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60" r:id="rId2"/>
    <p:sldId id="261" r:id="rId3"/>
    <p:sldId id="321" r:id="rId4"/>
    <p:sldId id="273" r:id="rId5"/>
    <p:sldId id="274" r:id="rId6"/>
    <p:sldId id="275" r:id="rId7"/>
    <p:sldId id="276" r:id="rId8"/>
    <p:sldId id="262" r:id="rId9"/>
    <p:sldId id="277" r:id="rId10"/>
    <p:sldId id="278" r:id="rId11"/>
    <p:sldId id="329" r:id="rId12"/>
    <p:sldId id="279" r:id="rId13"/>
    <p:sldId id="281" r:id="rId14"/>
    <p:sldId id="289" r:id="rId15"/>
    <p:sldId id="294" r:id="rId16"/>
    <p:sldId id="331" r:id="rId17"/>
    <p:sldId id="295" r:id="rId18"/>
    <p:sldId id="332" r:id="rId19"/>
    <p:sldId id="330" r:id="rId20"/>
    <p:sldId id="290" r:id="rId21"/>
    <p:sldId id="267" r:id="rId22"/>
    <p:sldId id="298" r:id="rId23"/>
    <p:sldId id="285" r:id="rId24"/>
    <p:sldId id="309" r:id="rId25"/>
    <p:sldId id="310" r:id="rId26"/>
    <p:sldId id="303" r:id="rId27"/>
    <p:sldId id="311" r:id="rId28"/>
    <p:sldId id="312" r:id="rId29"/>
    <p:sldId id="313" r:id="rId30"/>
    <p:sldId id="314" r:id="rId31"/>
    <p:sldId id="263" r:id="rId3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CC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62907" autoAdjust="0"/>
  </p:normalViewPr>
  <p:slideViewPr>
    <p:cSldViewPr snapToGrid="0">
      <p:cViewPr varScale="1">
        <p:scale>
          <a:sx n="69" d="100"/>
          <a:sy n="69" d="100"/>
        </p:scale>
        <p:origin x="27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4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1"/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Na podstawie treści wniosku </a:t>
          </a:r>
          <a:r>
            <a:rPr lang="pl-PL" sz="2000" b="0" dirty="0" smtClean="0"/>
            <a:t>o dofinansowanie projektu, gdzie Wnioskodawca zobowiązany jest wykazać pozytywny wpływ projektu na zasadę równości szans i niedyskryminacji, w tym dostępność dla osób z niepełnosprawnościami. </a:t>
          </a:r>
          <a:endParaRPr lang="pl-PL" sz="2000" b="0" dirty="0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Projekt będzie miał pozytywny wpływ na realizację zasady równości szans i niedyskryminacji, w tym dostępność dla osób z niepełnosprawnościami.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00B77210-95D7-482D-BFDE-47B383DD87C0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>
              <a:solidFill>
                <a:srgbClr val="0070C0"/>
              </a:solidFill>
            </a:rPr>
            <a:t>UWAGA! W treści wniosku wymagana deklaracja, że projekt będzie realizowany zgodnie ze Standardami dostępności dla polityki spójności 2021-2027.</a:t>
          </a:r>
          <a:endParaRPr lang="pl-PL" sz="2000" dirty="0"/>
        </a:p>
      </dgm:t>
    </dgm:pt>
    <dgm:pt modelId="{96CF66AE-B99E-4FB0-971C-7BFA76133500}" type="parTrans" cxnId="{8AF3FCEE-C9E4-400D-B2FA-987C118EAC46}">
      <dgm:prSet/>
      <dgm:spPr/>
      <dgm:t>
        <a:bodyPr/>
        <a:lstStyle/>
        <a:p>
          <a:endParaRPr lang="pl-PL"/>
        </a:p>
      </dgm:t>
    </dgm:pt>
    <dgm:pt modelId="{116BF50A-A3A0-4843-B0CD-DAD43E6AF777}" type="sibTrans" cxnId="{8AF3FCEE-C9E4-400D-B2FA-987C118EAC46}">
      <dgm:prSet/>
      <dgm:spPr/>
      <dgm:t>
        <a:bodyPr/>
        <a:lstStyle/>
        <a:p>
          <a:endParaRPr lang="pl-PL"/>
        </a:p>
      </dgm:t>
    </dgm:pt>
    <dgm:pt modelId="{E00685E1-AFCA-443E-AC88-895CC5EF83D1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2000" dirty="0"/>
        </a:p>
      </dgm:t>
    </dgm:pt>
    <dgm:pt modelId="{042B097E-2937-4BD2-A2BE-D86B18B87A37}" type="parTrans" cxnId="{4CD6013C-6B51-421B-BB12-0FDD6CE66D66}">
      <dgm:prSet/>
      <dgm:spPr/>
    </dgm:pt>
    <dgm:pt modelId="{861154DF-18E0-48A8-A78A-D74E90122CE3}" type="sibTrans" cxnId="{4CD6013C-6B51-421B-BB12-0FDD6CE66D66}">
      <dgm:prSet/>
      <dgm:spPr/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245189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185754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95550" custLinFactNeighborX="-664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4CD6013C-6B51-421B-BB12-0FDD6CE66D66}" srcId="{385AFE97-5CE8-47A9-A8C7-BB99FE3C14FB}" destId="{E00685E1-AFCA-443E-AC88-895CC5EF83D1}" srcOrd="1" destOrd="0" parTransId="{042B097E-2937-4BD2-A2BE-D86B18B87A37}" sibTransId="{861154DF-18E0-48A8-A78A-D74E90122CE3}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92B864F-1EB6-4025-9723-E15D6FD42041}" type="presOf" srcId="{E00685E1-AFCA-443E-AC88-895CC5EF83D1}" destId="{7E38D746-5204-4A3F-92EE-50AD06AC2821}" srcOrd="0" destOrd="1" presId="urn:microsoft.com/office/officeart/2005/8/layout/list1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8AF3FCEE-C9E4-400D-B2FA-987C118EAC46}" srcId="{385AFE97-5CE8-47A9-A8C7-BB99FE3C14FB}" destId="{00B77210-95D7-482D-BFDE-47B383DD87C0}" srcOrd="2" destOrd="0" parTransId="{96CF66AE-B99E-4FB0-971C-7BFA76133500}" sibTransId="{116BF50A-A3A0-4843-B0CD-DAD43E6AF777}"/>
    <dgm:cxn modelId="{5E9795BB-FD22-4CDA-ACDD-854A5F7568B5}" type="presOf" srcId="{00B77210-95D7-482D-BFDE-47B383DD87C0}" destId="{7E38D746-5204-4A3F-92EE-50AD06AC2821}" srcOrd="0" destOrd="2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13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8EDD0C95-5FFB-4C5D-B884-0983BE567411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43B0385A-AB33-4D0A-A178-7CFB27C91A4B}" type="parTrans" cxnId="{14279DD0-CA02-4C4C-B45F-FBD9A38D302A}">
      <dgm:prSet/>
      <dgm:spPr/>
      <dgm:t>
        <a:bodyPr/>
        <a:lstStyle/>
        <a:p>
          <a:endParaRPr lang="pl-PL"/>
        </a:p>
      </dgm:t>
    </dgm:pt>
    <dgm:pt modelId="{2507FEEF-6D4A-49F6-91DC-3A85A1698C59}" type="sibTrans" cxnId="{14279DD0-CA02-4C4C-B45F-FBD9A38D302A}">
      <dgm:prSet/>
      <dgm:spPr/>
      <dgm:t>
        <a:bodyPr/>
        <a:lstStyle/>
        <a:p>
          <a:endParaRPr lang="pl-PL"/>
        </a:p>
      </dgm:t>
    </dgm:pt>
    <dgm:pt modelId="{4B30FB10-EFBA-43E2-88E7-CACF81B2F490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C06B486B-0C88-4276-AE93-713A7045E9FE}" type="parTrans" cxnId="{1BCA02E3-B2FA-428E-8CB4-8E1906F278C4}">
      <dgm:prSet/>
      <dgm:spPr/>
      <dgm:t>
        <a:bodyPr/>
        <a:lstStyle/>
        <a:p>
          <a:endParaRPr lang="pl-PL"/>
        </a:p>
      </dgm:t>
    </dgm:pt>
    <dgm:pt modelId="{F5697AA4-A9B4-4824-AF3B-5A7F0F193BF7}" type="sibTrans" cxnId="{1BCA02E3-B2FA-428E-8CB4-8E1906F278C4}">
      <dgm:prSet/>
      <dgm:spPr/>
      <dgm:t>
        <a:bodyPr/>
        <a:lstStyle/>
        <a:p>
          <a:endParaRPr lang="pl-PL"/>
        </a:p>
      </dgm:t>
    </dgm:pt>
    <dgm:pt modelId="{4F26B868-86C1-4B01-B693-13B469CDCA74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 przypadku projektu partnerskiego Wnioskodawca wykazał, że projekt spełnia wymogi dotyczące utworzenia partnerstwa.</a:t>
          </a:r>
          <a:endParaRPr lang="pl-PL" sz="2000" b="1" dirty="0">
            <a:solidFill>
              <a:schemeClr val="tx1"/>
            </a:solidFill>
          </a:endParaRPr>
        </a:p>
      </dgm:t>
    </dgm:pt>
    <dgm:pt modelId="{348A7B01-32D0-4572-AB5D-995109DBCC62}" type="parTrans" cxnId="{1B95BD3C-345F-4533-B538-E2078BCD22E0}">
      <dgm:prSet/>
      <dgm:spPr/>
      <dgm:t>
        <a:bodyPr/>
        <a:lstStyle/>
        <a:p>
          <a:endParaRPr lang="pl-PL"/>
        </a:p>
      </dgm:t>
    </dgm:pt>
    <dgm:pt modelId="{37DDA79B-196A-4480-824B-EC8BC8987B4E}" type="sibTrans" cxnId="{1B95BD3C-345F-4533-B538-E2078BCD22E0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dirty="0" smtClean="0"/>
            <a:t>Kryterium w zakresie:</a:t>
          </a:r>
          <a:endParaRPr lang="pl-PL" sz="2000" b="1" dirty="0">
            <a:solidFill>
              <a:srgbClr val="0070C0"/>
            </a:solidFill>
          </a:endParaRPr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/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Sposób</a:t>
          </a:r>
          <a:r>
            <a:rPr lang="pl-PL" sz="2400" baseline="0" dirty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2C63AC71-D690-4BCB-853E-28A9EDAEE903}">
      <dgm:prSet custT="1"/>
      <dgm:spPr/>
      <dgm:t>
        <a:bodyPr/>
        <a:lstStyle/>
        <a:p>
          <a:r>
            <a:rPr lang="pl-PL" sz="2000" dirty="0" smtClean="0"/>
            <a:t>- pkt. 1 i 2 oceniane będą na podstawie treści wniosku o dofinansowanie projektu oraz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części „Informacje dodatkowe”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pole „ Kryterium ogólne zerojedynkowe nr 13”, gdzie Wnioskodawca zobowiązany jest odznaczyć </a:t>
          </a:r>
          <a:r>
            <a:rPr lang="pl-PL" sz="2000" dirty="0" err="1" smtClean="0"/>
            <a:t>check-box</a:t>
          </a:r>
          <a:r>
            <a:rPr lang="pl-PL" sz="2000" dirty="0" smtClean="0"/>
            <a:t> „TAK” oraz informacji pozyskanych przez KOP w trakcie dokonywania oceny.</a:t>
          </a:r>
          <a:endParaRPr lang="pl-PL" sz="2000" dirty="0"/>
        </a:p>
      </dgm:t>
    </dgm:pt>
    <dgm:pt modelId="{A333827F-BEA1-43B9-9C23-837550AD78D9}" type="sibTrans" cxnId="{5B310E91-2F72-4EA7-A41F-9C0CA9EE3E9C}">
      <dgm:prSet/>
      <dgm:spPr/>
      <dgm:t>
        <a:bodyPr/>
        <a:lstStyle/>
        <a:p>
          <a:endParaRPr lang="pl-PL"/>
        </a:p>
      </dgm:t>
    </dgm:pt>
    <dgm:pt modelId="{AA22A53C-76E8-4388-8BD3-2379D9361FAC}" type="parTrans" cxnId="{5B310E91-2F72-4EA7-A41F-9C0CA9EE3E9C}">
      <dgm:prSet/>
      <dgm:spPr/>
      <dgm:t>
        <a:bodyPr/>
        <a:lstStyle/>
        <a:p>
          <a:endParaRPr lang="pl-PL"/>
        </a:p>
      </dgm:t>
    </dgm:pt>
    <dgm:pt modelId="{C136C31F-853C-4108-8197-6BB3FA858D12}">
      <dgm:prSet custT="1"/>
      <dgm:spPr/>
      <dgm:t>
        <a:bodyPr/>
        <a:lstStyle/>
        <a:p>
          <a:r>
            <a:rPr lang="pl-PL" sz="2000" dirty="0" smtClean="0"/>
            <a:t>- pkt. 3 oceniane będzie na podstawie treści wniosku o dofinansowanie projektu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części „Potencjał do realizacji projektu”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pole „Opis własnych środków finansowych”.</a:t>
          </a:r>
          <a:endParaRPr lang="pl-PL" sz="2000" dirty="0"/>
        </a:p>
      </dgm:t>
    </dgm:pt>
    <dgm:pt modelId="{0285A771-1684-4771-8B05-DFC92F0F50C1}" type="sibTrans" cxnId="{4ADED1CA-F377-4C33-97B1-CEB0660691BA}">
      <dgm:prSet/>
      <dgm:spPr/>
      <dgm:t>
        <a:bodyPr/>
        <a:lstStyle/>
        <a:p>
          <a:endParaRPr lang="pl-PL"/>
        </a:p>
      </dgm:t>
    </dgm:pt>
    <dgm:pt modelId="{7341F471-F2CA-456D-A202-37F86EDE7271}" type="parTrans" cxnId="{4ADED1CA-F377-4C33-97B1-CEB0660691BA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294144" custLinFactX="13337" custLinFactNeighborX="100000" custLinFactNeighborY="-9686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ScaleY="63905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340608" custLinFactNeighborX="42265" custLinFactNeighborY="-16393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06625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DE67EF7-CA4E-4A01-9ACC-19061E253F8B}" type="presOf" srcId="{8EDD0C95-5FFB-4C5D-B884-0983BE567411}" destId="{ABE8CB74-2C04-45EA-AA52-333440C3C43B}" srcOrd="0" destOrd="2" presId="urn:microsoft.com/office/officeart/2005/8/layout/list1"/>
    <dgm:cxn modelId="{DD36825C-85B4-42B4-9681-A068DFC215D3}" type="presOf" srcId="{2C63AC71-D690-4BCB-853E-28A9EDAEE903}" destId="{7E38D746-5204-4A3F-92EE-50AD06AC2821}" srcOrd="0" destOrd="1" presId="urn:microsoft.com/office/officeart/2005/8/layout/list1"/>
    <dgm:cxn modelId="{D584F751-331D-4F02-ACEC-D322409A2DDE}" type="presOf" srcId="{C136C31F-853C-4108-8197-6BB3FA858D12}" destId="{7E38D746-5204-4A3F-92EE-50AD06AC2821}" srcOrd="0" destOrd="2" presId="urn:microsoft.com/office/officeart/2005/8/layout/list1"/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5B310E91-2F72-4EA7-A41F-9C0CA9EE3E9C}" srcId="{385AFE97-5CE8-47A9-A8C7-BB99FE3C14FB}" destId="{2C63AC71-D690-4BCB-853E-28A9EDAEE903}" srcOrd="1" destOrd="0" parTransId="{AA22A53C-76E8-4388-8BD3-2379D9361FAC}" sibTransId="{A333827F-BEA1-43B9-9C23-837550AD78D9}"/>
    <dgm:cxn modelId="{14279DD0-CA02-4C4C-B45F-FBD9A38D302A}" srcId="{7ACC8734-D48E-4CAB-8C0E-5E7A82560EE3}" destId="{8EDD0C95-5FFB-4C5D-B884-0983BE567411}" srcOrd="2" destOrd="0" parTransId="{43B0385A-AB33-4D0A-A178-7CFB27C91A4B}" sibTransId="{2507FEEF-6D4A-49F6-91DC-3A85A1698C59}"/>
    <dgm:cxn modelId="{1B95BD3C-345F-4533-B538-E2078BCD22E0}" srcId="{7ACC8734-D48E-4CAB-8C0E-5E7A82560EE3}" destId="{4F26B868-86C1-4B01-B693-13B469CDCA74}" srcOrd="0" destOrd="0" parTransId="{348A7B01-32D0-4572-AB5D-995109DBCC62}" sibTransId="{37DDA79B-196A-4480-824B-EC8BC8987B4E}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613360EB-B034-453E-9621-60FD809BA042}" type="presOf" srcId="{4F26B868-86C1-4B01-B693-13B469CDCA74}" destId="{ABE8CB74-2C04-45EA-AA52-333440C3C43B}" srcOrd="0" destOrd="0" presId="urn:microsoft.com/office/officeart/2005/8/layout/list1"/>
    <dgm:cxn modelId="{B5EEC9F0-06DE-4144-82BE-8AB145E83A0E}" type="presOf" srcId="{4B30FB10-EFBA-43E2-88E7-CACF81B2F490}" destId="{ABE8CB74-2C04-45EA-AA52-333440C3C43B}" srcOrd="0" destOrd="1" presId="urn:microsoft.com/office/officeart/2005/8/layout/list1"/>
    <dgm:cxn modelId="{4ADED1CA-F377-4C33-97B1-CEB0660691BA}" srcId="{385AFE97-5CE8-47A9-A8C7-BB99FE3C14FB}" destId="{C136C31F-853C-4108-8197-6BB3FA858D12}" srcOrd="2" destOrd="0" parTransId="{7341F471-F2CA-456D-A202-37F86EDE7271}" sibTransId="{0285A771-1684-4771-8B05-DFC92F0F50C1}"/>
    <dgm:cxn modelId="{1BCA02E3-B2FA-428E-8CB4-8E1906F278C4}" srcId="{7ACC8734-D48E-4CAB-8C0E-5E7A82560EE3}" destId="{4B30FB10-EFBA-43E2-88E7-CACF81B2F490}" srcOrd="1" destOrd="0" parTransId="{C06B486B-0C88-4276-AE93-713A7045E9FE}" sibTransId="{F5697AA4-A9B4-4824-AF3B-5A7F0F193BF7}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14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/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Sposób</a:t>
          </a:r>
          <a:r>
            <a:rPr lang="pl-PL" sz="2400" baseline="0" dirty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Projekt jest zgodny z zasadami pomocy publicznej lub pomocy de </a:t>
          </a:r>
          <a:r>
            <a:rPr lang="pl-PL" sz="2000" dirty="0" err="1" smtClean="0"/>
            <a:t>minimis</a:t>
          </a:r>
          <a:r>
            <a:rPr lang="pl-PL" sz="2000" dirty="0" smtClean="0"/>
            <a:t> (o ile dotyczy).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dirty="0" smtClean="0"/>
            <a:t> Weryfikowane będzie czy Wnioskodawca prawidłowo zakwalifikował projekt pod kątem występowania pomocy publicznej/ de </a:t>
          </a:r>
          <a:r>
            <a:rPr lang="pl-PL" sz="2000" dirty="0" err="1" smtClean="0"/>
            <a:t>minimis</a:t>
          </a:r>
          <a:r>
            <a:rPr lang="pl-PL" sz="2000" dirty="0" smtClean="0"/>
            <a:t> oraz czy w projekcie występuje pomoc publiczna/ pomoc de </a:t>
          </a:r>
          <a:r>
            <a:rPr lang="pl-PL" sz="2000" dirty="0" err="1" smtClean="0"/>
            <a:t>minimis</a:t>
          </a:r>
          <a:r>
            <a:rPr lang="pl-PL" sz="2000" dirty="0" smtClean="0"/>
            <a:t>.</a:t>
          </a:r>
          <a:endParaRPr lang="pl-PL" sz="2000" dirty="0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5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1"/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0" dirty="0" smtClean="0"/>
            <a:t> N</a:t>
          </a:r>
          <a:r>
            <a:rPr lang="pl-PL" sz="2000" b="1" dirty="0" smtClean="0"/>
            <a:t>a podstawie treści wniosku </a:t>
          </a:r>
          <a:r>
            <a:rPr lang="pl-PL" sz="2000" b="0" dirty="0" smtClean="0"/>
            <a:t>o dofinansowanie projektu, gdzie Wnioskodawca zobowiązany jest wykazać, że projekt jest zgodny ze Standardem minimum realizacji zasady równości kobiet i mężczyzn.</a:t>
          </a:r>
          <a:endParaRPr lang="pl-PL" sz="2000" b="0" dirty="0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Wnioskodawca wykazał, że projekt jest zgodny ze Standardem minimum realizacji zasady równości kobiet i mężczyzn. 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64027" custLinFactNeighborY="-21648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664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6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1"/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</a:t>
          </a:r>
          <a:r>
            <a:rPr lang="pl-PL" sz="2000" dirty="0" smtClean="0"/>
            <a:t>Sprawdzamy, czy projekt jest zgodny z klauzulą antydyskryminacyjną. </a:t>
          </a:r>
          <a:r>
            <a:rPr lang="pl-PL" sz="2000" b="0" dirty="0" smtClean="0"/>
            <a:t>Weryfikacja spełnienia kryterium będzie odbywała się poprzez sprawdzenie dostępnych danych, np. strona internetowa Rzecznika Praw Obywatelskich. </a:t>
          </a:r>
          <a:endParaRPr lang="pl-PL" sz="2000" b="0" dirty="0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Wnioskodawca/partner przestrzega przepisów antydyskryminacyjnych. 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DE245A77-0C6E-48A2-B791-40579BDD087C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F70BE54F-20CA-46E7-9E25-63FC9A9412F4}" type="parTrans" cxnId="{E2F91D2F-8FD4-4884-8FD9-1AEA6257FD3C}">
      <dgm:prSet/>
      <dgm:spPr/>
    </dgm:pt>
    <dgm:pt modelId="{19C989D1-51C4-414A-9C0F-4955C821A30C}" type="sibTrans" cxnId="{E2F91D2F-8FD4-4884-8FD9-1AEA6257FD3C}">
      <dgm:prSet/>
      <dgm:spPr/>
    </dgm:pt>
    <dgm:pt modelId="{AEC48E22-47E6-47FB-8F08-D38A1B69F146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lvl="0" indent="0" algn="just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pl-PL" sz="2000" dirty="0" smtClean="0"/>
            <a:t>Wsparcie polityki spójności będzie udzielane wyłącznie projektom i beneficjentom, którzy przestrzegają przepisów antydyskryminacyjnych, o których mowa w art. 9 ust. 3 Rozporządzenia Parlamentu Europejskiego i Rady nr 2021/1060.</a:t>
          </a:r>
          <a:endParaRPr lang="pl-PL" sz="2000" b="0" dirty="0"/>
        </a:p>
      </dgm:t>
    </dgm:pt>
    <dgm:pt modelId="{12EDCE27-92C2-44D0-980C-D7470CF773C8}" type="parTrans" cxnId="{B5C176E8-31A0-4807-A668-19254437CB6C}">
      <dgm:prSet/>
      <dgm:spPr/>
    </dgm:pt>
    <dgm:pt modelId="{59945FE7-E812-4F89-9873-2F6A6F71EE7F}" type="sibTrans" cxnId="{B5C176E8-31A0-4807-A668-19254437CB6C}">
      <dgm:prSet/>
      <dgm:spPr/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82383" custLinFactNeighborY="-15197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664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2732A19-2605-4CF4-B71C-0565EC6AEB56}" type="presOf" srcId="{DE245A77-0C6E-48A2-B791-40579BDD087C}" destId="{ABE8CB74-2C04-45EA-AA52-333440C3C43B}" srcOrd="0" destOrd="1" presId="urn:microsoft.com/office/officeart/2005/8/layout/list1"/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B5C176E8-31A0-4807-A668-19254437CB6C}" srcId="{385AFE97-5CE8-47A9-A8C7-BB99FE3C14FB}" destId="{AEC48E22-47E6-47FB-8F08-D38A1B69F146}" srcOrd="1" destOrd="0" parTransId="{12EDCE27-92C2-44D0-980C-D7470CF773C8}" sibTransId="{59945FE7-E812-4F89-9873-2F6A6F71EE7F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178C9E8B-D45A-4EB6-9ADD-08BF49F7D69A}" type="presOf" srcId="{AEC48E22-47E6-47FB-8F08-D38A1B69F146}" destId="{7E38D746-5204-4A3F-92EE-50AD06AC2821}" srcOrd="0" destOrd="1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E2F91D2F-8FD4-4884-8FD9-1AEA6257FD3C}" srcId="{7ACC8734-D48E-4CAB-8C0E-5E7A82560EE3}" destId="{DE245A77-0C6E-48A2-B791-40579BDD087C}" srcOrd="1" destOrd="0" parTransId="{F70BE54F-20CA-46E7-9E25-63FC9A9412F4}" sibTransId="{19C989D1-51C4-414A-9C0F-4955C821A30C}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7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1"/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</a:t>
          </a:r>
          <a:r>
            <a:rPr lang="pl-PL" sz="2000" b="0" dirty="0" smtClean="0"/>
            <a:t>Weryfikowane </a:t>
          </a:r>
          <a:r>
            <a:rPr lang="pl-PL" sz="2000" b="1" dirty="0" smtClean="0"/>
            <a:t>na podstawie treści wniosku </a:t>
          </a:r>
          <a:r>
            <a:rPr lang="pl-PL" sz="2000" b="0" dirty="0" smtClean="0"/>
            <a:t>o dofinansowanie projektu, gdzie Wnioskodawca zobowiązany jest wykazać, że projekt jest zgodny z zasadą zrównoważonego rozwoju.</a:t>
          </a:r>
          <a:endParaRPr lang="pl-PL" sz="2000" b="0" dirty="0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Projekt jest zgodny z zasadą zrównoważonego rozwoju.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58767C9-7004-485A-B3E2-1CE12DFC9C44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AC60FE35-FB44-4426-8FC5-3AF3E63AF499}" type="parTrans" cxnId="{5102BF30-22B4-4DF6-A3BA-3783430F1DD4}">
      <dgm:prSet/>
      <dgm:spPr/>
      <dgm:t>
        <a:bodyPr/>
        <a:lstStyle/>
        <a:p>
          <a:endParaRPr lang="pl-PL"/>
        </a:p>
      </dgm:t>
    </dgm:pt>
    <dgm:pt modelId="{2ABE64C2-3449-43FB-9748-2AF542897F4F}" type="sibTrans" cxnId="{5102BF30-22B4-4DF6-A3BA-3783430F1DD4}">
      <dgm:prSet/>
      <dgm:spPr/>
      <dgm:t>
        <a:bodyPr/>
        <a:lstStyle/>
        <a:p>
          <a:endParaRPr lang="pl-PL"/>
        </a:p>
      </dgm:t>
    </dgm:pt>
    <dgm:pt modelId="{896F0AAC-DD46-413E-B74F-B986A093D68A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4F3D7535-582C-4D2A-AEBA-5F8694BB91E3}" type="parTrans" cxnId="{3C3EC8FC-477E-48F9-8DB6-EB64D4DAFCBE}">
      <dgm:prSet/>
      <dgm:spPr/>
      <dgm:t>
        <a:bodyPr/>
        <a:lstStyle/>
        <a:p>
          <a:endParaRPr lang="pl-PL"/>
        </a:p>
      </dgm:t>
    </dgm:pt>
    <dgm:pt modelId="{27D3D7D8-3982-4E09-A3ED-6C0B23B72BA3}" type="sibTrans" cxnId="{3C3EC8FC-477E-48F9-8DB6-EB64D4DAFCBE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47580" custLinFactNeighborY="-951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221" custLinFactNeighborY="-5201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664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BD3739F-36DD-4F60-9F5B-C094354BFE46}" type="presOf" srcId="{896F0AAC-DD46-413E-B74F-B986A093D68A}" destId="{ABE8CB74-2C04-45EA-AA52-333440C3C43B}" srcOrd="0" destOrd="1" presId="urn:microsoft.com/office/officeart/2005/8/layout/list1"/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3C3EC8FC-477E-48F9-8DB6-EB64D4DAFCBE}" srcId="{7ACC8734-D48E-4CAB-8C0E-5E7A82560EE3}" destId="{896F0AAC-DD46-413E-B74F-B986A093D68A}" srcOrd="1" destOrd="0" parTransId="{4F3D7535-582C-4D2A-AEBA-5F8694BB91E3}" sibTransId="{27D3D7D8-3982-4E09-A3ED-6C0B23B72BA3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5102BF30-22B4-4DF6-A3BA-3783430F1DD4}" srcId="{7ACC8734-D48E-4CAB-8C0E-5E7A82560EE3}" destId="{358767C9-7004-485A-B3E2-1CE12DFC9C44}" srcOrd="2" destOrd="0" parTransId="{AC60FE35-FB44-4426-8FC5-3AF3E63AF499}" sibTransId="{2ABE64C2-3449-43FB-9748-2AF542897F4F}"/>
    <dgm:cxn modelId="{91A0E78B-4A0E-4157-8CBC-F4AD12A7D107}" type="presOf" srcId="{358767C9-7004-485A-B3E2-1CE12DFC9C44}" destId="{ABE8CB74-2C04-45EA-AA52-333440C3C43B}" srcOrd="0" destOrd="2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8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/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Sposób</a:t>
          </a:r>
          <a:r>
            <a:rPr lang="pl-PL" sz="2400" baseline="0" dirty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</a:t>
          </a:r>
          <a:r>
            <a:rPr lang="pl-PL" sz="2000" b="0" dirty="0" smtClean="0"/>
            <a:t>W przypadku, gdy zapisy we wniosku są sprzeczne z zasadą „do no </a:t>
          </a:r>
          <a:r>
            <a:rPr lang="pl-PL" sz="2000" b="0" dirty="0" err="1" smtClean="0"/>
            <a:t>significant</a:t>
          </a:r>
          <a:r>
            <a:rPr lang="pl-PL" sz="2000" b="0" dirty="0" smtClean="0"/>
            <a:t> </a:t>
          </a:r>
          <a:r>
            <a:rPr lang="pl-PL" sz="2000" b="0" dirty="0" err="1" smtClean="0"/>
            <a:t>harm</a:t>
          </a:r>
          <a:r>
            <a:rPr lang="pl-PL" sz="2000" b="0" dirty="0" smtClean="0"/>
            <a:t>” (DNSH) – „nie czyń poważnych szkód”, kryterium zostanie uznane za niespełnione.</a:t>
          </a:r>
          <a:endParaRPr lang="pl-PL" sz="2000" b="0" dirty="0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Projekt jest zgodny z zasadą „do no </a:t>
          </a:r>
          <a:r>
            <a:rPr lang="pl-PL" sz="2000" dirty="0" err="1" smtClean="0"/>
            <a:t>significant</a:t>
          </a:r>
          <a:r>
            <a:rPr lang="pl-PL" sz="2000" dirty="0" smtClean="0"/>
            <a:t> </a:t>
          </a:r>
          <a:r>
            <a:rPr lang="pl-PL" sz="2000" dirty="0" err="1" smtClean="0"/>
            <a:t>harm</a:t>
          </a:r>
          <a:r>
            <a:rPr lang="pl-PL" sz="2000" dirty="0" smtClean="0"/>
            <a:t>” (DNSH) – „nie czyń poważnych szkód”.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98CE46D1-7FAB-4CF5-A1B9-1D27A99B0BDB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endParaRPr lang="pl-PL" sz="2000" b="1" dirty="0">
            <a:solidFill>
              <a:schemeClr val="tx1"/>
            </a:solidFill>
          </a:endParaRPr>
        </a:p>
      </dgm:t>
    </dgm:pt>
    <dgm:pt modelId="{E0DB548C-B55B-48A7-A39C-F908E7B1A9D0}" type="parTrans" cxnId="{3936F976-7BF1-4772-A84D-6EA40C294A8E}">
      <dgm:prSet/>
      <dgm:spPr/>
    </dgm:pt>
    <dgm:pt modelId="{0C37ED6B-C69E-434A-A761-755790964A7D}" type="sibTrans" cxnId="{3936F976-7BF1-4772-A84D-6EA40C294A8E}">
      <dgm:prSet/>
      <dgm:spPr/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664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8997D22-A01C-4F06-B41A-F8F0330DC567}" type="presOf" srcId="{98CE46D1-7FAB-4CF5-A1B9-1D27A99B0BDB}" destId="{ABE8CB74-2C04-45EA-AA52-333440C3C43B}" srcOrd="0" destOrd="1" presId="urn:microsoft.com/office/officeart/2005/8/layout/list1"/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3936F976-7BF1-4772-A84D-6EA40C294A8E}" srcId="{7ACC8734-D48E-4CAB-8C0E-5E7A82560EE3}" destId="{98CE46D1-7FAB-4CF5-A1B9-1D27A99B0BDB}" srcOrd="1" destOrd="0" parTransId="{E0DB548C-B55B-48A7-A39C-F908E7B1A9D0}" sibTransId="{0C37ED6B-C69E-434A-A761-755790964A7D}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9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Wnioskodawca, zgodnie ze Szczegółowym Opisem Priorytetów (SZOP </a:t>
          </a:r>
          <a:r>
            <a:rPr lang="pl-PL" sz="2000" dirty="0" err="1" smtClean="0"/>
            <a:t>FEWiM</a:t>
          </a:r>
          <a:r>
            <a:rPr lang="pl-PL" sz="2000" dirty="0" smtClean="0"/>
            <a:t> 2021-2027) aktualnym na dzień ogłoszenia naboru i Regulaminem wyboru projektów, jest podmiotem uprawnionym do ubiegania się o dofinansowanie w ramach właściwego Działania </a:t>
          </a:r>
          <a:r>
            <a:rPr lang="pl-PL" sz="2000" dirty="0" err="1" smtClean="0"/>
            <a:t>FEWiM</a:t>
          </a:r>
          <a:r>
            <a:rPr lang="pl-PL" sz="2000" dirty="0" smtClean="0"/>
            <a:t> 2021-2027.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</a:t>
          </a:r>
          <a:r>
            <a:rPr lang="pl-PL" sz="2000" b="0" dirty="0" smtClean="0"/>
            <a:t>Kryterium oceniane będzie </a:t>
          </a:r>
          <a:r>
            <a:rPr lang="pl-PL" sz="2000" b="1" dirty="0" smtClean="0"/>
            <a:t>na podstawie treści wniosku </a:t>
          </a:r>
          <a:r>
            <a:rPr lang="pl-PL" sz="2000" b="0" dirty="0" smtClean="0"/>
            <a:t>o dofinansowanie projektu </a:t>
          </a:r>
          <a:r>
            <a:rPr lang="pl-PL" sz="2000" b="0" dirty="0" smtClean="0">
              <a:sym typeface="Wingdings" panose="05000000000000000000" pitchFamily="2" charset="2"/>
            </a:rPr>
            <a:t></a:t>
          </a:r>
          <a:r>
            <a:rPr lang="pl-PL" sz="2000" b="0" dirty="0" smtClean="0"/>
            <a:t> części „Wnioskodawca i realizatorzy”.</a:t>
          </a:r>
          <a:endParaRPr lang="pl-PL" sz="2000" b="0" dirty="0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10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Wnioskodawca złożył dopuszczalną liczbę wniosków o dofinansowanie projektu - maksymalnie 1 wniosek w ramach przedmiotowego naboru.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dirty="0" smtClean="0"/>
            <a:t>Kryterium odnosi się zarówno do występowania danego podmiotu w charakterze Wnioskodawcy, jak i Partnera. </a:t>
          </a:r>
          <a:endParaRPr lang="pl-PL" sz="2000" b="0" dirty="0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1CD8B573-FF58-4180-88A7-105261C8CA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0" dirty="0" smtClean="0"/>
            <a:t>Kryterium oceniane będzie na podstawie listy wniosków o dofinansowanie złożonych w ramach danego naboru.</a:t>
          </a:r>
          <a:endParaRPr lang="pl-PL" sz="2000" b="0" dirty="0"/>
        </a:p>
      </dgm:t>
    </dgm:pt>
    <dgm:pt modelId="{3E1C7D84-FF03-4FB6-AACD-1892FD46C4C5}" type="parTrans" cxnId="{9999D323-92C8-4337-A0AA-30E557D99FAB}">
      <dgm:prSet/>
      <dgm:spPr/>
    </dgm:pt>
    <dgm:pt modelId="{30E0973A-EF17-4ED8-A354-348043021D71}" type="sibTrans" cxnId="{9999D323-92C8-4337-A0AA-30E557D99FAB}">
      <dgm:prSet/>
      <dgm:spPr/>
    </dgm:pt>
    <dgm:pt modelId="{56BCB265-0C27-4B9C-A012-CED87A6E0C3B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2000" b="0" dirty="0"/>
        </a:p>
      </dgm:t>
    </dgm:pt>
    <dgm:pt modelId="{593644CC-AFC6-4177-8707-1D5AE421EA15}" type="parTrans" cxnId="{6B825C82-00A0-4AC7-805A-A1BB5E540F51}">
      <dgm:prSet/>
      <dgm:spPr/>
    </dgm:pt>
    <dgm:pt modelId="{84D2305C-ECB2-4DB4-A6E2-483AC4A6D67C}" type="sibTrans" cxnId="{6B825C82-00A0-4AC7-805A-A1BB5E540F51}">
      <dgm:prSet/>
      <dgm:spPr/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4372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ScaleY="102254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C800413-036A-4F2C-B26E-92D2BE30C351}" type="presOf" srcId="{1CD8B573-FF58-4180-88A7-105261C8CAC9}" destId="{7E38D746-5204-4A3F-92EE-50AD06AC2821}" srcOrd="0" destOrd="2" presId="urn:microsoft.com/office/officeart/2005/8/layout/list1"/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1385BFF1-44D4-49CA-9FC4-DA3975649EF8}" type="presOf" srcId="{56BCB265-0C27-4B9C-A012-CED87A6E0C3B}" destId="{7E38D746-5204-4A3F-92EE-50AD06AC2821}" srcOrd="0" destOrd="1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9999D323-92C8-4337-A0AA-30E557D99FAB}" srcId="{385AFE97-5CE8-47A9-A8C7-BB99FE3C14FB}" destId="{1CD8B573-FF58-4180-88A7-105261C8CAC9}" srcOrd="2" destOrd="0" parTransId="{3E1C7D84-FF03-4FB6-AACD-1892FD46C4C5}" sibTransId="{30E0973A-EF17-4ED8-A354-348043021D71}"/>
    <dgm:cxn modelId="{6B825C82-00A0-4AC7-805A-A1BB5E540F51}" srcId="{385AFE97-5CE8-47A9-A8C7-BB99FE3C14FB}" destId="{56BCB265-0C27-4B9C-A012-CED87A6E0C3B}" srcOrd="1" destOrd="0" parTransId="{593644CC-AFC6-4177-8707-1D5AE421EA15}" sibTransId="{84D2305C-ECB2-4DB4-A6E2-483AC4A6D67C}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11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W projekcie,  którego łączny koszt wyrażony w PLN nie przekracza równowartości 200 000,00 EUR, koszty bezpośrednie rozliczane są obligatoryjnie za pomocą uproszczonych metod rozliczania wydatków, o których mowa w Regulaminie wyboru projektów. 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Do przeliczenia łącznego kosztu projektu stosuje się miesięczny obrachunkowy kurs wymiany waluty stosowany przez KE, aktualny na dzień ogłoszenia naboru. </a:t>
          </a:r>
          <a:endParaRPr lang="pl-PL" sz="2000" b="0" dirty="0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B7779401-1858-4E31-AD81-355760862DC1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>
              <a:solidFill>
                <a:srgbClr val="0070C0"/>
              </a:solidFill>
            </a:rPr>
            <a:t>UWAGA!</a:t>
          </a:r>
          <a:r>
            <a:rPr lang="pl-PL" sz="2000" dirty="0" smtClean="0">
              <a:solidFill>
                <a:srgbClr val="0070C0"/>
              </a:solidFill>
            </a:rPr>
            <a:t> </a:t>
          </a:r>
          <a:r>
            <a:rPr lang="pl-PL" sz="2000" b="1" dirty="0" smtClean="0">
              <a:solidFill>
                <a:srgbClr val="0070C0"/>
              </a:solidFill>
            </a:rPr>
            <a:t>W ramach kryterium weryfikowany będzie sposób rozliczania kosztów bezpośrednich.</a:t>
          </a:r>
          <a:endParaRPr lang="pl-PL" sz="2000" b="1" dirty="0">
            <a:solidFill>
              <a:srgbClr val="0070C0"/>
            </a:solidFill>
          </a:endParaRPr>
        </a:p>
      </dgm:t>
    </dgm:pt>
    <dgm:pt modelId="{9ED8CF52-C72F-4A0B-90C0-E2612DFCAB03}" type="parTrans" cxnId="{76C6A391-21DB-4953-8EF8-16DB731BAF06}">
      <dgm:prSet/>
      <dgm:spPr/>
      <dgm:t>
        <a:bodyPr/>
        <a:lstStyle/>
        <a:p>
          <a:endParaRPr lang="pl-PL"/>
        </a:p>
      </dgm:t>
    </dgm:pt>
    <dgm:pt modelId="{36BA3E49-5802-4BF8-9659-21A81D86688C}" type="sibTrans" cxnId="{76C6A391-21DB-4953-8EF8-16DB731BAF06}">
      <dgm:prSet/>
      <dgm:spPr/>
      <dgm:t>
        <a:bodyPr/>
        <a:lstStyle/>
        <a:p>
          <a:endParaRPr lang="pl-PL"/>
        </a:p>
      </dgm:t>
    </dgm:pt>
    <dgm:pt modelId="{582722FB-8E6D-4DE5-B081-4B2BF9A62A45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pl-PL" sz="2000" b="1" dirty="0"/>
        </a:p>
      </dgm:t>
    </dgm:pt>
    <dgm:pt modelId="{BE7C3030-6502-4291-A2E5-01A04B05C0DA}" type="parTrans" cxnId="{F8137335-50AE-4551-B22A-866467170448}">
      <dgm:prSet/>
      <dgm:spPr/>
      <dgm:t>
        <a:bodyPr/>
        <a:lstStyle/>
        <a:p>
          <a:endParaRPr lang="pl-PL"/>
        </a:p>
      </dgm:t>
    </dgm:pt>
    <dgm:pt modelId="{B9203ACA-9A10-4882-B7FF-02E700EE8914}" type="sibTrans" cxnId="{F8137335-50AE-4551-B22A-866467170448}">
      <dgm:prSet/>
      <dgm:spPr/>
      <dgm:t>
        <a:bodyPr/>
        <a:lstStyle/>
        <a:p>
          <a:endParaRPr lang="pl-PL"/>
        </a:p>
      </dgm:t>
    </dgm:pt>
    <dgm:pt modelId="{61397FF7-5D1A-4E6E-9E47-37486986E2EF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0" dirty="0" smtClean="0"/>
            <a:t>Kryterium oceniane będzie na podstawie treści wniosku </a:t>
          </a:r>
          <a:r>
            <a:rPr lang="pl-PL" sz="2000" b="0" dirty="0" smtClean="0">
              <a:sym typeface="Wingdings" panose="05000000000000000000" pitchFamily="2" charset="2"/>
            </a:rPr>
            <a:t></a:t>
          </a:r>
          <a:r>
            <a:rPr lang="pl-PL" sz="2000" b="0" dirty="0" smtClean="0"/>
            <a:t> części „Podsumowanie budżetu” </a:t>
          </a:r>
          <a:r>
            <a:rPr lang="pl-PL" sz="2000" b="0" dirty="0" smtClean="0">
              <a:sym typeface="Wingdings" panose="05000000000000000000" pitchFamily="2" charset="2"/>
            </a:rPr>
            <a:t></a:t>
          </a:r>
          <a:r>
            <a:rPr lang="pl-PL" sz="2000" b="0" dirty="0" smtClean="0"/>
            <a:t> pole „Razem ryczałt”.   </a:t>
          </a:r>
          <a:endParaRPr lang="pl-PL" sz="2000" b="0" dirty="0"/>
        </a:p>
      </dgm:t>
    </dgm:pt>
    <dgm:pt modelId="{9CA8332F-1B28-4E17-865A-CAB829AF202A}" type="parTrans" cxnId="{22A64F93-A564-42BB-BD76-AAD8D5C46600}">
      <dgm:prSet/>
      <dgm:spPr/>
      <dgm:t>
        <a:bodyPr/>
        <a:lstStyle/>
        <a:p>
          <a:endParaRPr lang="pl-PL"/>
        </a:p>
      </dgm:t>
    </dgm:pt>
    <dgm:pt modelId="{D784FC2D-50EF-4F46-8899-570B7F5F9373}" type="sibTrans" cxnId="{22A64F93-A564-42BB-BD76-AAD8D5C46600}">
      <dgm:prSet/>
      <dgm:spPr/>
      <dgm:t>
        <a:bodyPr/>
        <a:lstStyle/>
        <a:p>
          <a:endParaRPr lang="pl-PL"/>
        </a:p>
      </dgm:t>
    </dgm:pt>
    <dgm:pt modelId="{50F3F607-F5FF-4757-8F07-5E0CCDC83139}">
      <dgm:prSet custT="1"/>
      <dgm:spPr/>
      <dgm:t>
        <a:bodyPr/>
        <a:lstStyle/>
        <a:p>
          <a:endParaRPr lang="pl-PL" sz="2000" b="1" dirty="0" smtClean="0"/>
        </a:p>
      </dgm:t>
    </dgm:pt>
    <dgm:pt modelId="{2F802BE3-AB01-436C-B19D-A2F60FFE53F6}" type="parTrans" cxnId="{4C96236C-6ABA-4ED3-BBFB-C46F8BF84BC9}">
      <dgm:prSet/>
      <dgm:spPr/>
      <dgm:t>
        <a:bodyPr/>
        <a:lstStyle/>
        <a:p>
          <a:endParaRPr lang="pl-PL"/>
        </a:p>
      </dgm:t>
    </dgm:pt>
    <dgm:pt modelId="{7C041D29-5BCD-4445-8338-F85BDBFCA4BA}" type="sibTrans" cxnId="{4C96236C-6ABA-4ED3-BBFB-C46F8BF84BC9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99664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60AC26F9-14A8-4AD7-99FF-85F3DF77A35C}" type="presOf" srcId="{B7779401-1858-4E31-AD81-355760862DC1}" destId="{7E38D746-5204-4A3F-92EE-50AD06AC2821}" srcOrd="0" destOrd="4" presId="urn:microsoft.com/office/officeart/2005/8/layout/list1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76C6A391-21DB-4953-8EF8-16DB731BAF06}" srcId="{385AFE97-5CE8-47A9-A8C7-BB99FE3C14FB}" destId="{B7779401-1858-4E31-AD81-355760862DC1}" srcOrd="4" destOrd="0" parTransId="{9ED8CF52-C72F-4A0B-90C0-E2612DFCAB03}" sibTransId="{36BA3E49-5802-4BF8-9659-21A81D86688C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BB40B36B-5F7B-40E7-8C76-12A03D55B5CE}" type="presOf" srcId="{61397FF7-5D1A-4E6E-9E47-37486986E2EF}" destId="{7E38D746-5204-4A3F-92EE-50AD06AC2821}" srcOrd="0" destOrd="2" presId="urn:microsoft.com/office/officeart/2005/8/layout/list1"/>
    <dgm:cxn modelId="{F8137335-50AE-4551-B22A-866467170448}" srcId="{385AFE97-5CE8-47A9-A8C7-BB99FE3C14FB}" destId="{582722FB-8E6D-4DE5-B081-4B2BF9A62A45}" srcOrd="3" destOrd="0" parTransId="{BE7C3030-6502-4291-A2E5-01A04B05C0DA}" sibTransId="{B9203ACA-9A10-4882-B7FF-02E700EE8914}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4C96236C-6ABA-4ED3-BBFB-C46F8BF84BC9}" srcId="{385AFE97-5CE8-47A9-A8C7-BB99FE3C14FB}" destId="{50F3F607-F5FF-4757-8F07-5E0CCDC83139}" srcOrd="1" destOrd="0" parTransId="{2F802BE3-AB01-436C-B19D-A2F60FFE53F6}" sibTransId="{7C041D29-5BCD-4445-8338-F85BDBFCA4BA}"/>
    <dgm:cxn modelId="{9729323A-8516-451F-87FF-05EE4D246B0B}" type="presOf" srcId="{582722FB-8E6D-4DE5-B081-4B2BF9A62A45}" destId="{7E38D746-5204-4A3F-92EE-50AD06AC2821}" srcOrd="0" destOrd="3" presId="urn:microsoft.com/office/officeart/2005/8/layout/list1"/>
    <dgm:cxn modelId="{EDCAD935-A8E3-4A31-90ED-8B37B4C7569B}" type="presOf" srcId="{50F3F607-F5FF-4757-8F07-5E0CCDC83139}" destId="{7E38D746-5204-4A3F-92EE-50AD06AC2821}" srcOrd="0" destOrd="1" presId="urn:microsoft.com/office/officeart/2005/8/layout/list1"/>
    <dgm:cxn modelId="{22A64F93-A564-42BB-BD76-AAD8D5C46600}" srcId="{385AFE97-5CE8-47A9-A8C7-BB99FE3C14FB}" destId="{61397FF7-5D1A-4E6E-9E47-37486986E2EF}" srcOrd="2" destOrd="0" parTransId="{9CA8332F-1B28-4E17-865A-CAB829AF202A}" sibTransId="{D784FC2D-50EF-4F46-8899-570B7F5F9373}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52C0AF-182D-4F2F-BEDC-8F32774EF213}" type="doc">
      <dgm:prSet loTypeId="urn:microsoft.com/office/officeart/2005/8/layout/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l-PL"/>
        </a:p>
      </dgm:t>
    </dgm:pt>
    <dgm:pt modelId="{7ACC8734-D48E-4CAB-8C0E-5E7A82560EE3}">
      <dgm:prSet phldrT="[Tekst]" custT="1"/>
      <dgm:spPr>
        <a:solidFill>
          <a:schemeClr val="bg2">
            <a:lumMod val="90000"/>
          </a:schemeClr>
        </a:solidFill>
      </dgm:spPr>
      <dgm:t>
        <a:bodyPr/>
        <a:lstStyle/>
        <a:p>
          <a:r>
            <a:rPr lang="pl-PL" sz="2400" dirty="0" smtClean="0">
              <a:solidFill>
                <a:schemeClr val="tx1"/>
              </a:solidFill>
            </a:rPr>
            <a:t>Kryterium nr 12</a:t>
          </a:r>
          <a:endParaRPr lang="pl-PL" sz="2400" dirty="0">
            <a:solidFill>
              <a:schemeClr val="tx1"/>
            </a:solidFill>
          </a:endParaRPr>
        </a:p>
      </dgm:t>
    </dgm:pt>
    <dgm:pt modelId="{3E3BC22A-EF88-4592-AA47-5BEEE069F6B3}" type="parTrans" cxnId="{5F3DC613-D864-4806-ADB5-3F28A98FDE68}">
      <dgm:prSet/>
      <dgm:spPr/>
      <dgm:t>
        <a:bodyPr/>
        <a:lstStyle/>
        <a:p>
          <a:endParaRPr lang="pl-PL"/>
        </a:p>
      </dgm:t>
    </dgm:pt>
    <dgm:pt modelId="{27697BDF-CCBA-48EC-89B8-E714FBFF489F}" type="sibTrans" cxnId="{5F3DC613-D864-4806-ADB5-3F28A98FDE68}">
      <dgm:prSet/>
      <dgm:spPr/>
      <dgm:t>
        <a:bodyPr/>
        <a:lstStyle/>
        <a:p>
          <a:endParaRPr lang="pl-PL"/>
        </a:p>
      </dgm:t>
    </dgm:pt>
    <dgm:pt modelId="{385AFE97-5CE8-47A9-A8C7-BB99FE3C14FB}">
      <dgm:prSet phldrT="[Teks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pl-PL" sz="2400" smtClean="0">
              <a:solidFill>
                <a:schemeClr val="tx1"/>
              </a:solidFill>
            </a:rPr>
            <a:t>Sposób</a:t>
          </a:r>
          <a:r>
            <a:rPr lang="pl-PL" sz="2400" baseline="0" smtClean="0">
              <a:solidFill>
                <a:schemeClr val="tx1"/>
              </a:solidFill>
            </a:rPr>
            <a:t> weryfikacji</a:t>
          </a:r>
          <a:endParaRPr lang="pl-PL" sz="2400" dirty="0">
            <a:solidFill>
              <a:schemeClr val="tx1"/>
            </a:solidFill>
          </a:endParaRPr>
        </a:p>
      </dgm:t>
    </dgm:pt>
    <dgm:pt modelId="{F3E2DD6B-18C2-4E7C-89C3-4C0674411E9A}" type="parTrans" cxnId="{9E217501-4F72-46E0-B5FD-F2D7FD6D40AD}">
      <dgm:prSet/>
      <dgm:spPr/>
      <dgm:t>
        <a:bodyPr/>
        <a:lstStyle/>
        <a:p>
          <a:endParaRPr lang="pl-PL"/>
        </a:p>
      </dgm:t>
    </dgm:pt>
    <dgm:pt modelId="{BF14CD9B-B629-4311-96FB-3D9B04EB8CFD}" type="sibTrans" cxnId="{9E217501-4F72-46E0-B5FD-F2D7FD6D40AD}">
      <dgm:prSet/>
      <dgm:spPr/>
      <dgm:t>
        <a:bodyPr/>
        <a:lstStyle/>
        <a:p>
          <a:endParaRPr lang="pl-PL"/>
        </a:p>
      </dgm:t>
    </dgm:pt>
    <dgm:pt modelId="{68D10ADD-9C09-4B11-8329-A5F8D6688FD6}">
      <dgm:prSet phldrT="[Teks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algn="just"/>
          <a:r>
            <a:rPr lang="pl-PL" sz="2000" dirty="0" smtClean="0"/>
            <a:t>Projekt jest zgodny ze Szczegółowym Opisem Priorytetów (SZOP </a:t>
          </a:r>
          <a:r>
            <a:rPr lang="pl-PL" sz="2000" dirty="0" err="1" smtClean="0"/>
            <a:t>FEWiM</a:t>
          </a:r>
          <a:r>
            <a:rPr lang="pl-PL" sz="2000" dirty="0" smtClean="0"/>
            <a:t> 2021-2027), aktualnym na dzień ogłoszenia naboru, w ramach właściwego Działania </a:t>
          </a:r>
          <a:r>
            <a:rPr lang="pl-PL" sz="2000" dirty="0" err="1" smtClean="0"/>
            <a:t>FEWiM</a:t>
          </a:r>
          <a:r>
            <a:rPr lang="pl-PL" sz="2000" dirty="0" smtClean="0"/>
            <a:t> 2021-2027, w zakresie podstawowych warunków wsparcia.</a:t>
          </a:r>
          <a:endParaRPr lang="pl-PL" sz="2000" b="1" dirty="0">
            <a:solidFill>
              <a:schemeClr val="tx1"/>
            </a:solidFill>
          </a:endParaRPr>
        </a:p>
      </dgm:t>
    </dgm:pt>
    <dgm:pt modelId="{BE17F84B-20B8-4F0F-B799-B457ECB0F989}" type="sibTrans" cxnId="{2C9B7DF6-61F5-4EDF-9DD7-8E8FFEB076AA}">
      <dgm:prSet/>
      <dgm:spPr/>
      <dgm:t>
        <a:bodyPr/>
        <a:lstStyle/>
        <a:p>
          <a:endParaRPr lang="pl-PL"/>
        </a:p>
      </dgm:t>
    </dgm:pt>
    <dgm:pt modelId="{0D43E12F-51ED-4C93-AF02-1F145907A043}" type="parTrans" cxnId="{2C9B7DF6-61F5-4EDF-9DD7-8E8FFEB076AA}">
      <dgm:prSet/>
      <dgm:spPr/>
      <dgm:t>
        <a:bodyPr/>
        <a:lstStyle/>
        <a:p>
          <a:endParaRPr lang="pl-PL"/>
        </a:p>
      </dgm:t>
    </dgm:pt>
    <dgm:pt modelId="{3C4FFD42-975E-4BD8-9439-D9BB596F97C9}">
      <dgm:prSet phldrT="[Teks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pl-PL" sz="2000" b="1" dirty="0" smtClean="0"/>
            <a:t> </a:t>
          </a:r>
          <a:r>
            <a:rPr lang="pl-PL" sz="2000" dirty="0" smtClean="0"/>
            <a:t>Weryfikowane </a:t>
          </a:r>
          <a:r>
            <a:rPr lang="pl-PL" sz="2000" b="1" dirty="0" smtClean="0"/>
            <a:t>na podstawie treści wniosku </a:t>
          </a:r>
          <a:r>
            <a:rPr lang="pl-PL" sz="2000" dirty="0" smtClean="0"/>
            <a:t>o dofinansowanie projektu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części „Dodatkowe informacje” </a:t>
          </a:r>
          <a:r>
            <a:rPr lang="pl-PL" sz="2000" dirty="0" smtClean="0">
              <a:sym typeface="Wingdings" panose="05000000000000000000" pitchFamily="2" charset="2"/>
            </a:rPr>
            <a:t></a:t>
          </a:r>
          <a:r>
            <a:rPr lang="pl-PL" sz="2000" dirty="0" smtClean="0"/>
            <a:t> pole „Kryterium ogólne zerojedynkowe nr 12”, gdzie Wnioskodawca zobowiązany jest odznaczyć </a:t>
          </a:r>
          <a:r>
            <a:rPr lang="pl-PL" sz="2000" dirty="0" err="1" smtClean="0"/>
            <a:t>check-box</a:t>
          </a:r>
          <a:r>
            <a:rPr lang="pl-PL" sz="2000" dirty="0" smtClean="0"/>
            <a:t> „TAK”, który jest równoznaczny ze złożeniem oświadczenia o spełnieniu podstawowych warunków wsparcia. </a:t>
          </a:r>
          <a:endParaRPr lang="pl-PL" sz="2000" dirty="0"/>
        </a:p>
      </dgm:t>
    </dgm:pt>
    <dgm:pt modelId="{238A945D-AC53-4BD5-8358-81C1F25A1EF6}" type="sibTrans" cxnId="{AC4C9E69-41D3-416D-9726-29A33FF67078}">
      <dgm:prSet/>
      <dgm:spPr/>
      <dgm:t>
        <a:bodyPr/>
        <a:lstStyle/>
        <a:p>
          <a:endParaRPr lang="pl-PL"/>
        </a:p>
      </dgm:t>
    </dgm:pt>
    <dgm:pt modelId="{06423745-3120-4D0B-A75E-39538ABD047A}" type="parTrans" cxnId="{AC4C9E69-41D3-416D-9726-29A33FF67078}">
      <dgm:prSet/>
      <dgm:spPr/>
      <dgm:t>
        <a:bodyPr/>
        <a:lstStyle/>
        <a:p>
          <a:endParaRPr lang="pl-PL"/>
        </a:p>
      </dgm:t>
    </dgm:pt>
    <dgm:pt modelId="{44A005E4-883D-4729-BC78-9B88C76029F8}" type="pres">
      <dgm:prSet presAssocID="{BC52C0AF-182D-4F2F-BEDC-8F32774EF21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79248AD-A280-4828-BCF5-D20737172687}" type="pres">
      <dgm:prSet presAssocID="{7ACC8734-D48E-4CAB-8C0E-5E7A82560EE3}" presName="parentLin" presStyleCnt="0"/>
      <dgm:spPr/>
      <dgm:t>
        <a:bodyPr/>
        <a:lstStyle/>
        <a:p>
          <a:endParaRPr lang="pl-PL"/>
        </a:p>
      </dgm:t>
    </dgm:pt>
    <dgm:pt modelId="{94C17317-2B3D-4ADB-8A50-CDD8BFEDA846}" type="pres">
      <dgm:prSet presAssocID="{7ACC8734-D48E-4CAB-8C0E-5E7A82560EE3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8CD6D604-E608-4D58-BAC7-7F697041E0A7}" type="pres">
      <dgm:prSet presAssocID="{7ACC8734-D48E-4CAB-8C0E-5E7A82560EE3}" presName="parentText" presStyleLbl="node1" presStyleIdx="0" presStyleCnt="2" custScaleX="101531" custScaleY="51872" custLinFactNeighborX="-50872" custLinFactNeighborY="-19666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C262596-D34C-416D-80FB-EFC27EFE4642}" type="pres">
      <dgm:prSet presAssocID="{7ACC8734-D48E-4CAB-8C0E-5E7A82560EE3}" presName="negativeSpace" presStyleCnt="0"/>
      <dgm:spPr/>
      <dgm:t>
        <a:bodyPr/>
        <a:lstStyle/>
        <a:p>
          <a:endParaRPr lang="pl-PL"/>
        </a:p>
      </dgm:t>
    </dgm:pt>
    <dgm:pt modelId="{ABE8CB74-2C04-45EA-AA52-333440C3C43B}" type="pres">
      <dgm:prSet presAssocID="{7ACC8734-D48E-4CAB-8C0E-5E7A82560EE3}" presName="childText" presStyleLbl="conFgAcc1" presStyleIdx="0" presStyleCnt="2" custLinFactNeighborX="-1786" custLinFactNeighborY="403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4425FF-8DB0-4A0C-AD58-F9BBE88C2312}" type="pres">
      <dgm:prSet presAssocID="{27697BDF-CCBA-48EC-89B8-E714FBFF489F}" presName="spaceBetweenRectangles" presStyleCnt="0"/>
      <dgm:spPr/>
      <dgm:t>
        <a:bodyPr/>
        <a:lstStyle/>
        <a:p>
          <a:endParaRPr lang="pl-PL"/>
        </a:p>
      </dgm:t>
    </dgm:pt>
    <dgm:pt modelId="{03FAC7BE-9FD2-48E3-91D5-C9C21D38DCF0}" type="pres">
      <dgm:prSet presAssocID="{385AFE97-5CE8-47A9-A8C7-BB99FE3C14FB}" presName="parentLin" presStyleCnt="0"/>
      <dgm:spPr/>
      <dgm:t>
        <a:bodyPr/>
        <a:lstStyle/>
        <a:p>
          <a:endParaRPr lang="pl-PL"/>
        </a:p>
      </dgm:t>
    </dgm:pt>
    <dgm:pt modelId="{3D0B68FE-7832-4B68-8BBC-BC39A9E7D911}" type="pres">
      <dgm:prSet presAssocID="{385AFE97-5CE8-47A9-A8C7-BB99FE3C14FB}" presName="parentLeftMargin" presStyleLbl="node1" presStyleIdx="0" presStyleCnt="2"/>
      <dgm:spPr/>
      <dgm:t>
        <a:bodyPr/>
        <a:lstStyle/>
        <a:p>
          <a:endParaRPr lang="pl-PL"/>
        </a:p>
      </dgm:t>
    </dgm:pt>
    <dgm:pt modelId="{2D28776B-87F5-40B6-937D-62637E17F3D7}" type="pres">
      <dgm:prSet presAssocID="{385AFE97-5CE8-47A9-A8C7-BB99FE3C14FB}" presName="parentText" presStyleLbl="node1" presStyleIdx="1" presStyleCnt="2" custScaleY="50219" custLinFactNeighborX="-28571" custLinFactNeighborY="-11632">
        <dgm:presLayoutVars>
          <dgm:chMax val="0"/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endParaRPr lang="pl-PL"/>
        </a:p>
      </dgm:t>
    </dgm:pt>
    <dgm:pt modelId="{D9337930-EF67-4248-AB16-058B753956FC}" type="pres">
      <dgm:prSet presAssocID="{385AFE97-5CE8-47A9-A8C7-BB99FE3C14FB}" presName="negativeSpace" presStyleCnt="0"/>
      <dgm:spPr/>
      <dgm:t>
        <a:bodyPr/>
        <a:lstStyle/>
        <a:p>
          <a:endParaRPr lang="pl-PL"/>
        </a:p>
      </dgm:t>
    </dgm:pt>
    <dgm:pt modelId="{7E38D746-5204-4A3F-92EE-50AD06AC2821}" type="pres">
      <dgm:prSet presAssocID="{385AFE97-5CE8-47A9-A8C7-BB99FE3C14FB}" presName="childText" presStyleLbl="conFgAcc1" presStyleIdx="1" presStyleCnt="2" custScaleY="117372" custLinFactNeighborX="-2878" custLinFactNeighborY="-180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C03E2BD-8196-4651-B015-AA261312835D}" type="presOf" srcId="{7ACC8734-D48E-4CAB-8C0E-5E7A82560EE3}" destId="{94C17317-2B3D-4ADB-8A50-CDD8BFEDA846}" srcOrd="0" destOrd="0" presId="urn:microsoft.com/office/officeart/2005/8/layout/list1"/>
    <dgm:cxn modelId="{2C9B7DF6-61F5-4EDF-9DD7-8E8FFEB076AA}" srcId="{7ACC8734-D48E-4CAB-8C0E-5E7A82560EE3}" destId="{68D10ADD-9C09-4B11-8329-A5F8D6688FD6}" srcOrd="0" destOrd="0" parTransId="{0D43E12F-51ED-4C93-AF02-1F145907A043}" sibTransId="{BE17F84B-20B8-4F0F-B799-B457ECB0F989}"/>
    <dgm:cxn modelId="{AC4C9E69-41D3-416D-9726-29A33FF67078}" srcId="{385AFE97-5CE8-47A9-A8C7-BB99FE3C14FB}" destId="{3C4FFD42-975E-4BD8-9439-D9BB596F97C9}" srcOrd="0" destOrd="0" parTransId="{06423745-3120-4D0B-A75E-39538ABD047A}" sibTransId="{238A945D-AC53-4BD5-8358-81C1F25A1EF6}"/>
    <dgm:cxn modelId="{FA86FE5A-4D2E-4553-B8C1-EC94630BB8B1}" type="presOf" srcId="{385AFE97-5CE8-47A9-A8C7-BB99FE3C14FB}" destId="{3D0B68FE-7832-4B68-8BBC-BC39A9E7D911}" srcOrd="0" destOrd="0" presId="urn:microsoft.com/office/officeart/2005/8/layout/list1"/>
    <dgm:cxn modelId="{5F3DC613-D864-4806-ADB5-3F28A98FDE68}" srcId="{BC52C0AF-182D-4F2F-BEDC-8F32774EF213}" destId="{7ACC8734-D48E-4CAB-8C0E-5E7A82560EE3}" srcOrd="0" destOrd="0" parTransId="{3E3BC22A-EF88-4592-AA47-5BEEE069F6B3}" sibTransId="{27697BDF-CCBA-48EC-89B8-E714FBFF489F}"/>
    <dgm:cxn modelId="{9E217501-4F72-46E0-B5FD-F2D7FD6D40AD}" srcId="{BC52C0AF-182D-4F2F-BEDC-8F32774EF213}" destId="{385AFE97-5CE8-47A9-A8C7-BB99FE3C14FB}" srcOrd="1" destOrd="0" parTransId="{F3E2DD6B-18C2-4E7C-89C3-4C0674411E9A}" sibTransId="{BF14CD9B-B629-4311-96FB-3D9B04EB8CFD}"/>
    <dgm:cxn modelId="{3AEB92AD-7BD1-4C23-9560-987DDA44957D}" type="presOf" srcId="{BC52C0AF-182D-4F2F-BEDC-8F32774EF213}" destId="{44A005E4-883D-4729-BC78-9B88C76029F8}" srcOrd="0" destOrd="0" presId="urn:microsoft.com/office/officeart/2005/8/layout/list1"/>
    <dgm:cxn modelId="{F5C7F27B-AC7F-472C-B381-4618CFDDA20B}" type="presOf" srcId="{385AFE97-5CE8-47A9-A8C7-BB99FE3C14FB}" destId="{2D28776B-87F5-40B6-937D-62637E17F3D7}" srcOrd="1" destOrd="0" presId="urn:microsoft.com/office/officeart/2005/8/layout/list1"/>
    <dgm:cxn modelId="{77329FBE-1CE3-4A4C-9075-D1E4F0EEA92C}" type="presOf" srcId="{7ACC8734-D48E-4CAB-8C0E-5E7A82560EE3}" destId="{8CD6D604-E608-4D58-BAC7-7F697041E0A7}" srcOrd="1" destOrd="0" presId="urn:microsoft.com/office/officeart/2005/8/layout/list1"/>
    <dgm:cxn modelId="{87446631-559C-4D5F-99B2-A68AD6127A3E}" type="presOf" srcId="{68D10ADD-9C09-4B11-8329-A5F8D6688FD6}" destId="{ABE8CB74-2C04-45EA-AA52-333440C3C43B}" srcOrd="0" destOrd="0" presId="urn:microsoft.com/office/officeart/2005/8/layout/list1"/>
    <dgm:cxn modelId="{804F23A0-DE04-4621-A653-CFDBE5EF4340}" type="presOf" srcId="{3C4FFD42-975E-4BD8-9439-D9BB596F97C9}" destId="{7E38D746-5204-4A3F-92EE-50AD06AC2821}" srcOrd="0" destOrd="0" presId="urn:microsoft.com/office/officeart/2005/8/layout/list1"/>
    <dgm:cxn modelId="{F159F1F7-258B-4971-BF58-BF1B33393BA8}" type="presParOf" srcId="{44A005E4-883D-4729-BC78-9B88C76029F8}" destId="{B79248AD-A280-4828-BCF5-D20737172687}" srcOrd="0" destOrd="0" presId="urn:microsoft.com/office/officeart/2005/8/layout/list1"/>
    <dgm:cxn modelId="{BFE596E0-0D5F-41DF-95E5-BE776CA79A3D}" type="presParOf" srcId="{B79248AD-A280-4828-BCF5-D20737172687}" destId="{94C17317-2B3D-4ADB-8A50-CDD8BFEDA846}" srcOrd="0" destOrd="0" presId="urn:microsoft.com/office/officeart/2005/8/layout/list1"/>
    <dgm:cxn modelId="{F8D75B63-9C4C-427D-B12B-AA3C7DD39CD8}" type="presParOf" srcId="{B79248AD-A280-4828-BCF5-D20737172687}" destId="{8CD6D604-E608-4D58-BAC7-7F697041E0A7}" srcOrd="1" destOrd="0" presId="urn:microsoft.com/office/officeart/2005/8/layout/list1"/>
    <dgm:cxn modelId="{00A4AAFF-AF48-49AD-B20D-D9AC6907448C}" type="presParOf" srcId="{44A005E4-883D-4729-BC78-9B88C76029F8}" destId="{4C262596-D34C-416D-80FB-EFC27EFE4642}" srcOrd="1" destOrd="0" presId="urn:microsoft.com/office/officeart/2005/8/layout/list1"/>
    <dgm:cxn modelId="{0569D092-0BD9-4093-8CBA-C2BD399C4E88}" type="presParOf" srcId="{44A005E4-883D-4729-BC78-9B88C76029F8}" destId="{ABE8CB74-2C04-45EA-AA52-333440C3C43B}" srcOrd="2" destOrd="0" presId="urn:microsoft.com/office/officeart/2005/8/layout/list1"/>
    <dgm:cxn modelId="{D42DB4E8-A1BD-48DA-A721-73DF6E2FD0D0}" type="presParOf" srcId="{44A005E4-883D-4729-BC78-9B88C76029F8}" destId="{334425FF-8DB0-4A0C-AD58-F9BBE88C2312}" srcOrd="3" destOrd="0" presId="urn:microsoft.com/office/officeart/2005/8/layout/list1"/>
    <dgm:cxn modelId="{509CF9F2-3D23-4483-8799-657EEC2E4581}" type="presParOf" srcId="{44A005E4-883D-4729-BC78-9B88C76029F8}" destId="{03FAC7BE-9FD2-48E3-91D5-C9C21D38DCF0}" srcOrd="4" destOrd="0" presId="urn:microsoft.com/office/officeart/2005/8/layout/list1"/>
    <dgm:cxn modelId="{19036CD1-6543-433D-A38E-1B541F1B7DA6}" type="presParOf" srcId="{03FAC7BE-9FD2-48E3-91D5-C9C21D38DCF0}" destId="{3D0B68FE-7832-4B68-8BBC-BC39A9E7D911}" srcOrd="0" destOrd="0" presId="urn:microsoft.com/office/officeart/2005/8/layout/list1"/>
    <dgm:cxn modelId="{567DF725-92DD-4C86-B8E0-0B1C67F32BE5}" type="presParOf" srcId="{03FAC7BE-9FD2-48E3-91D5-C9C21D38DCF0}" destId="{2D28776B-87F5-40B6-937D-62637E17F3D7}" srcOrd="1" destOrd="0" presId="urn:microsoft.com/office/officeart/2005/8/layout/list1"/>
    <dgm:cxn modelId="{9B7BDAB7-61CE-42CC-9721-F3BE9AF5EA56}" type="presParOf" srcId="{44A005E4-883D-4729-BC78-9B88C76029F8}" destId="{D9337930-EF67-4248-AB16-058B753956FC}" srcOrd="5" destOrd="0" presId="urn:microsoft.com/office/officeart/2005/8/layout/list1"/>
    <dgm:cxn modelId="{5B22884D-1EB4-423F-B747-013DBC2DE421}" type="presParOf" srcId="{44A005E4-883D-4729-BC78-9B88C76029F8}" destId="{7E38D746-5204-4A3F-92EE-50AD06AC282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781717"/>
          <a:ext cx="7943850" cy="126945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87452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Projekt będzie miał pozytywny wpływ na realizację zasady równości szans i niedyskryminacji, w tym dostępność dla osób z niepełnosprawnościami.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781717"/>
        <a:ext cx="7943850" cy="1269450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940937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4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41065" y="45933"/>
        <a:ext cx="5553963" cy="849071"/>
      </dsp:txXfrm>
    </dsp:sp>
    <dsp:sp modelId="{7E38D746-5204-4A3F-92EE-50AD06AC2821}">
      <dsp:nvSpPr>
        <dsp:cNvPr id="0" name=""/>
        <dsp:cNvSpPr/>
      </dsp:nvSpPr>
      <dsp:spPr>
        <a:xfrm>
          <a:off x="0" y="2636042"/>
          <a:ext cx="7943850" cy="281719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87452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Na podstawie treści wniosku </a:t>
          </a:r>
          <a:r>
            <a:rPr lang="pl-PL" sz="2000" b="0" kern="1200" dirty="0" smtClean="0"/>
            <a:t>o dofinansowanie projektu, gdzie Wnioskodawca zobowiązany jest wykazać pozytywny wpływ projektu na zasadę równości szans i niedyskryminacji, w tym dostępność dla osób z niepełnosprawnościami. </a:t>
          </a:r>
          <a:endParaRPr lang="pl-PL" sz="2000" b="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pl-PL" sz="200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>
              <a:solidFill>
                <a:srgbClr val="0070C0"/>
              </a:solidFill>
            </a:rPr>
            <a:t>UWAGA! W treści wniosku wymagana deklaracja, że projekt będzie realizowany zgodnie ze Standardami dostępności dla polityki spójności 2021-2027.</a:t>
          </a:r>
          <a:endParaRPr lang="pl-PL" sz="2000" kern="1200" dirty="0"/>
        </a:p>
      </dsp:txBody>
      <dsp:txXfrm>
        <a:off x="0" y="2636042"/>
        <a:ext cx="7943850" cy="2817196"/>
      </dsp:txXfrm>
    </dsp:sp>
    <dsp:sp modelId="{2D28776B-87F5-40B6-937D-62637E17F3D7}">
      <dsp:nvSpPr>
        <dsp:cNvPr id="0" name=""/>
        <dsp:cNvSpPr/>
      </dsp:nvSpPr>
      <dsp:spPr>
        <a:xfrm>
          <a:off x="283710" y="2073893"/>
          <a:ext cx="5560695" cy="712849"/>
        </a:xfrm>
        <a:prstGeom prst="flowChartAlternateProcess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18508" y="2108691"/>
        <a:ext cx="5491099" cy="64325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673161"/>
          <a:ext cx="7943850" cy="99546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87452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 przypadku projektu partnerskiego Wnioskodawca wykazał, że projekt spełnia wymogi dotyczące utworzenia partnerstwa.</a:t>
          </a: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</dsp:txBody>
      <dsp:txXfrm>
        <a:off x="0" y="673161"/>
        <a:ext cx="7943850" cy="995465"/>
      </dsp:txXfrm>
    </dsp:sp>
    <dsp:sp modelId="{8CD6D604-E608-4D58-BAC7-7F697041E0A7}">
      <dsp:nvSpPr>
        <dsp:cNvPr id="0" name=""/>
        <dsp:cNvSpPr/>
      </dsp:nvSpPr>
      <dsp:spPr>
        <a:xfrm>
          <a:off x="1536014" y="0"/>
          <a:ext cx="5645829" cy="780718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13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1574126" y="38112"/>
        <a:ext cx="5569605" cy="704494"/>
      </dsp:txXfrm>
    </dsp:sp>
    <dsp:sp modelId="{7E38D746-5204-4A3F-92EE-50AD06AC2821}">
      <dsp:nvSpPr>
        <dsp:cNvPr id="0" name=""/>
        <dsp:cNvSpPr/>
      </dsp:nvSpPr>
      <dsp:spPr>
        <a:xfrm>
          <a:off x="0" y="2484159"/>
          <a:ext cx="7943850" cy="344264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87452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kern="1200" dirty="0" smtClean="0"/>
            <a:t>Kryterium w zakresie:</a:t>
          </a:r>
          <a:endParaRPr lang="pl-PL" sz="2000" b="1" kern="1200" dirty="0">
            <a:solidFill>
              <a:srgbClr val="0070C0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- pkt. 1 i 2 oceniane będą na podstawie treści wniosku o dofinansowanie projektu oraz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części „Informacje dodatkowe”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pole „ Kryterium ogólne zerojedynkowe nr 13”, gdzie Wnioskodawca zobowiązany jest odznaczyć </a:t>
          </a:r>
          <a:r>
            <a:rPr lang="pl-PL" sz="2000" kern="1200" dirty="0" err="1" smtClean="0"/>
            <a:t>check-box</a:t>
          </a:r>
          <a:r>
            <a:rPr lang="pl-PL" sz="2000" kern="1200" dirty="0" smtClean="0"/>
            <a:t> „TAK” oraz informacji pozyskanych przez KOP w trakcie dokonywania oceny.</a:t>
          </a:r>
          <a:endParaRPr lang="pl-PL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- pkt. 3 oceniane będzie na podstawie treści wniosku o dofinansowanie projektu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części „Potencjał do realizacji projektu”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pole „Opis własnych środków finansowych”.</a:t>
          </a:r>
          <a:endParaRPr lang="pl-PL" sz="2000" kern="1200" dirty="0"/>
        </a:p>
      </dsp:txBody>
      <dsp:txXfrm>
        <a:off x="0" y="2484159"/>
        <a:ext cx="7943850" cy="3442648"/>
      </dsp:txXfrm>
    </dsp:sp>
    <dsp:sp modelId="{2D28776B-87F5-40B6-937D-62637E17F3D7}">
      <dsp:nvSpPr>
        <dsp:cNvPr id="0" name=""/>
        <dsp:cNvSpPr/>
      </dsp:nvSpPr>
      <dsp:spPr>
        <a:xfrm>
          <a:off x="564514" y="1671708"/>
          <a:ext cx="5555264" cy="904043"/>
        </a:xfrm>
        <a:prstGeom prst="flowChartAlternateProcess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Sposób</a:t>
          </a:r>
          <a:r>
            <a:rPr lang="pl-PL" sz="2400" kern="1200" baseline="0" dirty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608645" y="1715839"/>
        <a:ext cx="5467002" cy="81578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63905"/>
          <a:ext cx="7943850" cy="19845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249680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Projekt jest zgodny z zasadami pomocy publicznej lub pomocy de </a:t>
          </a:r>
          <a:r>
            <a:rPr lang="pl-PL" sz="2000" kern="1200" dirty="0" err="1" smtClean="0"/>
            <a:t>minimis</a:t>
          </a:r>
          <a:r>
            <a:rPr lang="pl-PL" sz="2000" kern="1200" dirty="0" smtClean="0"/>
            <a:t> (o ile dotyczy).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63905"/>
        <a:ext cx="7943850" cy="1984500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918756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14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39982" y="44850"/>
        <a:ext cx="5556129" cy="829056"/>
      </dsp:txXfrm>
    </dsp:sp>
    <dsp:sp modelId="{7E38D746-5204-4A3F-92EE-50AD06AC2821}">
      <dsp:nvSpPr>
        <dsp:cNvPr id="0" name=""/>
        <dsp:cNvSpPr/>
      </dsp:nvSpPr>
      <dsp:spPr>
        <a:xfrm>
          <a:off x="0" y="2347230"/>
          <a:ext cx="7943850" cy="310566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249680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kern="1200" dirty="0" smtClean="0"/>
            <a:t> Weryfikowane będzie czy Wnioskodawca prawidłowo zakwalifikował projekt pod kątem występowania pomocy publicznej/ de </a:t>
          </a:r>
          <a:r>
            <a:rPr lang="pl-PL" sz="2000" kern="1200" dirty="0" err="1" smtClean="0"/>
            <a:t>minimis</a:t>
          </a:r>
          <a:r>
            <a:rPr lang="pl-PL" sz="2000" kern="1200" dirty="0" smtClean="0"/>
            <a:t> oraz czy w projekcie występuje pomoc publiczna/ pomoc de </a:t>
          </a:r>
          <a:r>
            <a:rPr lang="pl-PL" sz="2000" kern="1200" dirty="0" err="1" smtClean="0"/>
            <a:t>minimis</a:t>
          </a:r>
          <a:r>
            <a:rPr lang="pl-PL" sz="2000" kern="1200" dirty="0" smtClean="0"/>
            <a:t>.</a:t>
          </a:r>
          <a:endParaRPr lang="pl-PL" sz="2000" kern="1200" dirty="0"/>
        </a:p>
      </dsp:txBody>
      <dsp:txXfrm>
        <a:off x="0" y="2347230"/>
        <a:ext cx="7943850" cy="3105663"/>
      </dsp:txXfrm>
    </dsp:sp>
    <dsp:sp modelId="{2D28776B-87F5-40B6-937D-62637E17F3D7}">
      <dsp:nvSpPr>
        <dsp:cNvPr id="0" name=""/>
        <dsp:cNvSpPr/>
      </dsp:nvSpPr>
      <dsp:spPr>
        <a:xfrm>
          <a:off x="283710" y="2153292"/>
          <a:ext cx="5560695" cy="889478"/>
        </a:xfrm>
        <a:prstGeom prst="flowChartAlternateProcess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Sposób</a:t>
          </a:r>
          <a:r>
            <a:rPr lang="pl-PL" sz="2400" kern="1200" baseline="0" dirty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27130" y="2196712"/>
        <a:ext cx="5473855" cy="8026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63905"/>
          <a:ext cx="7943850" cy="19845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249680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Wnioskodawca wykazał, że projekt jest zgodny ze Standardem minimum realizacji zasady równości kobiet i mężczyzn. 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63905"/>
        <a:ext cx="7943850" cy="1984500"/>
      </dsp:txXfrm>
    </dsp:sp>
    <dsp:sp modelId="{8CD6D604-E608-4D58-BAC7-7F697041E0A7}">
      <dsp:nvSpPr>
        <dsp:cNvPr id="0" name=""/>
        <dsp:cNvSpPr/>
      </dsp:nvSpPr>
      <dsp:spPr>
        <a:xfrm>
          <a:off x="142882" y="0"/>
          <a:ext cx="5645829" cy="918756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5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187732" y="44850"/>
        <a:ext cx="5556129" cy="829056"/>
      </dsp:txXfrm>
    </dsp:sp>
    <dsp:sp modelId="{7E38D746-5204-4A3F-92EE-50AD06AC2821}">
      <dsp:nvSpPr>
        <dsp:cNvPr id="0" name=""/>
        <dsp:cNvSpPr/>
      </dsp:nvSpPr>
      <dsp:spPr>
        <a:xfrm>
          <a:off x="0" y="2347230"/>
          <a:ext cx="7943850" cy="310566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249680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0" kern="1200" dirty="0" smtClean="0"/>
            <a:t> N</a:t>
          </a:r>
          <a:r>
            <a:rPr lang="pl-PL" sz="2000" b="1" kern="1200" dirty="0" smtClean="0"/>
            <a:t>a podstawie treści wniosku </a:t>
          </a:r>
          <a:r>
            <a:rPr lang="pl-PL" sz="2000" b="0" kern="1200" dirty="0" smtClean="0"/>
            <a:t>o dofinansowanie projektu, gdzie Wnioskodawca zobowiązany jest wykazać, że projekt jest zgodny ze Standardem minimum realizacji zasady równości kobiet i mężczyzn.</a:t>
          </a:r>
          <a:endParaRPr lang="pl-PL" sz="2000" b="0" kern="1200" dirty="0"/>
        </a:p>
      </dsp:txBody>
      <dsp:txXfrm>
        <a:off x="0" y="2347230"/>
        <a:ext cx="7943850" cy="3105663"/>
      </dsp:txXfrm>
    </dsp:sp>
    <dsp:sp modelId="{2D28776B-87F5-40B6-937D-62637E17F3D7}">
      <dsp:nvSpPr>
        <dsp:cNvPr id="0" name=""/>
        <dsp:cNvSpPr/>
      </dsp:nvSpPr>
      <dsp:spPr>
        <a:xfrm>
          <a:off x="283710" y="2153292"/>
          <a:ext cx="5560695" cy="889478"/>
        </a:xfrm>
        <a:prstGeom prst="flowChartAlternateProcess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27130" y="2196712"/>
        <a:ext cx="5473855" cy="802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51204"/>
          <a:ext cx="7943850" cy="15750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520700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Wnioskodawca/partner przestrzega przepisów antydyskryminacyjnych. </a:t>
          </a: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</dsp:txBody>
      <dsp:txXfrm>
        <a:off x="0" y="51204"/>
        <a:ext cx="7943850" cy="1575000"/>
      </dsp:txXfrm>
    </dsp:sp>
    <dsp:sp modelId="{8CD6D604-E608-4D58-BAC7-7F697041E0A7}">
      <dsp:nvSpPr>
        <dsp:cNvPr id="0" name=""/>
        <dsp:cNvSpPr/>
      </dsp:nvSpPr>
      <dsp:spPr>
        <a:xfrm>
          <a:off x="69973" y="0"/>
          <a:ext cx="5645829" cy="382815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6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88660" y="18687"/>
        <a:ext cx="5608455" cy="345441"/>
      </dsp:txXfrm>
    </dsp:sp>
    <dsp:sp modelId="{7E38D746-5204-4A3F-92EE-50AD06AC2821}">
      <dsp:nvSpPr>
        <dsp:cNvPr id="0" name=""/>
        <dsp:cNvSpPr/>
      </dsp:nvSpPr>
      <dsp:spPr>
        <a:xfrm>
          <a:off x="0" y="1750715"/>
          <a:ext cx="7943850" cy="3697218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520700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</a:t>
          </a:r>
          <a:r>
            <a:rPr lang="pl-PL" sz="2000" kern="1200" dirty="0" smtClean="0"/>
            <a:t>Sprawdzamy, czy projekt jest zgodny z klauzulą antydyskryminacyjną. </a:t>
          </a:r>
          <a:r>
            <a:rPr lang="pl-PL" sz="2000" b="0" kern="1200" dirty="0" smtClean="0"/>
            <a:t>Weryfikacja spełnienia kryterium będzie odbywała się poprzez sprawdzenie dostępnych danych, np. strona internetowa Rzecznika Praw Obywatelskich. </a:t>
          </a:r>
          <a:endParaRPr lang="pl-PL" sz="2000" b="0" kern="1200" dirty="0"/>
        </a:p>
        <a:p>
          <a:pPr marL="0" lvl="0" indent="0" algn="just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pl-PL" sz="2000" kern="1200" dirty="0" smtClean="0"/>
            <a:t>Wsparcie polityki spójności będzie udzielane wyłącznie projektom i beneficjentom, którzy przestrzegają przepisów antydyskryminacyjnych, o których mowa w art. 9 ust. 3 Rozporządzenia Parlamentu Europejskiego i Rady nr 2021/1060.</a:t>
          </a:r>
          <a:endParaRPr lang="pl-PL" sz="2000" b="0" kern="1200" dirty="0"/>
        </a:p>
      </dsp:txBody>
      <dsp:txXfrm>
        <a:off x="0" y="1750715"/>
        <a:ext cx="7943850" cy="3697218"/>
      </dsp:txXfrm>
    </dsp:sp>
    <dsp:sp modelId="{2D28776B-87F5-40B6-937D-62637E17F3D7}">
      <dsp:nvSpPr>
        <dsp:cNvPr id="0" name=""/>
        <dsp:cNvSpPr/>
      </dsp:nvSpPr>
      <dsp:spPr>
        <a:xfrm>
          <a:off x="283710" y="1669907"/>
          <a:ext cx="5560695" cy="370616"/>
        </a:xfrm>
        <a:prstGeom prst="flowChartAlternateProcess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01802" y="1687999"/>
        <a:ext cx="5524511" cy="334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0"/>
          <a:ext cx="7943850" cy="235383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270508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Projekt jest zgodny z zasadą zrównoważonego rozwoju.</a:t>
          </a: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</dsp:txBody>
      <dsp:txXfrm>
        <a:off x="0" y="0"/>
        <a:ext cx="7943850" cy="2353837"/>
      </dsp:txXfrm>
    </dsp:sp>
    <dsp:sp modelId="{8CD6D604-E608-4D58-BAC7-7F697041E0A7}">
      <dsp:nvSpPr>
        <dsp:cNvPr id="0" name=""/>
        <dsp:cNvSpPr/>
      </dsp:nvSpPr>
      <dsp:spPr>
        <a:xfrm>
          <a:off x="208208" y="0"/>
          <a:ext cx="5645829" cy="934069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7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53805" y="45597"/>
        <a:ext cx="5554635" cy="842875"/>
      </dsp:txXfrm>
    </dsp:sp>
    <dsp:sp modelId="{7E38D746-5204-4A3F-92EE-50AD06AC2821}">
      <dsp:nvSpPr>
        <dsp:cNvPr id="0" name=""/>
        <dsp:cNvSpPr/>
      </dsp:nvSpPr>
      <dsp:spPr>
        <a:xfrm>
          <a:off x="0" y="2706100"/>
          <a:ext cx="7943850" cy="276274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270508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</a:t>
          </a:r>
          <a:r>
            <a:rPr lang="pl-PL" sz="2000" b="0" kern="1200" dirty="0" smtClean="0"/>
            <a:t>Weryfikowane </a:t>
          </a:r>
          <a:r>
            <a:rPr lang="pl-PL" sz="2000" b="1" kern="1200" dirty="0" smtClean="0"/>
            <a:t>na podstawie treści wniosku </a:t>
          </a:r>
          <a:r>
            <a:rPr lang="pl-PL" sz="2000" b="0" kern="1200" dirty="0" smtClean="0"/>
            <a:t>o dofinansowanie projektu, gdzie Wnioskodawca zobowiązany jest wykazać, że projekt jest zgodny z zasadą zrównoważonego rozwoju.</a:t>
          </a:r>
          <a:endParaRPr lang="pl-PL" sz="2000" b="0" kern="1200" dirty="0"/>
        </a:p>
      </dsp:txBody>
      <dsp:txXfrm>
        <a:off x="0" y="2706100"/>
        <a:ext cx="7943850" cy="2762746"/>
      </dsp:txXfrm>
    </dsp:sp>
    <dsp:sp modelId="{2D28776B-87F5-40B6-937D-62637E17F3D7}">
      <dsp:nvSpPr>
        <dsp:cNvPr id="0" name=""/>
        <dsp:cNvSpPr/>
      </dsp:nvSpPr>
      <dsp:spPr>
        <a:xfrm>
          <a:off x="283710" y="2508930"/>
          <a:ext cx="5560695" cy="904303"/>
        </a:xfrm>
        <a:prstGeom prst="flowChartAlternateProcess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27854" y="2553074"/>
        <a:ext cx="5472407" cy="8160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72475"/>
          <a:ext cx="7943850" cy="23058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270508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Projekt jest zgodny z zasadą „do no </a:t>
          </a:r>
          <a:r>
            <a:rPr lang="pl-PL" sz="2000" kern="1200" dirty="0" err="1" smtClean="0"/>
            <a:t>significant</a:t>
          </a:r>
          <a:r>
            <a:rPr lang="pl-PL" sz="2000" kern="1200" dirty="0" smtClean="0"/>
            <a:t> </a:t>
          </a:r>
          <a:r>
            <a:rPr lang="pl-PL" sz="2000" kern="1200" dirty="0" err="1" smtClean="0"/>
            <a:t>harm</a:t>
          </a:r>
          <a:r>
            <a:rPr lang="pl-PL" sz="2000" kern="1200" dirty="0" smtClean="0"/>
            <a:t>” (DNSH) – „nie czyń poważnych szkód”.</a:t>
          </a:r>
          <a:endParaRPr lang="pl-PL" sz="2000" b="1" kern="1200" dirty="0">
            <a:solidFill>
              <a:schemeClr val="tx1"/>
            </a:solidFill>
          </a:endParaRPr>
        </a:p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>
            <a:solidFill>
              <a:schemeClr val="tx1"/>
            </a:solidFill>
          </a:endParaRPr>
        </a:p>
      </dsp:txBody>
      <dsp:txXfrm>
        <a:off x="0" y="72475"/>
        <a:ext cx="7943850" cy="2305800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934069"/>
        </a:xfrm>
        <a:prstGeom prst="roundRect">
          <a:avLst/>
        </a:prstGeom>
        <a:solidFill>
          <a:schemeClr val="accent3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8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40729" y="45597"/>
        <a:ext cx="5554635" cy="842875"/>
      </dsp:txXfrm>
    </dsp:sp>
    <dsp:sp modelId="{7E38D746-5204-4A3F-92EE-50AD06AC2821}">
      <dsp:nvSpPr>
        <dsp:cNvPr id="0" name=""/>
        <dsp:cNvSpPr/>
      </dsp:nvSpPr>
      <dsp:spPr>
        <a:xfrm>
          <a:off x="0" y="2682081"/>
          <a:ext cx="7943850" cy="276274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270508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</a:t>
          </a:r>
          <a:r>
            <a:rPr lang="pl-PL" sz="2000" b="0" kern="1200" dirty="0" smtClean="0"/>
            <a:t>W przypadku, gdy zapisy we wniosku są sprzeczne z zasadą „do no </a:t>
          </a:r>
          <a:r>
            <a:rPr lang="pl-PL" sz="2000" b="0" kern="1200" dirty="0" err="1" smtClean="0"/>
            <a:t>significant</a:t>
          </a:r>
          <a:r>
            <a:rPr lang="pl-PL" sz="2000" b="0" kern="1200" dirty="0" smtClean="0"/>
            <a:t> </a:t>
          </a:r>
          <a:r>
            <a:rPr lang="pl-PL" sz="2000" b="0" kern="1200" dirty="0" err="1" smtClean="0"/>
            <a:t>harm</a:t>
          </a:r>
          <a:r>
            <a:rPr lang="pl-PL" sz="2000" b="0" kern="1200" dirty="0" smtClean="0"/>
            <a:t>” (DNSH) – „nie czyń poważnych szkód”, kryterium zostanie uznane za niespełnione.</a:t>
          </a:r>
          <a:endParaRPr lang="pl-PL" sz="2000" b="0" kern="1200" dirty="0"/>
        </a:p>
      </dsp:txBody>
      <dsp:txXfrm>
        <a:off x="0" y="2682081"/>
        <a:ext cx="7943850" cy="2762746"/>
      </dsp:txXfrm>
    </dsp:sp>
    <dsp:sp modelId="{2D28776B-87F5-40B6-937D-62637E17F3D7}">
      <dsp:nvSpPr>
        <dsp:cNvPr id="0" name=""/>
        <dsp:cNvSpPr/>
      </dsp:nvSpPr>
      <dsp:spPr>
        <a:xfrm>
          <a:off x="283710" y="2484911"/>
          <a:ext cx="5560695" cy="904303"/>
        </a:xfrm>
        <a:prstGeom prst="flowChartAlternateProcess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Sposób</a:t>
          </a:r>
          <a:r>
            <a:rPr lang="pl-PL" sz="2400" kern="1200" baseline="0" dirty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27854" y="2529055"/>
        <a:ext cx="5472407" cy="8160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42798"/>
          <a:ext cx="7943850" cy="262080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1083056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Wnioskodawca, zgodnie ze Szczegółowym Opisem Priorytetów (SZOP </a:t>
          </a:r>
          <a:r>
            <a:rPr lang="pl-PL" sz="2000" kern="1200" dirty="0" err="1" smtClean="0"/>
            <a:t>FEWiM</a:t>
          </a:r>
          <a:r>
            <a:rPr lang="pl-PL" sz="2000" kern="1200" dirty="0" smtClean="0"/>
            <a:t> 2021-2027) aktualnym na dzień ogłoszenia naboru i Regulaminem wyboru projektów, jest podmiotem uprawnionym do ubiegania się o dofinansowanie w ramach właściwego Działania </a:t>
          </a:r>
          <a:r>
            <a:rPr lang="pl-PL" sz="2000" kern="1200" dirty="0" err="1" smtClean="0"/>
            <a:t>FEWiM</a:t>
          </a:r>
          <a:r>
            <a:rPr lang="pl-PL" sz="2000" kern="1200" dirty="0" smtClean="0"/>
            <a:t> 2021-2027.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42798"/>
        <a:ext cx="7943850" cy="2620800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79625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9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34002" y="38870"/>
        <a:ext cx="5568089" cy="718515"/>
      </dsp:txXfrm>
    </dsp:sp>
    <dsp:sp modelId="{7E38D746-5204-4A3F-92EE-50AD06AC2821}">
      <dsp:nvSpPr>
        <dsp:cNvPr id="0" name=""/>
        <dsp:cNvSpPr/>
      </dsp:nvSpPr>
      <dsp:spPr>
        <a:xfrm>
          <a:off x="0" y="2922580"/>
          <a:ext cx="7943850" cy="2547383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1083056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</a:t>
          </a:r>
          <a:r>
            <a:rPr lang="pl-PL" sz="2000" b="0" kern="1200" dirty="0" smtClean="0"/>
            <a:t>Kryterium oceniane będzie </a:t>
          </a:r>
          <a:r>
            <a:rPr lang="pl-PL" sz="2000" b="1" kern="1200" dirty="0" smtClean="0"/>
            <a:t>na podstawie treści wniosku </a:t>
          </a:r>
          <a:r>
            <a:rPr lang="pl-PL" sz="2000" b="0" kern="1200" dirty="0" smtClean="0"/>
            <a:t>o dofinansowanie projektu </a:t>
          </a:r>
          <a:r>
            <a:rPr lang="pl-PL" sz="2000" b="0" kern="1200" dirty="0" smtClean="0">
              <a:sym typeface="Wingdings" panose="05000000000000000000" pitchFamily="2" charset="2"/>
            </a:rPr>
            <a:t></a:t>
          </a:r>
          <a:r>
            <a:rPr lang="pl-PL" sz="2000" b="0" kern="1200" dirty="0" smtClean="0"/>
            <a:t> części „Wnioskodawca i realizatorzy”.</a:t>
          </a:r>
          <a:endParaRPr lang="pl-PL" sz="2000" b="0" kern="1200" dirty="0"/>
        </a:p>
      </dsp:txBody>
      <dsp:txXfrm>
        <a:off x="0" y="2922580"/>
        <a:ext cx="7943850" cy="2547383"/>
      </dsp:txXfrm>
    </dsp:sp>
    <dsp:sp modelId="{2D28776B-87F5-40B6-937D-62637E17F3D7}">
      <dsp:nvSpPr>
        <dsp:cNvPr id="0" name=""/>
        <dsp:cNvSpPr/>
      </dsp:nvSpPr>
      <dsp:spPr>
        <a:xfrm>
          <a:off x="283710" y="2754501"/>
          <a:ext cx="5560695" cy="770881"/>
        </a:xfrm>
        <a:prstGeom prst="flowChartAlternateProcess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21341" y="2792132"/>
        <a:ext cx="5485433" cy="6956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69967"/>
          <a:ext cx="7943850" cy="204855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999744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Wnioskodawca złożył dopuszczalną liczbę wniosków o dofinansowanie projektu - maksymalnie 1 wniosek w ramach przedmiotowego naboru.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69967"/>
        <a:ext cx="7943850" cy="2048556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735005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10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31012" y="35880"/>
        <a:ext cx="5574069" cy="663245"/>
      </dsp:txXfrm>
    </dsp:sp>
    <dsp:sp modelId="{7E38D746-5204-4A3F-92EE-50AD06AC2821}">
      <dsp:nvSpPr>
        <dsp:cNvPr id="0" name=""/>
        <dsp:cNvSpPr/>
      </dsp:nvSpPr>
      <dsp:spPr>
        <a:xfrm>
          <a:off x="0" y="2357584"/>
          <a:ext cx="7943850" cy="3194396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999744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kern="1200" dirty="0" smtClean="0"/>
            <a:t>Kryterium odnosi się zarówno do występowania danego podmiotu w charakterze Wnioskodawcy, jak i Partnera. </a:t>
          </a:r>
          <a:endParaRPr lang="pl-PL" sz="2000" b="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pl-PL" sz="2000" b="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0" kern="1200" dirty="0" smtClean="0"/>
            <a:t>Kryterium oceniane będzie na podstawie listy wniosków o dofinansowanie złożonych w ramach danego naboru.</a:t>
          </a:r>
          <a:endParaRPr lang="pl-PL" sz="2000" b="0" kern="1200" dirty="0"/>
        </a:p>
      </dsp:txBody>
      <dsp:txXfrm>
        <a:off x="0" y="2357584"/>
        <a:ext cx="7943850" cy="3194396"/>
      </dsp:txXfrm>
    </dsp:sp>
    <dsp:sp modelId="{2D28776B-87F5-40B6-937D-62637E17F3D7}">
      <dsp:nvSpPr>
        <dsp:cNvPr id="0" name=""/>
        <dsp:cNvSpPr/>
      </dsp:nvSpPr>
      <dsp:spPr>
        <a:xfrm>
          <a:off x="283710" y="2202434"/>
          <a:ext cx="5560695" cy="711583"/>
        </a:xfrm>
        <a:prstGeom prst="flowChartAlternateProcess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18446" y="2237170"/>
        <a:ext cx="5491223" cy="6421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45342"/>
          <a:ext cx="7943850" cy="2126250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562356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W projekcie,  którego łączny koszt wyrażony w PLN nie przekracza równowartości 200 000,00 EUR, koszty bezpośrednie rozliczane są obligatoryjnie za pomocą uproszczonych metod rozliczania wydatków, o których mowa w Regulaminie wyboru projektów. 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45342"/>
        <a:ext cx="7943850" cy="2126250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413440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11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15314" y="20182"/>
        <a:ext cx="5605465" cy="373076"/>
      </dsp:txXfrm>
    </dsp:sp>
    <dsp:sp modelId="{7E38D746-5204-4A3F-92EE-50AD06AC2821}">
      <dsp:nvSpPr>
        <dsp:cNvPr id="0" name=""/>
        <dsp:cNvSpPr/>
      </dsp:nvSpPr>
      <dsp:spPr>
        <a:xfrm>
          <a:off x="0" y="2306063"/>
          <a:ext cx="7943850" cy="3560097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562356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Do przeliczenia łącznego kosztu projektu stosuje się miesięczny obrachunkowy kurs wymiany waluty stosowany przez KE, aktualny na dzień ogłoszenia naboru. </a:t>
          </a:r>
          <a:endParaRPr lang="pl-PL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l-PL" sz="2000" b="1" kern="1200" dirty="0" smtClean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0" kern="1200" dirty="0" smtClean="0"/>
            <a:t>Kryterium oceniane będzie na podstawie treści wniosku </a:t>
          </a:r>
          <a:r>
            <a:rPr lang="pl-PL" sz="2000" b="0" kern="1200" dirty="0" smtClean="0">
              <a:sym typeface="Wingdings" panose="05000000000000000000" pitchFamily="2" charset="2"/>
            </a:rPr>
            <a:t></a:t>
          </a:r>
          <a:r>
            <a:rPr lang="pl-PL" sz="2000" b="0" kern="1200" dirty="0" smtClean="0"/>
            <a:t> części „Podsumowanie budżetu” </a:t>
          </a:r>
          <a:r>
            <a:rPr lang="pl-PL" sz="2000" b="0" kern="1200" dirty="0" smtClean="0">
              <a:sym typeface="Wingdings" panose="05000000000000000000" pitchFamily="2" charset="2"/>
            </a:rPr>
            <a:t></a:t>
          </a:r>
          <a:r>
            <a:rPr lang="pl-PL" sz="2000" b="0" kern="1200" dirty="0" smtClean="0"/>
            <a:t> pole „Razem ryczałt”.   </a:t>
          </a:r>
          <a:endParaRPr lang="pl-PL" sz="2000" b="0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pl-PL" sz="2000" b="1" kern="1200" dirty="0"/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>
              <a:solidFill>
                <a:srgbClr val="0070C0"/>
              </a:solidFill>
            </a:rPr>
            <a:t>UWAGA!</a:t>
          </a:r>
          <a:r>
            <a:rPr lang="pl-PL" sz="2000" kern="1200" dirty="0" smtClean="0">
              <a:solidFill>
                <a:srgbClr val="0070C0"/>
              </a:solidFill>
            </a:rPr>
            <a:t> </a:t>
          </a:r>
          <a:r>
            <a:rPr lang="pl-PL" sz="2000" b="1" kern="1200" dirty="0" smtClean="0">
              <a:solidFill>
                <a:srgbClr val="0070C0"/>
              </a:solidFill>
            </a:rPr>
            <a:t>W ramach kryterium weryfikowany będzie sposób rozliczania kosztów bezpośrednich.</a:t>
          </a:r>
          <a:endParaRPr lang="pl-PL" sz="2000" b="1" kern="1200" dirty="0">
            <a:solidFill>
              <a:srgbClr val="0070C0"/>
            </a:solidFill>
          </a:endParaRPr>
        </a:p>
      </dsp:txBody>
      <dsp:txXfrm>
        <a:off x="0" y="2306063"/>
        <a:ext cx="7943850" cy="3560097"/>
      </dsp:txXfrm>
    </dsp:sp>
    <dsp:sp modelId="{2D28776B-87F5-40B6-937D-62637E17F3D7}">
      <dsp:nvSpPr>
        <dsp:cNvPr id="0" name=""/>
        <dsp:cNvSpPr/>
      </dsp:nvSpPr>
      <dsp:spPr>
        <a:xfrm>
          <a:off x="283710" y="2218791"/>
          <a:ext cx="5560695" cy="400265"/>
        </a:xfrm>
        <a:prstGeom prst="flowChartAlternateProcess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03249" y="2238330"/>
        <a:ext cx="5521617" cy="3611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8CB74-2C04-45EA-AA52-333440C3C43B}">
      <dsp:nvSpPr>
        <dsp:cNvPr id="0" name=""/>
        <dsp:cNvSpPr/>
      </dsp:nvSpPr>
      <dsp:spPr>
        <a:xfrm>
          <a:off x="0" y="27589"/>
          <a:ext cx="7943850" cy="203962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616531" tIns="728980" rIns="616531" bIns="142240" numCol="1" spcCol="1270" anchor="t" anchorCtr="0">
          <a:noAutofit/>
        </a:bodyPr>
        <a:lstStyle/>
        <a:p>
          <a:pPr marL="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2000" kern="1200" dirty="0" smtClean="0"/>
            <a:t>Projekt jest zgodny ze Szczegółowym Opisem Priorytetów (SZOP </a:t>
          </a:r>
          <a:r>
            <a:rPr lang="pl-PL" sz="2000" kern="1200" dirty="0" err="1" smtClean="0"/>
            <a:t>FEWiM</a:t>
          </a:r>
          <a:r>
            <a:rPr lang="pl-PL" sz="2000" kern="1200" dirty="0" smtClean="0"/>
            <a:t> 2021-2027), aktualnym na dzień ogłoszenia naboru, w ramach właściwego Działania </a:t>
          </a:r>
          <a:r>
            <a:rPr lang="pl-PL" sz="2000" kern="1200" dirty="0" err="1" smtClean="0"/>
            <a:t>FEWiM</a:t>
          </a:r>
          <a:r>
            <a:rPr lang="pl-PL" sz="2000" kern="1200" dirty="0" smtClean="0"/>
            <a:t> 2021-2027, w zakresie podstawowych warunków wsparcia.</a:t>
          </a:r>
          <a:endParaRPr lang="pl-PL" sz="2000" b="1" kern="1200" dirty="0">
            <a:solidFill>
              <a:schemeClr val="tx1"/>
            </a:solidFill>
          </a:endParaRPr>
        </a:p>
      </dsp:txBody>
      <dsp:txXfrm>
        <a:off x="0" y="27589"/>
        <a:ext cx="7943850" cy="2039625"/>
      </dsp:txXfrm>
    </dsp:sp>
    <dsp:sp modelId="{8CD6D604-E608-4D58-BAC7-7F697041E0A7}">
      <dsp:nvSpPr>
        <dsp:cNvPr id="0" name=""/>
        <dsp:cNvSpPr/>
      </dsp:nvSpPr>
      <dsp:spPr>
        <a:xfrm>
          <a:off x="195132" y="0"/>
          <a:ext cx="5645829" cy="535941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dirty="0" smtClean="0">
              <a:solidFill>
                <a:schemeClr val="tx1"/>
              </a:solidFill>
            </a:rPr>
            <a:t>Kryterium nr 12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221294" y="26162"/>
        <a:ext cx="5593505" cy="483617"/>
      </dsp:txXfrm>
    </dsp:sp>
    <dsp:sp modelId="{7E38D746-5204-4A3F-92EE-50AD06AC2821}">
      <dsp:nvSpPr>
        <dsp:cNvPr id="0" name=""/>
        <dsp:cNvSpPr/>
      </dsp:nvSpPr>
      <dsp:spPr>
        <a:xfrm>
          <a:off x="0" y="2241528"/>
          <a:ext cx="7943850" cy="3235065"/>
        </a:xfrm>
        <a:prstGeom prst="rect">
          <a:avLst/>
        </a:prstGeom>
        <a:solidFill>
          <a:schemeClr val="lt1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16531" tIns="728980" rIns="616531" bIns="14224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pl-PL" sz="2000" b="1" kern="1200" dirty="0" smtClean="0"/>
            <a:t> </a:t>
          </a:r>
          <a:r>
            <a:rPr lang="pl-PL" sz="2000" kern="1200" dirty="0" smtClean="0"/>
            <a:t>Weryfikowane </a:t>
          </a:r>
          <a:r>
            <a:rPr lang="pl-PL" sz="2000" b="1" kern="1200" dirty="0" smtClean="0"/>
            <a:t>na podstawie treści wniosku </a:t>
          </a:r>
          <a:r>
            <a:rPr lang="pl-PL" sz="2000" kern="1200" dirty="0" smtClean="0"/>
            <a:t>o dofinansowanie projektu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części „Dodatkowe informacje” </a:t>
          </a:r>
          <a:r>
            <a:rPr lang="pl-PL" sz="2000" kern="1200" dirty="0" smtClean="0">
              <a:sym typeface="Wingdings" panose="05000000000000000000" pitchFamily="2" charset="2"/>
            </a:rPr>
            <a:t></a:t>
          </a:r>
          <a:r>
            <a:rPr lang="pl-PL" sz="2000" kern="1200" dirty="0" smtClean="0"/>
            <a:t> pole „Kryterium ogólne zerojedynkowe nr 12”, gdzie Wnioskodawca zobowiązany jest odznaczyć </a:t>
          </a:r>
          <a:r>
            <a:rPr lang="pl-PL" sz="2000" kern="1200" dirty="0" err="1" smtClean="0"/>
            <a:t>check-box</a:t>
          </a:r>
          <a:r>
            <a:rPr lang="pl-PL" sz="2000" kern="1200" dirty="0" smtClean="0"/>
            <a:t> „TAK”, który jest równoznaczny ze złożeniem oświadczenia o spełnieniu podstawowych warunków wsparcia. </a:t>
          </a:r>
          <a:endParaRPr lang="pl-PL" sz="2000" kern="1200" dirty="0"/>
        </a:p>
      </dsp:txBody>
      <dsp:txXfrm>
        <a:off x="0" y="2241528"/>
        <a:ext cx="7943850" cy="3235065"/>
      </dsp:txXfrm>
    </dsp:sp>
    <dsp:sp modelId="{2D28776B-87F5-40B6-937D-62637E17F3D7}">
      <dsp:nvSpPr>
        <dsp:cNvPr id="0" name=""/>
        <dsp:cNvSpPr/>
      </dsp:nvSpPr>
      <dsp:spPr>
        <a:xfrm>
          <a:off x="283710" y="2128398"/>
          <a:ext cx="5560695" cy="518862"/>
        </a:xfrm>
        <a:prstGeom prst="flowChartAlternateProcess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181" tIns="0" rIns="210181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400" kern="1200" smtClean="0">
              <a:solidFill>
                <a:schemeClr val="tx1"/>
              </a:solidFill>
            </a:rPr>
            <a:t>Sposób</a:t>
          </a:r>
          <a:r>
            <a:rPr lang="pl-PL" sz="2400" kern="1200" baseline="0" smtClean="0">
              <a:solidFill>
                <a:schemeClr val="tx1"/>
              </a:solidFill>
            </a:rPr>
            <a:t> weryfikacji</a:t>
          </a:r>
          <a:endParaRPr lang="pl-PL" sz="2400" kern="1200" dirty="0">
            <a:solidFill>
              <a:schemeClr val="tx1"/>
            </a:solidFill>
          </a:endParaRPr>
        </a:p>
      </dsp:txBody>
      <dsp:txXfrm>
        <a:off x="309038" y="2153726"/>
        <a:ext cx="5510039" cy="468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A652B-4779-4384-AB84-8B60385484F8}" type="datetimeFigureOut">
              <a:rPr lang="pl-PL" smtClean="0"/>
              <a:t>10.04.2024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31861-17BD-4E2A-9E38-3A5D70D821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423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5C7DA-C128-43E4-A779-98DB3325F640}" type="datetimeFigureOut">
              <a:rPr lang="pl-PL" smtClean="0"/>
              <a:t>10.04.2024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D5B0E-ED95-45E3-A710-5A04208FD7A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6361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8849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345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4083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142284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803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lain" startAt="5"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40412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713293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705197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744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22687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9847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22543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53087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04944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34211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57051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8461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90783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29334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19844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833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3644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aseline="0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564662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743950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9242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034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239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pl-PL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6609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86695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28002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b="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D5B0E-ED95-45E3-A710-5A04208FD7A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58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B2D847E3-1374-4450-B213-6AA8BAE11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074985"/>
            <a:ext cx="6858000" cy="3182815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C7A5C509-7966-470F-BF4B-BBD9BD2AA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98" y="2074985"/>
            <a:ext cx="6858001" cy="1354015"/>
          </a:xfrm>
          <a:solidFill>
            <a:schemeClr val="accent5"/>
          </a:solidFill>
        </p:spPr>
        <p:txBody>
          <a:bodyPr>
            <a:normAutofit fontScale="90000"/>
          </a:bodyPr>
          <a:lstStyle/>
          <a:p>
            <a:pPr algn="ctr"/>
            <a:r>
              <a:rPr lang="pl-PL" alt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Kryteria 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wyboru projektów</a:t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Działanie </a:t>
            </a: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6.3 </a:t>
            </a: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FEWiM </a:t>
            </a: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2021-2027</a:t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>Edukacja ogólnokształcąca</a:t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l-PL" altLang="pl-PL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alt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Olsztyn 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pl-PL" altLang="pl-PL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.04.2024r</a:t>
            </a:r>
            <a:r>
              <a:rPr lang="pl-PL" altLang="pl-PL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l-PL" sz="3600" b="1" dirty="0"/>
          </a:p>
        </p:txBody>
      </p:sp>
    </p:spTree>
    <p:extLst>
      <p:ext uri="{BB962C8B-B14F-4D97-AF65-F5344CB8AC3E}">
        <p14:creationId xmlns:p14="http://schemas.microsoft.com/office/powerpoint/2010/main" val="666191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863964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7063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391498"/>
              </p:ext>
            </p:extLst>
          </p:nvPr>
        </p:nvGraphicFramePr>
        <p:xfrm>
          <a:off x="571500" y="785611"/>
          <a:ext cx="7943850" cy="5597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552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571247"/>
              </p:ext>
            </p:extLst>
          </p:nvPr>
        </p:nvGraphicFramePr>
        <p:xfrm>
          <a:off x="571500" y="716281"/>
          <a:ext cx="7943850" cy="5897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449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200249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98610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707780" y="961790"/>
            <a:ext cx="7293219" cy="5451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  <a:buAutoNum type="arabicPeriod"/>
            </a:pPr>
            <a:endParaRPr lang="pl-PL" dirty="0" smtClean="0"/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1. Zgodność ze Zintegrowaną Strategią Umiejętności 2030 (ZSU 2030) w zakresie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kształtowania kompetencji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kluczowych oraz umiejętności podstawowych i przekrojowych;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2. Zgodność z Wytycznymi dotyczącymi realizacji projektów z udziałem środków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Europejskiego Funduszu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Społecznego Plus w regionalnych programach operacyjnych na lata 2021-2027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– w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obszarze zasad dotyczących wsparcia w ramach CS F w zakresie wsparcia placówek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systemu oświaty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, ich uczniów i kadry oraz wsparcia placówek systemu oświaty w zakresie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prowadzenia edukacji 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włączającej;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3. Działania zaplanowane w projekcie nie mogą powielać działań zaplanowanych na 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poziomie krajowym</a:t>
            </a:r>
            <a:r>
              <a:rPr lang="pl-PL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endParaRPr lang="pl-PL" sz="1400" dirty="0" smtClean="0"/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endParaRPr lang="pl-PL" sz="1100" dirty="0"/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endParaRPr lang="pl-PL" sz="1400" dirty="0"/>
          </a:p>
        </p:txBody>
      </p:sp>
      <p:grpSp>
        <p:nvGrpSpPr>
          <p:cNvPr id="7" name="Grupa 6"/>
          <p:cNvGrpSpPr/>
          <p:nvPr/>
        </p:nvGrpSpPr>
        <p:grpSpPr>
          <a:xfrm>
            <a:off x="2440304" y="127430"/>
            <a:ext cx="5560695" cy="720060"/>
            <a:chOff x="283710" y="2128398"/>
            <a:chExt cx="5560695" cy="518862"/>
          </a:xfrm>
        </p:grpSpPr>
        <p:sp>
          <p:nvSpPr>
            <p:cNvPr id="8" name="Schemat blokowy: proces alternatywny 7"/>
            <p:cNvSpPr/>
            <p:nvPr/>
          </p:nvSpPr>
          <p:spPr>
            <a:xfrm>
              <a:off x="283710" y="2128398"/>
              <a:ext cx="5560695" cy="518862"/>
            </a:xfrm>
            <a:prstGeom prst="flowChartAlternateProcess">
              <a:avLst/>
            </a:prstGeom>
            <a:solidFill>
              <a:srgbClr val="F8AB6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Schemat blokowy: proces alternatywny 4"/>
            <p:cNvSpPr txBox="1"/>
            <p:nvPr/>
          </p:nvSpPr>
          <p:spPr>
            <a:xfrm>
              <a:off x="334366" y="2153726"/>
              <a:ext cx="5510039" cy="468206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0181" tIns="0" rIns="210181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b="1" kern="1200" dirty="0" smtClean="0">
                  <a:solidFill>
                    <a:schemeClr val="tx1"/>
                  </a:solidFill>
                </a:rPr>
                <a:t>Podstawowe warunki wsparcia dla Działania 6.3:</a:t>
              </a:r>
              <a:endParaRPr lang="pl-PL" sz="2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994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707780" y="961790"/>
            <a:ext cx="7293219" cy="3469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 smtClean="0"/>
              <a:t>4</a:t>
            </a:r>
            <a:r>
              <a:rPr lang="pl-PL" dirty="0"/>
              <a:t>. Projekt musi zawierać działania na rzecz edukacji finansowej dla uczniów;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/>
              <a:t>5. Projekt musi zawierać działania uwzględniające budowanie postaw proekologicznych</a:t>
            </a:r>
            <a:r>
              <a:rPr lang="pl-PL" dirty="0" smtClean="0"/>
              <a:t>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/>
              <a:t> 6. Zaplanowane w ramach projektu działania muszą wynikać z diagnozy potrzeb </a:t>
            </a:r>
            <a:r>
              <a:rPr lang="pl-PL" dirty="0" smtClean="0"/>
              <a:t>szkoły/placówki systemu </a:t>
            </a:r>
            <a:r>
              <a:rPr lang="pl-PL" dirty="0"/>
              <a:t>oświaty;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r>
              <a:rPr lang="pl-PL" dirty="0"/>
              <a:t>7. Ze wsparcia wyłączone są podmioty zgodnie ze Strategią ZIT MOF Ełk oraz Strategią ZIT </a:t>
            </a:r>
            <a:r>
              <a:rPr lang="pl-PL" dirty="0" smtClean="0"/>
              <a:t>MOF Olsztyn</a:t>
            </a:r>
            <a:r>
              <a:rPr lang="pl-PL" dirty="0"/>
              <a:t>.</a:t>
            </a:r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endParaRPr lang="pl-PL" sz="1100" dirty="0" smtClean="0"/>
          </a:p>
          <a:p>
            <a:pPr>
              <a:lnSpc>
                <a:spcPct val="115000"/>
              </a:lnSpc>
              <a:spcBef>
                <a:spcPts val="500"/>
              </a:spcBef>
              <a:spcAft>
                <a:spcPts val="600"/>
              </a:spcAft>
            </a:pPr>
            <a:endParaRPr lang="pl-PL" sz="1400" dirty="0"/>
          </a:p>
        </p:txBody>
      </p:sp>
      <p:grpSp>
        <p:nvGrpSpPr>
          <p:cNvPr id="4" name="Grupa 3"/>
          <p:cNvGrpSpPr/>
          <p:nvPr/>
        </p:nvGrpSpPr>
        <p:grpSpPr>
          <a:xfrm>
            <a:off x="2440304" y="127430"/>
            <a:ext cx="5560695" cy="720060"/>
            <a:chOff x="283710" y="2128398"/>
            <a:chExt cx="5560695" cy="518862"/>
          </a:xfrm>
        </p:grpSpPr>
        <p:sp>
          <p:nvSpPr>
            <p:cNvPr id="5" name="Schemat blokowy: proces alternatywny 4"/>
            <p:cNvSpPr/>
            <p:nvPr/>
          </p:nvSpPr>
          <p:spPr>
            <a:xfrm>
              <a:off x="283710" y="2128398"/>
              <a:ext cx="5560695" cy="518862"/>
            </a:xfrm>
            <a:prstGeom prst="flowChartAlternateProcess">
              <a:avLst/>
            </a:prstGeom>
            <a:solidFill>
              <a:srgbClr val="F8AB6C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Schemat blokowy: proces alternatywny 4"/>
            <p:cNvSpPr txBox="1"/>
            <p:nvPr/>
          </p:nvSpPr>
          <p:spPr>
            <a:xfrm>
              <a:off x="334366" y="2153726"/>
              <a:ext cx="5510039" cy="468206"/>
            </a:xfrm>
            <a:prstGeom prst="rect">
              <a:avLst/>
            </a:prstGeom>
            <a:solidFill>
              <a:schemeClr val="accent5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0181" tIns="0" rIns="210181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b="1" kern="1200" dirty="0" smtClean="0">
                  <a:solidFill>
                    <a:schemeClr val="tx1"/>
                  </a:solidFill>
                </a:rPr>
                <a:t>Podstawowe warunki wsparcia dla Działania 6.3:</a:t>
              </a:r>
              <a:endParaRPr lang="pl-PL" sz="2400" b="1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035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095020"/>
              </p:ext>
            </p:extLst>
          </p:nvPr>
        </p:nvGraphicFramePr>
        <p:xfrm>
          <a:off x="624254" y="545124"/>
          <a:ext cx="7943850" cy="5952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364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127760" y="1036319"/>
            <a:ext cx="655320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b="1" dirty="0" smtClean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 ramach kryterium oceniane będzie czy w przypadku projektu  partnerskiego spełnione zostały wymogi dotyczące:</a:t>
            </a: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wyboru Partnerów, o których mowa w art. 39 ustawy z dnia 28 kwietnia 2022 r. o zasadach realizacji zadań finansowanych ze środków europejskich w perspektywie finansowej 2021–2027 (dalej: ustawa wdrożeniowa) (o ile dotyczy);</a:t>
            </a:r>
          </a:p>
          <a:p>
            <a:pPr marL="342900" indent="-342900">
              <a:buAutoNum type="arabicPeriod"/>
            </a:pPr>
            <a:endParaRPr lang="pl-PL" dirty="0" smtClean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utworzenia albo zainicjowania partnerstwa w terminie wynikającym z art. 39 ust. 4 ustawy wdrożeniowej(o ile dotyczy), tj. przed złożeniem wniosku o dofinansowanie, a w przypadku gdy data rozpoczęcia realizacji projektu jest wcześniejsza od daty złożenia wniosku - przed rozpoczęciem realizacji projektu.</a:t>
            </a:r>
          </a:p>
          <a:p>
            <a:pPr marL="342900" indent="-342900">
              <a:buAutoNum type="arabicPeriod"/>
            </a:pPr>
            <a:endParaRPr lang="pl-PL" dirty="0" smtClean="0">
              <a:solidFill>
                <a:schemeClr val="accent1"/>
              </a:solidFill>
            </a:endParaRPr>
          </a:p>
          <a:p>
            <a:pPr marL="342900" indent="-342900">
              <a:buAutoNum type="arabicPeriod"/>
            </a:pPr>
            <a:r>
              <a:rPr lang="pl-PL" dirty="0" smtClean="0">
                <a:solidFill>
                  <a:schemeClr val="accent1"/>
                </a:solidFill>
              </a:rPr>
              <a:t>Partnera wiodącego (Wnioskodawcy), którym, zgodnie z art. 39 ust. 11 ustawy wdrożeniowej, może być wyłącznie podmiot o potencjale ekonomicznym zapewniającym prawidłową realizację projektu partnerskiego.</a:t>
            </a:r>
          </a:p>
          <a:p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  <a:endParaRPr lang="pl-PL" dirty="0" smtClean="0"/>
          </a:p>
          <a:p>
            <a:pPr marL="342900" indent="-342900">
              <a:buAutoNum type="arabicPeriod"/>
            </a:pPr>
            <a:endParaRPr lang="pl-PL" dirty="0" smtClean="0"/>
          </a:p>
          <a:p>
            <a:pPr marL="342900" indent="-342900">
              <a:buAutoNum type="arabicPeriod"/>
            </a:pPr>
            <a:endParaRPr lang="pl-PL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1893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754912" y="75279"/>
            <a:ext cx="796378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			</a:t>
            </a:r>
            <a:r>
              <a:rPr lang="pl-PL" dirty="0" smtClean="0">
                <a:solidFill>
                  <a:schemeClr val="accent1">
                    <a:lumMod val="75000"/>
                  </a:schemeClr>
                </a:solidFill>
              </a:rPr>
              <a:t>	</a:t>
            </a:r>
          </a:p>
          <a:p>
            <a:endParaRPr lang="pl-PL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l-PL" sz="2100" dirty="0" smtClean="0">
                <a:solidFill>
                  <a:schemeClr val="accent1">
                    <a:lumMod val="75000"/>
                  </a:schemeClr>
                </a:solidFill>
              </a:rPr>
              <a:t>Partner wiodący (Wnioskodawca) musi wykazać obrót za wybrany jeden rok z trzech ostatnich zamkniętych i zatwierdzonych lat obrotowych. Ww. obrót uznaje się za wystarczający do prawidłowej realizacji projektu partnerskiego jeżeli:</a:t>
            </a:r>
          </a:p>
          <a:p>
            <a:endParaRPr lang="pl-PL" dirty="0" smtClean="0"/>
          </a:p>
          <a:p>
            <a:pPr marL="342900" indent="-342900">
              <a:buAutoNum type="arabicPeriod"/>
            </a:pPr>
            <a:endParaRPr lang="pl-PL" dirty="0" smtClean="0"/>
          </a:p>
          <a:p>
            <a:pPr marL="342900" indent="-342900">
              <a:buAutoNum type="arabicPeriod"/>
            </a:pPr>
            <a:endParaRPr lang="pl-PL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>
              <a:latin typeface="Calibri" panose="020F0502020204030204" pitchFamily="34" charset="0"/>
            </a:endParaRPr>
          </a:p>
          <a:p>
            <a:endParaRPr lang="pl-PL" dirty="0">
              <a:latin typeface="Calibri" panose="020F0502020204030204" pitchFamily="34" charset="0"/>
            </a:endParaRP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320" y="2299478"/>
            <a:ext cx="7223760" cy="1767906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320" y="4297681"/>
            <a:ext cx="7223759" cy="173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67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9984640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3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l-PL" altLang="pl-PL" b="1" dirty="0">
                <a:ea typeface="Times New Roman" panose="02020603050405020304" pitchFamily="18" charset="0"/>
                <a:cs typeface="Calibri" panose="020F0502020204030204" pitchFamily="34" charset="0"/>
              </a:rPr>
              <a:t>Systematyka kryteriów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4210"/>
            <a:ext cx="7886700" cy="443883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pl-PL" altLang="pl-PL" sz="2400" dirty="0" smtClean="0"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l-PL" altLang="pl-P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Times New Roman" panose="02020603050405020304" pitchFamily="18" charset="0"/>
                <a:cs typeface="Calibri" panose="020F0502020204030204" pitchFamily="34" charset="0"/>
              </a:rPr>
              <a:t>Kryteria </a:t>
            </a:r>
            <a:r>
              <a:rPr lang="pl-PL" altLang="pl-PL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ea typeface="Times New Roman" panose="02020603050405020304" pitchFamily="18" charset="0"/>
                <a:cs typeface="Calibri" panose="020F0502020204030204" pitchFamily="34" charset="0"/>
              </a:rPr>
              <a:t>ogólne:</a:t>
            </a:r>
            <a:endParaRPr lang="pl-PL" altLang="pl-PL" sz="2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dirty="0">
                <a:cs typeface="Times New Roman" panose="02020603050405020304" pitchFamily="18" charset="0"/>
              </a:rPr>
              <a:t>zerojedynkowe – 14 kryteriów</a:t>
            </a: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dirty="0">
                <a:cs typeface="Times New Roman" panose="02020603050405020304" pitchFamily="18" charset="0"/>
              </a:rPr>
              <a:t>punktowe – 7 kryteriów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Font typeface="Calibri" panose="020F0502020204030204" pitchFamily="34" charset="0"/>
              <a:buAutoNum type="arabicPeriod" startAt="2"/>
            </a:pPr>
            <a:r>
              <a:rPr lang="pl-PL" altLang="pl-PL" sz="2400" dirty="0" smtClean="0">
                <a:cs typeface="Times New Roman" panose="02020603050405020304" pitchFamily="18" charset="0"/>
              </a:rPr>
              <a:t> </a:t>
            </a:r>
            <a:r>
              <a:rPr lang="pl-PL" altLang="pl-P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Kryteria </a:t>
            </a:r>
            <a:r>
              <a:rPr lang="pl-PL" altLang="pl-PL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specyficzne: </a:t>
            </a:r>
            <a:r>
              <a:rPr lang="pl-PL" altLang="pl-PL" sz="2400" dirty="0">
                <a:cs typeface="Times New Roman" panose="02020603050405020304" pitchFamily="18" charset="0"/>
              </a:rPr>
              <a:t>(dla </a:t>
            </a:r>
            <a:r>
              <a:rPr lang="pl-PL" altLang="pl-PL" sz="2400" dirty="0" smtClean="0">
                <a:cs typeface="Times New Roman" panose="02020603050405020304" pitchFamily="18" charset="0"/>
              </a:rPr>
              <a:t>naboru FEWM.06.03-IZ.00-001/24)</a:t>
            </a:r>
            <a:endParaRPr lang="pl-PL" altLang="pl-PL" sz="2400" dirty="0">
              <a:cs typeface="Times New Roman" panose="02020603050405020304" pitchFamily="18" charset="0"/>
            </a:endParaRP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dirty="0">
                <a:cs typeface="Times New Roman" panose="02020603050405020304" pitchFamily="18" charset="0"/>
              </a:rPr>
              <a:t>dostępu – </a:t>
            </a:r>
            <a:r>
              <a:rPr lang="pl-PL" altLang="pl-PL" dirty="0" smtClean="0">
                <a:cs typeface="Times New Roman" panose="02020603050405020304" pitchFamily="18" charset="0"/>
              </a:rPr>
              <a:t>16 </a:t>
            </a:r>
            <a:r>
              <a:rPr lang="pl-PL" altLang="pl-PL" dirty="0">
                <a:cs typeface="Times New Roman" panose="02020603050405020304" pitchFamily="18" charset="0"/>
              </a:rPr>
              <a:t>kryteriów</a:t>
            </a:r>
          </a:p>
          <a:p>
            <a:pPr lvl="1" indent="-342900">
              <a:lnSpc>
                <a:spcPct val="150000"/>
              </a:lnSpc>
              <a:spcBef>
                <a:spcPct val="0"/>
              </a:spcBef>
              <a:buFont typeface="Symbol" panose="05050102010706020507" pitchFamily="18" charset="2"/>
              <a:buChar char=""/>
            </a:pPr>
            <a:r>
              <a:rPr lang="pl-PL" altLang="pl-PL" dirty="0">
                <a:cs typeface="Times New Roman" panose="02020603050405020304" pitchFamily="18" charset="0"/>
              </a:rPr>
              <a:t>premiujące – </a:t>
            </a:r>
            <a:r>
              <a:rPr lang="pl-PL" altLang="pl-PL" dirty="0" smtClean="0">
                <a:cs typeface="Times New Roman" panose="02020603050405020304" pitchFamily="18" charset="0"/>
              </a:rPr>
              <a:t>10 </a:t>
            </a:r>
            <a:r>
              <a:rPr lang="pl-PL" altLang="pl-PL" dirty="0">
                <a:cs typeface="Times New Roman" panose="02020603050405020304" pitchFamily="18" charset="0"/>
              </a:rPr>
              <a:t>kryteriów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spcAft>
                <a:spcPts val="1000"/>
              </a:spcAft>
              <a:buFont typeface="Calibri" panose="020F0502020204030204" pitchFamily="34" charset="0"/>
              <a:buAutoNum type="arabicPeriod" startAt="3"/>
            </a:pPr>
            <a:r>
              <a:rPr lang="pl-PL" altLang="pl-PL" sz="2400" dirty="0" smtClean="0">
                <a:cs typeface="Times New Roman" panose="02020603050405020304" pitchFamily="18" charset="0"/>
              </a:rPr>
              <a:t> </a:t>
            </a:r>
            <a:r>
              <a:rPr lang="pl-PL" altLang="pl-P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Kryterium </a:t>
            </a:r>
            <a:r>
              <a:rPr lang="pl-PL" altLang="pl-PL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etapu </a:t>
            </a:r>
            <a:r>
              <a:rPr lang="pl-PL" altLang="pl-PL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Times New Roman" panose="02020603050405020304" pitchFamily="18" charset="0"/>
              </a:rPr>
              <a:t>negocjacji </a:t>
            </a:r>
            <a:r>
              <a:rPr lang="pl-PL" altLang="pl-PL" sz="2400" dirty="0" smtClean="0">
                <a:cs typeface="Times New Roman" panose="02020603050405020304" pitchFamily="18" charset="0"/>
              </a:rPr>
              <a:t>(zerojedynkowe)</a:t>
            </a:r>
            <a:endParaRPr lang="pl-PL" altLang="pl-PL" sz="2400" dirty="0"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35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pl-PL" sz="40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sz="4400" b="1" dirty="0" smtClean="0"/>
          </a:p>
          <a:p>
            <a:pPr marL="0" indent="0" algn="ctr">
              <a:buNone/>
            </a:pPr>
            <a:r>
              <a:rPr lang="pl-PL" sz="4400" b="1" dirty="0" smtClean="0"/>
              <a:t>Kryteria ogólne punktowe</a:t>
            </a:r>
            <a:endParaRPr lang="pl-PL" sz="4400" b="1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573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Kryteria punktowe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Max 100 punktów, min 60 punktów</a:t>
            </a:r>
          </a:p>
          <a:p>
            <a:r>
              <a:rPr lang="pl-PL" dirty="0" smtClean="0"/>
              <a:t>Minimum 60% ogółem oraz  min 60% punktów za każde kryterium punktowe</a:t>
            </a:r>
          </a:p>
          <a:p>
            <a:r>
              <a:rPr lang="pl-PL" dirty="0" smtClean="0"/>
              <a:t>Wszystkie kryteria punktowe mogą podlegać uzupełnieniu lub poprawie</a:t>
            </a:r>
          </a:p>
          <a:p>
            <a:r>
              <a:rPr lang="pl-PL" dirty="0" smtClean="0"/>
              <a:t>Uzupełnienie lub poprawa na etapie negocjacji.</a:t>
            </a:r>
          </a:p>
          <a:p>
            <a:endParaRPr lang="pl-PL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UWAGA! Wnioskodawco zapoznaj się z Instrukcją merytoryczną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9570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/>
              <a:t>Kryteria ogólne punktowe</a:t>
            </a:r>
            <a:endParaRPr lang="pl-PL" sz="4000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opisu grupy docelowej w kontekście sytuacji </a:t>
            </a:r>
            <a:r>
              <a:rPr lang="pl-PL" dirty="0" smtClean="0"/>
              <a:t>problemowej. </a:t>
            </a:r>
            <a:r>
              <a:rPr lang="pl-PL" dirty="0" smtClean="0">
                <a:solidFill>
                  <a:srgbClr val="FF0000"/>
                </a:solidFill>
              </a:rPr>
              <a:t>(</a:t>
            </a:r>
            <a:r>
              <a:rPr lang="pl-PL" altLang="pl-PL" dirty="0">
                <a:solidFill>
                  <a:srgbClr val="FF0000"/>
                </a:solidFill>
                <a:cs typeface="Times New Roman" panose="02020603050405020304" pitchFamily="18" charset="0"/>
              </a:rPr>
              <a:t>25 </a:t>
            </a:r>
            <a:r>
              <a:rPr lang="pl-PL" altLang="pl-PL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pkt)</a:t>
            </a:r>
            <a:endParaRPr lang="pl-PL" dirty="0" smtClean="0">
              <a:solidFill>
                <a:srgbClr val="FF0000"/>
              </a:solidFill>
            </a:endParaRPr>
          </a:p>
          <a:p>
            <a:r>
              <a:rPr lang="pl-PL" dirty="0"/>
              <a:t>Zgodność celu projektu z celem szczegółowym wskazanym w SZOP </a:t>
            </a:r>
            <a:r>
              <a:rPr lang="pl-PL" dirty="0" err="1"/>
              <a:t>FEWiM</a:t>
            </a:r>
            <a:r>
              <a:rPr lang="pl-PL" dirty="0"/>
              <a:t> 2021-2027 (aktualnym na dzień ogłoszenia naboru) dla danego Działania oraz adekwatność doboru i opisu wskaźników, źródeł oraz sposobu ich pomiaru.</a:t>
            </a:r>
            <a:r>
              <a:rPr lang="pl-PL" dirty="0" smtClean="0">
                <a:solidFill>
                  <a:srgbClr val="FF0000"/>
                </a:solidFill>
              </a:rPr>
              <a:t> (15 pkt)</a:t>
            </a:r>
          </a:p>
          <a:p>
            <a:r>
              <a:rPr lang="pl-PL" dirty="0"/>
              <a:t>Trafność doboru zadań przewidzianych do realizacji w ramach projektu oraz racjonalność harmonogramu</a:t>
            </a:r>
            <a:r>
              <a:rPr lang="pl-PL" dirty="0" smtClean="0"/>
              <a:t>. </a:t>
            </a:r>
            <a:r>
              <a:rPr lang="pl-PL" dirty="0" smtClean="0">
                <a:solidFill>
                  <a:srgbClr val="FF0000"/>
                </a:solidFill>
              </a:rPr>
              <a:t>(20 </a:t>
            </a:r>
            <a:r>
              <a:rPr lang="pl-PL" dirty="0">
                <a:solidFill>
                  <a:srgbClr val="FF0000"/>
                </a:solidFill>
              </a:rPr>
              <a:t>pkt)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754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ogólne punktowe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Prawidłowość budżetu projektu</a:t>
            </a:r>
            <a:r>
              <a:rPr lang="pl-PL" dirty="0" smtClean="0"/>
              <a:t>.</a:t>
            </a:r>
            <a:r>
              <a:rPr lang="pl-PL" dirty="0">
                <a:solidFill>
                  <a:srgbClr val="FF0000"/>
                </a:solidFill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(20 </a:t>
            </a:r>
            <a:r>
              <a:rPr lang="pl-PL" dirty="0">
                <a:solidFill>
                  <a:srgbClr val="FF0000"/>
                </a:solidFill>
              </a:rPr>
              <a:t>pkt)</a:t>
            </a:r>
          </a:p>
          <a:p>
            <a:r>
              <a:rPr lang="pl-PL" dirty="0" smtClean="0"/>
              <a:t>Doświadczenie </a:t>
            </a:r>
            <a:r>
              <a:rPr lang="pl-PL" dirty="0"/>
              <a:t>Wnioskodawcy i Partnerów (o ile dotyczy) w zakresie realizacji projektu</a:t>
            </a:r>
            <a:r>
              <a:rPr lang="pl-PL" dirty="0" smtClean="0"/>
              <a:t>.</a:t>
            </a:r>
            <a:r>
              <a:rPr lang="pl-PL" dirty="0">
                <a:solidFill>
                  <a:srgbClr val="FF0000"/>
                </a:solidFill>
              </a:rPr>
              <a:t> (</a:t>
            </a:r>
            <a:r>
              <a:rPr lang="pl-PL" dirty="0" smtClean="0">
                <a:solidFill>
                  <a:srgbClr val="FF0000"/>
                </a:solidFill>
              </a:rPr>
              <a:t>10 </a:t>
            </a:r>
            <a:r>
              <a:rPr lang="pl-PL" dirty="0">
                <a:solidFill>
                  <a:srgbClr val="FF0000"/>
                </a:solidFill>
              </a:rPr>
              <a:t>pkt</a:t>
            </a:r>
            <a:r>
              <a:rPr lang="pl-PL" dirty="0" smtClean="0">
                <a:solidFill>
                  <a:srgbClr val="FF0000"/>
                </a:solidFill>
              </a:rPr>
              <a:t>)</a:t>
            </a:r>
            <a:endParaRPr lang="pl-PL" dirty="0" smtClean="0"/>
          </a:p>
          <a:p>
            <a:r>
              <a:rPr lang="pl-PL" dirty="0" smtClean="0"/>
              <a:t>Adekwatność potencjału Wnioskodawcy i Partnerów (o ile dotycz) oraz sposobu zarzadzania projektem.</a:t>
            </a:r>
            <a:r>
              <a:rPr lang="pl-PL" dirty="0">
                <a:solidFill>
                  <a:srgbClr val="FF0000"/>
                </a:solidFill>
              </a:rPr>
              <a:t> (</a:t>
            </a:r>
            <a:r>
              <a:rPr lang="pl-PL" dirty="0" smtClean="0">
                <a:solidFill>
                  <a:srgbClr val="FF0000"/>
                </a:solidFill>
              </a:rPr>
              <a:t>10 pkt</a:t>
            </a:r>
            <a:r>
              <a:rPr lang="pl-PL" dirty="0">
                <a:solidFill>
                  <a:srgbClr val="FF0000"/>
                </a:solidFill>
              </a:rPr>
              <a:t>)</a:t>
            </a:r>
          </a:p>
          <a:p>
            <a:r>
              <a:rPr lang="pl-PL" dirty="0" smtClean="0"/>
              <a:t>Trafność opisanej analizy ryzyka nieosiągnięcia założeń projektu (o ile dotyczy) – nie dotyczy w naborze FEWM.06.03-IZ.00-001/23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1164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360967"/>
            <a:ext cx="7886700" cy="5022078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967561" y="1845794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u</a:t>
            </a:r>
            <a:r>
              <a:rPr lang="pl-PL" dirty="0" smtClean="0"/>
              <a:t>zasadnienie grupy docelowej 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967560" y="3504802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o</a:t>
            </a:r>
            <a:r>
              <a:rPr lang="pl-PL" dirty="0" smtClean="0"/>
              <a:t>pis istotnych cech uczestników</a:t>
            </a:r>
            <a:endParaRPr lang="pl-PL" dirty="0"/>
          </a:p>
        </p:txBody>
      </p:sp>
      <p:sp>
        <p:nvSpPr>
          <p:cNvPr id="8" name="Prostokąt zaokrąglony 7"/>
          <p:cNvSpPr/>
          <p:nvPr/>
        </p:nvSpPr>
        <p:spPr>
          <a:xfrm>
            <a:off x="967560" y="5221656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s</a:t>
            </a:r>
            <a:r>
              <a:rPr lang="pl-PL" dirty="0" smtClean="0"/>
              <a:t>posób rekrutacji</a:t>
            </a:r>
            <a:endParaRPr lang="pl-PL" dirty="0"/>
          </a:p>
        </p:txBody>
      </p:sp>
      <p:sp>
        <p:nvSpPr>
          <p:cNvPr id="9" name="Prostokąt zaokrąglony 8"/>
          <p:cNvSpPr/>
          <p:nvPr/>
        </p:nvSpPr>
        <p:spPr>
          <a:xfrm>
            <a:off x="2284671" y="421641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 smtClean="0">
                <a:solidFill>
                  <a:schemeClr val="tx1"/>
                </a:solidFill>
              </a:rPr>
              <a:t>1. Prawidłowość </a:t>
            </a:r>
            <a:r>
              <a:rPr lang="pl-PL" sz="2400" b="1" dirty="0">
                <a:solidFill>
                  <a:schemeClr val="tx1"/>
                </a:solidFill>
              </a:rPr>
              <a:t>opisu grupy docelowej w kontekście sytuacji problemowej</a:t>
            </a:r>
          </a:p>
        </p:txBody>
      </p:sp>
      <p:sp>
        <p:nvSpPr>
          <p:cNvPr id="2" name="Prostokąt zaokrąglony 1"/>
          <p:cNvSpPr/>
          <p:nvPr/>
        </p:nvSpPr>
        <p:spPr>
          <a:xfrm>
            <a:off x="3551274" y="2569800"/>
            <a:ext cx="4964076" cy="7532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„Informacje o projekcie”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</a:t>
            </a:r>
            <a:endParaRPr lang="pl-PL" b="1" dirty="0" smtClean="0"/>
          </a:p>
          <a:p>
            <a:pPr algn="ctr"/>
            <a:r>
              <a:rPr lang="pl-PL" b="1" dirty="0" smtClean="0"/>
              <a:t>pole: </a:t>
            </a:r>
            <a:r>
              <a:rPr lang="pl-PL" b="1" dirty="0"/>
              <a:t>„Opis </a:t>
            </a:r>
            <a:r>
              <a:rPr lang="pl-PL" b="1" dirty="0" smtClean="0"/>
              <a:t>projektu”</a:t>
            </a:r>
            <a:endParaRPr lang="pl-PL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3470200" y="4152911"/>
            <a:ext cx="5045150" cy="86719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„Informacje o projekcie” </a:t>
            </a:r>
            <a:r>
              <a:rPr lang="pl-PL" b="1" dirty="0" smtClean="0">
                <a:sym typeface="Wingdings" panose="05000000000000000000" pitchFamily="2" charset="2"/>
              </a:rPr>
              <a:t></a:t>
            </a:r>
          </a:p>
          <a:p>
            <a:pPr algn="ctr"/>
            <a:r>
              <a:rPr lang="pl-PL" b="1" dirty="0" smtClean="0"/>
              <a:t> pole </a:t>
            </a:r>
            <a:r>
              <a:rPr lang="pl-PL" b="1" dirty="0"/>
              <a:t>„Grupy docelowe” </a:t>
            </a:r>
            <a:r>
              <a:rPr lang="pl-PL" b="1" dirty="0" smtClean="0"/>
              <a:t>: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3551274" y="5832033"/>
            <a:ext cx="4964076" cy="94004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„Potencjał do realizacji projektu”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pole „Opis rekrutacji i uczestników projektu”.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4073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628650" y="1360967"/>
            <a:ext cx="7886700" cy="5022078"/>
          </a:xfrm>
        </p:spPr>
        <p:txBody>
          <a:bodyPr>
            <a:norm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25" name="Prostokąt zaokrąglony 24"/>
          <p:cNvSpPr/>
          <p:nvPr/>
        </p:nvSpPr>
        <p:spPr>
          <a:xfrm>
            <a:off x="967559" y="1850250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 smtClean="0"/>
              <a:t>cel projektu </a:t>
            </a:r>
            <a:endParaRPr lang="pl-PL" dirty="0"/>
          </a:p>
        </p:txBody>
      </p:sp>
      <p:sp>
        <p:nvSpPr>
          <p:cNvPr id="7" name="Prostokąt zaokrąglony 6"/>
          <p:cNvSpPr/>
          <p:nvPr/>
        </p:nvSpPr>
        <p:spPr>
          <a:xfrm>
            <a:off x="967560" y="3585071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d</a:t>
            </a:r>
            <a:r>
              <a:rPr lang="pl-PL" dirty="0" smtClean="0"/>
              <a:t>obór wskaźników oraz ich oszacowanie </a:t>
            </a:r>
            <a:endParaRPr lang="pl-PL" dirty="0"/>
          </a:p>
        </p:txBody>
      </p:sp>
      <p:sp>
        <p:nvSpPr>
          <p:cNvPr id="8" name="Prostokąt zaokrąglony 7"/>
          <p:cNvSpPr/>
          <p:nvPr/>
        </p:nvSpPr>
        <p:spPr>
          <a:xfrm>
            <a:off x="967559" y="5171857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s</a:t>
            </a:r>
            <a:r>
              <a:rPr lang="pl-PL" dirty="0" smtClean="0"/>
              <a:t>posób pomiaru</a:t>
            </a:r>
            <a:endParaRPr lang="pl-PL" dirty="0"/>
          </a:p>
        </p:txBody>
      </p:sp>
      <p:sp>
        <p:nvSpPr>
          <p:cNvPr id="2" name="Prostokąt zaokrąglony 1"/>
          <p:cNvSpPr/>
          <p:nvPr/>
        </p:nvSpPr>
        <p:spPr>
          <a:xfrm>
            <a:off x="2456120" y="435936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 smtClean="0">
                <a:solidFill>
                  <a:schemeClr val="tx1"/>
                </a:solidFill>
              </a:rPr>
              <a:t>2. Zgodność </a:t>
            </a:r>
            <a:r>
              <a:rPr lang="pl-PL" sz="2400" b="1" dirty="0">
                <a:solidFill>
                  <a:schemeClr val="tx1"/>
                </a:solidFill>
              </a:rPr>
              <a:t>celu projektu z celem szczegółowym oraz adekwatność doboru i opisu wskaźników, źródeł oraz sposobu ich pomiaru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3924741" y="2583895"/>
            <a:ext cx="4964076" cy="7532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„Informacje o projekcie”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pole „Opis projektu</a:t>
            </a:r>
            <a:endParaRPr lang="pl-PL" dirty="0"/>
          </a:p>
        </p:txBody>
      </p:sp>
      <p:sp>
        <p:nvSpPr>
          <p:cNvPr id="11" name="Prostokąt zaokrąglony 10"/>
          <p:cNvSpPr/>
          <p:nvPr/>
        </p:nvSpPr>
        <p:spPr>
          <a:xfrm>
            <a:off x="3924741" y="4246869"/>
            <a:ext cx="4964076" cy="7532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„Wskaźniki projektu</a:t>
            </a:r>
            <a:r>
              <a:rPr lang="pl-PL" b="1" dirty="0" smtClean="0"/>
              <a:t>”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3924741" y="5885849"/>
            <a:ext cx="4964076" cy="7532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/>
              <a:t>część „Wskaźniki projektu”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492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372166" y="5075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 smtClean="0">
                <a:solidFill>
                  <a:schemeClr val="tx1"/>
                </a:solidFill>
              </a:rPr>
              <a:t>3. Trafność </a:t>
            </a:r>
            <a:r>
              <a:rPr lang="pl-PL" sz="2400" b="1" dirty="0">
                <a:solidFill>
                  <a:schemeClr val="tx1"/>
                </a:solidFill>
              </a:rPr>
              <a:t>doboru zadań przewidzianych do realizacji w ramach projektu oraz racjonalność </a:t>
            </a:r>
            <a:r>
              <a:rPr lang="pl-PL" sz="2400" b="1" dirty="0" smtClean="0">
                <a:solidFill>
                  <a:schemeClr val="tx1"/>
                </a:solidFill>
              </a:rPr>
              <a:t>harmonogramu ↘</a:t>
            </a:r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967555" y="1382210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o</a:t>
            </a:r>
            <a:r>
              <a:rPr lang="pl-PL" dirty="0" smtClean="0"/>
              <a:t>pis zadań i uzasadnienie </a:t>
            </a:r>
            <a:endParaRPr lang="pl-PL" dirty="0"/>
          </a:p>
        </p:txBody>
      </p:sp>
      <p:sp>
        <p:nvSpPr>
          <p:cNvPr id="9" name="Prostokąt zaokrąglony 8"/>
          <p:cNvSpPr/>
          <p:nvPr/>
        </p:nvSpPr>
        <p:spPr>
          <a:xfrm>
            <a:off x="1041981" y="2877989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h</a:t>
            </a:r>
            <a:r>
              <a:rPr lang="pl-PL" dirty="0" smtClean="0"/>
              <a:t>armonogram realizacji projektu</a:t>
            </a:r>
            <a:endParaRPr lang="pl-PL" dirty="0"/>
          </a:p>
        </p:txBody>
      </p:sp>
      <p:sp>
        <p:nvSpPr>
          <p:cNvPr id="10" name="Prostokąt zaokrąglony 9"/>
          <p:cNvSpPr/>
          <p:nvPr/>
        </p:nvSpPr>
        <p:spPr>
          <a:xfrm>
            <a:off x="967552" y="4673042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w</a:t>
            </a:r>
            <a:r>
              <a:rPr lang="pl-PL" dirty="0" smtClean="0"/>
              <a:t>ybór Partnerów do zadań (uzasadnienie) </a:t>
            </a:r>
            <a:r>
              <a:rPr lang="pl-PL" dirty="0"/>
              <a:t>(o ile dotyczy) 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4091097" y="2056397"/>
            <a:ext cx="4713766" cy="626063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</a:t>
            </a:r>
            <a:r>
              <a:rPr lang="pl-PL" b="1" dirty="0" smtClean="0"/>
              <a:t>część </a:t>
            </a:r>
            <a:r>
              <a:rPr lang="pl-PL" b="1" dirty="0"/>
              <a:t>„Zadania” </a:t>
            </a:r>
            <a:endParaRPr lang="pl-PL" dirty="0"/>
          </a:p>
        </p:txBody>
      </p:sp>
      <p:sp>
        <p:nvSpPr>
          <p:cNvPr id="12" name="Prostokąt zaokrąglony 11"/>
          <p:cNvSpPr/>
          <p:nvPr/>
        </p:nvSpPr>
        <p:spPr>
          <a:xfrm>
            <a:off x="4091097" y="3680966"/>
            <a:ext cx="4713766" cy="68576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</a:t>
            </a:r>
            <a:r>
              <a:rPr lang="pl-PL" b="1" dirty="0" smtClean="0"/>
              <a:t>część </a:t>
            </a:r>
            <a:r>
              <a:rPr lang="pl-PL" b="1" dirty="0"/>
              <a:t>„Harmonogram” </a:t>
            </a:r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4091097" y="5482422"/>
            <a:ext cx="4809459" cy="736411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część „Zadania”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485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 smtClean="0">
                <a:solidFill>
                  <a:schemeClr val="tx1"/>
                </a:solidFill>
              </a:rPr>
              <a:t>3. Trafność </a:t>
            </a:r>
            <a:r>
              <a:rPr lang="pl-PL" sz="2400" b="1" dirty="0">
                <a:solidFill>
                  <a:schemeClr val="tx1"/>
                </a:solidFill>
              </a:rPr>
              <a:t>doboru zadań przewidzianych do realizacji w ramach projektu oraz racjonalność </a:t>
            </a:r>
            <a:r>
              <a:rPr lang="pl-PL" sz="2400" b="1" dirty="0" smtClean="0">
                <a:solidFill>
                  <a:schemeClr val="tx1"/>
                </a:solidFill>
              </a:rPr>
              <a:t>harmonogramu cd.</a:t>
            </a:r>
            <a:endParaRPr lang="pl-PL" sz="2400" b="1" dirty="0">
              <a:solidFill>
                <a:schemeClr val="tx1"/>
              </a:solidFill>
            </a:endParaRPr>
          </a:p>
        </p:txBody>
      </p:sp>
      <p:sp>
        <p:nvSpPr>
          <p:cNvPr id="10" name="Prostokąt zaokrąglony 9"/>
          <p:cNvSpPr/>
          <p:nvPr/>
        </p:nvSpPr>
        <p:spPr>
          <a:xfrm>
            <a:off x="967552" y="1818657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t</a:t>
            </a:r>
            <a:r>
              <a:rPr lang="pl-PL" dirty="0" smtClean="0"/>
              <a:t>rwałość rezultatów projektu (</a:t>
            </a:r>
            <a:r>
              <a:rPr lang="pl-PL" dirty="0"/>
              <a:t>(o ile dotyczy) 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924465" y="2681128"/>
            <a:ext cx="4809459" cy="736411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część </a:t>
            </a:r>
            <a:r>
              <a:rPr lang="pl-PL" b="1" dirty="0"/>
              <a:t>„Dodatkowe informacje”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</a:t>
            </a:r>
            <a:endParaRPr lang="pl-PL" b="1" dirty="0" smtClean="0"/>
          </a:p>
          <a:p>
            <a:pPr algn="ctr"/>
            <a:r>
              <a:rPr lang="pl-PL" b="1" dirty="0" smtClean="0"/>
              <a:t>pole: </a:t>
            </a:r>
            <a:r>
              <a:rPr lang="pl-PL" b="1" dirty="0"/>
              <a:t>„Trwałość rezultatów projektu</a:t>
            </a:r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954488" y="4016230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t</a:t>
            </a:r>
            <a:r>
              <a:rPr lang="pl-PL" dirty="0" smtClean="0"/>
              <a:t>rafność wskaźników i dokumentów potwierdzających ich wykonanie</a:t>
            </a:r>
            <a:endParaRPr lang="pl-PL" dirty="0"/>
          </a:p>
        </p:txBody>
      </p:sp>
      <p:sp>
        <p:nvSpPr>
          <p:cNvPr id="15" name="Prostokąt zaokrąglony 14"/>
          <p:cNvSpPr/>
          <p:nvPr/>
        </p:nvSpPr>
        <p:spPr>
          <a:xfrm>
            <a:off x="3879777" y="5038304"/>
            <a:ext cx="5104733" cy="11285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b="1" dirty="0" smtClean="0"/>
              <a:t>części </a:t>
            </a:r>
            <a:r>
              <a:rPr lang="pl-PL" b="1" dirty="0"/>
              <a:t>„Dodatkowe informacje”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pola: </a:t>
            </a:r>
            <a:r>
              <a:rPr lang="pl-PL" b="1" dirty="0" smtClean="0"/>
              <a:t>„</a:t>
            </a:r>
            <a:r>
              <a:rPr lang="pl-PL" b="1" dirty="0"/>
              <a:t>Dokumenty potwierdzające wykonanie wskaźnika rozliczającego daną kwotę ryczałtową”.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9840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0801318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421185" y="63812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2400" b="1" dirty="0" smtClean="0">
                <a:solidFill>
                  <a:schemeClr val="tx1"/>
                </a:solidFill>
              </a:rPr>
              <a:t>4. Prawidłowość </a:t>
            </a:r>
            <a:r>
              <a:rPr lang="pl-PL" sz="2400" b="1" dirty="0">
                <a:solidFill>
                  <a:schemeClr val="tx1"/>
                </a:solidFill>
              </a:rPr>
              <a:t>budżetu projektu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967548" y="1571417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r</a:t>
            </a:r>
            <a:r>
              <a:rPr lang="pl-PL" dirty="0" smtClean="0"/>
              <a:t>acjonalność i efektywność </a:t>
            </a:r>
            <a:endParaRPr lang="pl-PL" dirty="0"/>
          </a:p>
        </p:txBody>
      </p:sp>
      <p:sp>
        <p:nvSpPr>
          <p:cNvPr id="9" name="Prostokąt zaokrąglony 8"/>
          <p:cNvSpPr/>
          <p:nvPr/>
        </p:nvSpPr>
        <p:spPr>
          <a:xfrm>
            <a:off x="967548" y="2375466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k</a:t>
            </a:r>
            <a:r>
              <a:rPr lang="pl-PL" dirty="0" smtClean="0"/>
              <a:t>walifikowalność wydatków </a:t>
            </a:r>
            <a:endParaRPr lang="pl-PL" dirty="0"/>
          </a:p>
        </p:txBody>
      </p:sp>
      <p:sp>
        <p:nvSpPr>
          <p:cNvPr id="10" name="Prostokąt zaokrąglony 9"/>
          <p:cNvSpPr/>
          <p:nvPr/>
        </p:nvSpPr>
        <p:spPr>
          <a:xfrm>
            <a:off x="967548" y="3135064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p</a:t>
            </a:r>
            <a:r>
              <a:rPr lang="pl-PL" dirty="0" smtClean="0"/>
              <a:t>oprawność uzasadnień wydatków</a:t>
            </a:r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4044423" y="4782288"/>
            <a:ext cx="4809459" cy="1501456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b="1" dirty="0" smtClean="0"/>
          </a:p>
          <a:p>
            <a:pPr algn="ctr"/>
            <a:r>
              <a:rPr lang="pl-PL" b="1" dirty="0" smtClean="0"/>
              <a:t>część </a:t>
            </a:r>
            <a:r>
              <a:rPr lang="pl-PL" b="1" dirty="0" smtClean="0">
                <a:sym typeface="Wingdings" panose="05000000000000000000" pitchFamily="2" charset="2"/>
              </a:rPr>
              <a:t> </a:t>
            </a:r>
            <a:r>
              <a:rPr lang="pl-PL" b="1" dirty="0"/>
              <a:t>„Budżet projektu</a:t>
            </a:r>
            <a:r>
              <a:rPr lang="pl-PL" b="1" dirty="0" smtClean="0"/>
              <a:t>”</a:t>
            </a:r>
          </a:p>
          <a:p>
            <a:pPr algn="ctr"/>
            <a:r>
              <a:rPr lang="pl-PL" b="1" dirty="0">
                <a:sym typeface="Wingdings" panose="05000000000000000000" pitchFamily="2" charset="2"/>
              </a:rPr>
              <a:t>c</a:t>
            </a:r>
            <a:r>
              <a:rPr lang="pl-PL" b="1" dirty="0" smtClean="0">
                <a:sym typeface="Wingdings" panose="05000000000000000000" pitchFamily="2" charset="2"/>
              </a:rPr>
              <a:t>zęść  „Podsumowanie budżetu”</a:t>
            </a:r>
          </a:p>
          <a:p>
            <a:pPr algn="ctr"/>
            <a:r>
              <a:rPr lang="pl-PL" b="1" dirty="0" smtClean="0">
                <a:sym typeface="Wingdings" panose="05000000000000000000" pitchFamily="2" charset="2"/>
              </a:rPr>
              <a:t>część  „Źródła finansowania”</a:t>
            </a:r>
          </a:p>
          <a:p>
            <a:pPr algn="ctr"/>
            <a:r>
              <a:rPr lang="pl-PL" b="1" dirty="0">
                <a:sym typeface="Wingdings" panose="05000000000000000000" pitchFamily="2" charset="2"/>
              </a:rPr>
              <a:t>c</a:t>
            </a:r>
            <a:r>
              <a:rPr lang="pl-PL" b="1" dirty="0" smtClean="0">
                <a:sym typeface="Wingdings" panose="05000000000000000000" pitchFamily="2" charset="2"/>
              </a:rPr>
              <a:t>zęść  „Uzasadnienia wydatków”</a:t>
            </a:r>
          </a:p>
          <a:p>
            <a:pPr algn="ctr"/>
            <a:endParaRPr lang="pl-PL" dirty="0"/>
          </a:p>
        </p:txBody>
      </p:sp>
      <p:sp>
        <p:nvSpPr>
          <p:cNvPr id="14" name="Prostokąt zaokrąglony 13"/>
          <p:cNvSpPr/>
          <p:nvPr/>
        </p:nvSpPr>
        <p:spPr>
          <a:xfrm>
            <a:off x="967549" y="3919606"/>
            <a:ext cx="6868633" cy="5422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t</a:t>
            </a:r>
            <a:r>
              <a:rPr lang="pl-PL" dirty="0" smtClean="0"/>
              <a:t>echniczna poprawność wypełnienia budżetu</a:t>
            </a:r>
            <a:endParaRPr lang="pl-PL" dirty="0"/>
          </a:p>
        </p:txBody>
      </p:sp>
      <p:sp>
        <p:nvSpPr>
          <p:cNvPr id="6" name="Prostokąt zaokrąglony 5"/>
          <p:cNvSpPr/>
          <p:nvPr/>
        </p:nvSpPr>
        <p:spPr>
          <a:xfrm>
            <a:off x="104504" y="4717039"/>
            <a:ext cx="3827416" cy="178826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pl-PL" sz="1400" b="1" dirty="0" smtClean="0"/>
              <a:t>poziom </a:t>
            </a:r>
            <a:r>
              <a:rPr lang="pl-PL" sz="1400" b="1" dirty="0"/>
              <a:t>kosztów pośrednich, </a:t>
            </a:r>
            <a:endParaRPr lang="pl-PL" sz="1400" b="1" dirty="0" smtClean="0"/>
          </a:p>
          <a:p>
            <a:pPr algn="ctr"/>
            <a:r>
              <a:rPr lang="pl-PL" sz="1400" b="1" dirty="0" smtClean="0"/>
              <a:t>poziom </a:t>
            </a:r>
            <a:r>
              <a:rPr lang="pl-PL" sz="1400" b="1" dirty="0"/>
              <a:t>i </a:t>
            </a:r>
            <a:r>
              <a:rPr lang="pl-PL" sz="1400" b="1" dirty="0" err="1" smtClean="0"/>
              <a:t>prawidłowośc</a:t>
            </a:r>
            <a:r>
              <a:rPr lang="pl-PL" sz="1400" b="1" dirty="0" smtClean="0"/>
              <a:t> </a:t>
            </a:r>
            <a:r>
              <a:rPr lang="pl-PL" sz="1400" b="1" dirty="0"/>
              <a:t>wkładu własnego, </a:t>
            </a:r>
            <a:endParaRPr lang="pl-PL" sz="1400" b="1" dirty="0" smtClean="0"/>
          </a:p>
          <a:p>
            <a:pPr marL="285750" indent="-285750" algn="ctr">
              <a:buFontTx/>
              <a:buChar char="-"/>
            </a:pPr>
            <a:r>
              <a:rPr lang="pl-PL" sz="1400" b="1" dirty="0" smtClean="0"/>
              <a:t>poziom </a:t>
            </a:r>
            <a:r>
              <a:rPr lang="pl-PL" sz="1400" b="1" dirty="0"/>
              <a:t>i </a:t>
            </a:r>
            <a:r>
              <a:rPr lang="pl-PL" sz="1400" b="1" dirty="0" err="1" smtClean="0"/>
              <a:t>prawidłowośc</a:t>
            </a:r>
            <a:r>
              <a:rPr lang="pl-PL" sz="1400" b="1" dirty="0" smtClean="0"/>
              <a:t> </a:t>
            </a:r>
            <a:r>
              <a:rPr lang="pl-PL" sz="1400" b="1" dirty="0" smtClean="0"/>
              <a:t>cross-</a:t>
            </a:r>
            <a:r>
              <a:rPr lang="pl-PL" sz="1400" b="1" dirty="0" err="1" smtClean="0"/>
              <a:t>financingu</a:t>
            </a:r>
            <a:endParaRPr lang="pl-PL" sz="1400" b="1" dirty="0" smtClean="0"/>
          </a:p>
          <a:p>
            <a:pPr marL="285750" indent="-285750" algn="ctr">
              <a:buFontTx/>
              <a:buChar char="-"/>
            </a:pPr>
            <a:r>
              <a:rPr lang="pl-PL" sz="1400" b="1" dirty="0" smtClean="0"/>
              <a:t>pomoc </a:t>
            </a:r>
            <a:r>
              <a:rPr lang="pl-PL" sz="1400" b="1" dirty="0"/>
              <a:t>publiczna/pomoc de </a:t>
            </a:r>
            <a:r>
              <a:rPr lang="pl-PL" sz="1400" b="1" dirty="0" err="1"/>
              <a:t>minimis</a:t>
            </a:r>
            <a:r>
              <a:rPr lang="pl-PL" sz="1400" b="1" dirty="0"/>
              <a:t> 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42155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dirty="0" smtClean="0">
                <a:solidFill>
                  <a:schemeClr val="tx1"/>
                </a:solidFill>
              </a:rPr>
              <a:t>5. Doświadczenie </a:t>
            </a:r>
            <a:r>
              <a:rPr lang="pl-PL" sz="2000" dirty="0">
                <a:solidFill>
                  <a:schemeClr val="tx1"/>
                </a:solidFill>
              </a:rPr>
              <a:t>Wnioskodawcy i Partnerów (o ile dotyczy) w zakresie realizacji projektu</a:t>
            </a:r>
            <a:endParaRPr lang="pl-PL" sz="2000" b="1" dirty="0">
              <a:solidFill>
                <a:schemeClr val="tx1"/>
              </a:solidFill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1137682" y="2098505"/>
            <a:ext cx="6868633" cy="761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adekwatność doświadczenia Wnioskodawcy i Partnerów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137682" y="3476848"/>
            <a:ext cx="6868633" cy="8187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p</a:t>
            </a:r>
            <a:r>
              <a:rPr lang="pl-PL" dirty="0" smtClean="0"/>
              <a:t>otencjał społeczny </a:t>
            </a:r>
            <a:endParaRPr lang="pl-PL" dirty="0"/>
          </a:p>
        </p:txBody>
      </p:sp>
      <p:sp>
        <p:nvSpPr>
          <p:cNvPr id="13" name="Prostokąt zaokrąglony 12"/>
          <p:cNvSpPr/>
          <p:nvPr/>
        </p:nvSpPr>
        <p:spPr>
          <a:xfrm>
            <a:off x="3973032" y="4952561"/>
            <a:ext cx="4809459" cy="969775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b="1" dirty="0" smtClean="0"/>
              <a:t>część </a:t>
            </a:r>
            <a:r>
              <a:rPr lang="pl-PL" b="1" dirty="0"/>
              <a:t>„Potencjał do realizacji projektu</a:t>
            </a:r>
            <a:r>
              <a:rPr lang="pl-PL" b="1" dirty="0" smtClean="0"/>
              <a:t>”</a:t>
            </a:r>
          </a:p>
          <a:p>
            <a:pPr algn="ctr"/>
            <a:r>
              <a:rPr lang="pl-PL" b="1" dirty="0" smtClean="0"/>
              <a:t> </a:t>
            </a:r>
            <a:r>
              <a:rPr lang="pl-PL" b="1" dirty="0">
                <a:sym typeface="Wingdings" panose="05000000000000000000" pitchFamily="2" charset="2"/>
              </a:rPr>
              <a:t></a:t>
            </a:r>
            <a:r>
              <a:rPr lang="pl-PL" b="1" dirty="0"/>
              <a:t> pole „Doświadczenie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388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7ED0F60-431F-49DA-99FF-50D9B5989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975947"/>
          </a:xfrm>
        </p:spPr>
        <p:txBody>
          <a:bodyPr>
            <a:normAutofit fontScale="90000"/>
          </a:bodyPr>
          <a:lstStyle/>
          <a:p>
            <a:pPr algn="ctr"/>
            <a:r>
              <a:rPr lang="pl-PL" altLang="pl-PL" b="1" dirty="0" smtClean="0">
                <a:solidFill>
                  <a:srgbClr val="000000"/>
                </a:solidFill>
              </a:rPr>
              <a:t/>
            </a:r>
            <a:br>
              <a:rPr lang="pl-PL" altLang="pl-PL" b="1" dirty="0" smtClean="0">
                <a:solidFill>
                  <a:srgbClr val="000000"/>
                </a:solidFill>
              </a:rPr>
            </a:br>
            <a:r>
              <a:rPr lang="pl-PL" altLang="pl-PL" b="1" dirty="0" smtClean="0">
                <a:solidFill>
                  <a:srgbClr val="000000"/>
                </a:solidFill>
              </a:rPr>
              <a:t>Kryteria </a:t>
            </a:r>
            <a:r>
              <a:rPr lang="pl-PL" altLang="pl-PL" b="1" dirty="0">
                <a:solidFill>
                  <a:srgbClr val="000000"/>
                </a:solidFill>
              </a:rPr>
              <a:t>ogólne zerojedynkowe:</a:t>
            </a:r>
            <a:br>
              <a:rPr lang="pl-PL" altLang="pl-PL" b="1" dirty="0">
                <a:solidFill>
                  <a:srgbClr val="000000"/>
                </a:solidFill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F9CDB72-B690-47E6-BF29-A11D2EBC1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75947"/>
            <a:ext cx="7886700" cy="5607734"/>
          </a:xfrm>
        </p:spPr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pl-PL" altLang="pl-PL" dirty="0">
                <a:solidFill>
                  <a:schemeClr val="accent1"/>
                </a:solidFill>
                <a:cs typeface="Times New Roman" panose="02020603050405020304" pitchFamily="18" charset="0"/>
              </a:rPr>
              <a:t>Z</a:t>
            </a:r>
            <a:r>
              <a:rPr lang="pl-PL" altLang="pl-PL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godność </a:t>
            </a:r>
            <a:r>
              <a:rPr lang="pl-PL" altLang="pl-PL" dirty="0">
                <a:solidFill>
                  <a:schemeClr val="accent1"/>
                </a:solidFill>
                <a:cs typeface="Times New Roman" panose="02020603050405020304" pitchFamily="18" charset="0"/>
              </a:rPr>
              <a:t>projektu </a:t>
            </a:r>
            <a:r>
              <a:rPr lang="pl-PL" altLang="pl-PL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z:</a:t>
            </a:r>
          </a:p>
          <a:p>
            <a:pPr marL="358775" indent="-358775"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pl-PL" altLang="pl-PL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Kartą </a:t>
            </a:r>
            <a:r>
              <a:rPr lang="pl-PL" altLang="pl-PL" dirty="0">
                <a:solidFill>
                  <a:srgbClr val="00B0F0"/>
                </a:solidFill>
                <a:cs typeface="Times New Roman" panose="02020603050405020304" pitchFamily="18" charset="0"/>
              </a:rPr>
              <a:t>Praw Podstawowych </a:t>
            </a:r>
            <a:r>
              <a:rPr lang="pl-PL" altLang="pl-PL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UE;</a:t>
            </a:r>
            <a:endParaRPr lang="pl-PL" altLang="pl-PL" dirty="0">
              <a:solidFill>
                <a:srgbClr val="00B0F0"/>
              </a:solidFill>
              <a:cs typeface="Times New Roman" panose="02020603050405020304" pitchFamily="18" charset="0"/>
            </a:endParaRPr>
          </a:p>
          <a:p>
            <a:pPr marL="358775" indent="-358775"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pl-PL" altLang="pl-PL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z </a:t>
            </a:r>
            <a:r>
              <a:rPr lang="pl-PL" altLang="pl-PL" dirty="0">
                <a:solidFill>
                  <a:srgbClr val="00B0F0"/>
                </a:solidFill>
                <a:cs typeface="Times New Roman" panose="02020603050405020304" pitchFamily="18" charset="0"/>
              </a:rPr>
              <a:t>Konwencją o Prawach Osób </a:t>
            </a:r>
            <a:r>
              <a:rPr lang="pl-PL" altLang="pl-PL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Niepełnosprawnych;</a:t>
            </a:r>
            <a:endParaRPr lang="pl-PL" altLang="pl-PL" dirty="0">
              <a:solidFill>
                <a:srgbClr val="00B0F0"/>
              </a:solidFill>
              <a:cs typeface="Times New Roman" panose="02020603050405020304" pitchFamily="18" charset="0"/>
            </a:endParaRPr>
          </a:p>
          <a:p>
            <a:pPr marL="358775" indent="-358775"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lang="pl-PL" altLang="pl-PL" smtClean="0">
                <a:solidFill>
                  <a:srgbClr val="00B0F0"/>
                </a:solidFill>
                <a:cs typeface="Times New Roman" panose="02020603050405020304" pitchFamily="18" charset="0"/>
              </a:rPr>
              <a:t>z </a:t>
            </a:r>
            <a:r>
              <a:rPr lang="pl-PL" altLang="pl-PL" dirty="0">
                <a:solidFill>
                  <a:srgbClr val="00B0F0"/>
                </a:solidFill>
                <a:cs typeface="Times New Roman" panose="02020603050405020304" pitchFamily="18" charset="0"/>
              </a:rPr>
              <a:t>Konwencją o Prawach Dziecka </a:t>
            </a:r>
            <a:r>
              <a:rPr lang="pl-PL" altLang="pl-PL" dirty="0" smtClean="0">
                <a:solidFill>
                  <a:srgbClr val="00B0F0"/>
                </a:solidFill>
                <a:cs typeface="Times New Roman" panose="02020603050405020304" pitchFamily="18" charset="0"/>
              </a:rPr>
              <a:t>ONZ</a:t>
            </a:r>
            <a:r>
              <a:rPr lang="pl-PL" altLang="pl-PL" dirty="0" smtClean="0">
                <a:solidFill>
                  <a:schemeClr val="accent1">
                    <a:lumMod val="75000"/>
                  </a:schemeClr>
                </a:solidFill>
                <a:cs typeface="Times New Roman" panose="02020603050405020304" pitchFamily="18" charset="0"/>
              </a:rPr>
              <a:t>;</a:t>
            </a:r>
            <a:endParaRPr lang="pl-PL" altLang="pl-PL" dirty="0">
              <a:solidFill>
                <a:schemeClr val="accent1">
                  <a:lumMod val="75000"/>
                </a:schemeClr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altLang="pl-PL" dirty="0">
                <a:solidFill>
                  <a:schemeClr val="accent1"/>
                </a:solidFill>
                <a:cs typeface="Times New Roman" panose="02020603050405020304" pitchFamily="18" charset="0"/>
              </a:rPr>
              <a:t>w zakresie odnoszącym się do sposobu realizacji i zakresu </a:t>
            </a:r>
            <a:r>
              <a:rPr lang="pl-PL" altLang="pl-PL" dirty="0" smtClean="0">
                <a:solidFill>
                  <a:schemeClr val="accent1"/>
                </a:solidFill>
                <a:cs typeface="Times New Roman" panose="02020603050405020304" pitchFamily="18" charset="0"/>
              </a:rPr>
              <a:t>projektu.</a:t>
            </a:r>
          </a:p>
          <a:p>
            <a:pPr marL="0" indent="0">
              <a:spcBef>
                <a:spcPct val="0"/>
              </a:spcBef>
              <a:buNone/>
            </a:pPr>
            <a:endParaRPr lang="pl-PL" altLang="pl-PL" dirty="0" smtClean="0">
              <a:solidFill>
                <a:schemeClr val="accent1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l-PL" dirty="0">
                <a:solidFill>
                  <a:schemeClr val="accent1"/>
                </a:solidFill>
              </a:rPr>
              <a:t>Sposób </a:t>
            </a:r>
            <a:r>
              <a:rPr lang="pl-PL" dirty="0" smtClean="0">
                <a:solidFill>
                  <a:schemeClr val="accent1"/>
                </a:solidFill>
              </a:rPr>
              <a:t>weryfikacji:</a:t>
            </a:r>
          </a:p>
          <a:p>
            <a:pPr marL="0" indent="0">
              <a:spcBef>
                <a:spcPct val="0"/>
              </a:spcBef>
              <a:buNone/>
            </a:pPr>
            <a:r>
              <a:rPr lang="pl-PL" b="1" dirty="0">
                <a:solidFill>
                  <a:srgbClr val="00B0F0"/>
                </a:solidFill>
              </a:rPr>
              <a:t>Na podstawie treści wniosku </a:t>
            </a:r>
            <a:r>
              <a:rPr lang="pl-PL" dirty="0">
                <a:solidFill>
                  <a:srgbClr val="00B0F0"/>
                </a:solidFill>
              </a:rPr>
              <a:t>o dofinansowanie </a:t>
            </a:r>
            <a:r>
              <a:rPr lang="pl-PL" dirty="0" smtClean="0">
                <a:solidFill>
                  <a:srgbClr val="00B0F0"/>
                </a:solidFill>
              </a:rPr>
              <a:t>projektu, sprawdzane jest czy zapisy </a:t>
            </a:r>
            <a:r>
              <a:rPr lang="pl-PL" dirty="0">
                <a:solidFill>
                  <a:srgbClr val="00B0F0"/>
                </a:solidFill>
              </a:rPr>
              <a:t>we </a:t>
            </a:r>
            <a:r>
              <a:rPr lang="pl-PL" dirty="0" smtClean="0">
                <a:solidFill>
                  <a:srgbClr val="00B0F0"/>
                </a:solidFill>
              </a:rPr>
              <a:t>wniosku nie </a:t>
            </a:r>
            <a:r>
              <a:rPr lang="pl-PL" b="1" dirty="0">
                <a:solidFill>
                  <a:srgbClr val="00B0F0"/>
                </a:solidFill>
              </a:rPr>
              <a:t>są </a:t>
            </a:r>
            <a:r>
              <a:rPr lang="pl-PL" b="1" dirty="0" smtClean="0">
                <a:solidFill>
                  <a:srgbClr val="00B0F0"/>
                </a:solidFill>
              </a:rPr>
              <a:t>sprzeczne z ww. dokumentami.</a:t>
            </a:r>
            <a:endParaRPr lang="pl-PL" dirty="0">
              <a:solidFill>
                <a:srgbClr val="00B0F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endParaRPr lang="pl-PL" dirty="0"/>
          </a:p>
          <a:p>
            <a:pPr marL="0" indent="0">
              <a:spcBef>
                <a:spcPct val="0"/>
              </a:spcBef>
              <a:buNone/>
            </a:pPr>
            <a:endParaRPr lang="pl-PL" altLang="pl-PL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pl-PL" altLang="pl-PL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pl-PL" alt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164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Symbol zastępczy zawartości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713132"/>
              </p:ext>
            </p:extLst>
          </p:nvPr>
        </p:nvGraphicFramePr>
        <p:xfrm>
          <a:off x="628650" y="2200940"/>
          <a:ext cx="7886700" cy="50322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2859360671"/>
                    </a:ext>
                  </a:extLst>
                </a:gridCol>
              </a:tblGrid>
              <a:tr h="5032200">
                <a:tc>
                  <a:txBody>
                    <a:bodyPr/>
                    <a:lstStyle/>
                    <a:p>
                      <a: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</a:pPr>
                      <a:endParaRPr lang="pl-PL" sz="2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8265495"/>
                  </a:ext>
                </a:extLst>
              </a:tr>
            </a:tbl>
          </a:graphicData>
        </a:graphic>
      </p:graphicFrame>
      <p:sp>
        <p:nvSpPr>
          <p:cNvPr id="7" name="Prostokąt zaokrąglony 6"/>
          <p:cNvSpPr/>
          <p:nvPr/>
        </p:nvSpPr>
        <p:spPr>
          <a:xfrm>
            <a:off x="2551813" y="86954"/>
            <a:ext cx="6432697" cy="1116418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 smtClean="0">
                <a:solidFill>
                  <a:schemeClr val="tx1"/>
                </a:solidFill>
              </a:rPr>
              <a:t>6. Adekwatność </a:t>
            </a:r>
            <a:r>
              <a:rPr lang="pl-PL" sz="2000" b="1" dirty="0">
                <a:solidFill>
                  <a:schemeClr val="tx1"/>
                </a:solidFill>
              </a:rPr>
              <a:t>potencjału Wnioskodawcy i Partnerów (o ile dotyczy) oraz sposobu zarządzania projektem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1137673" y="1407539"/>
            <a:ext cx="6868633" cy="7615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sposób zarządzania projektem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1137672" y="3246770"/>
            <a:ext cx="6868633" cy="8187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własne środki finansowe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705891" y="5209952"/>
            <a:ext cx="4809459" cy="1573619"/>
          </a:xfrm>
          <a:prstGeom prst="roundRect">
            <a:avLst/>
          </a:prstGeom>
          <a:solidFill>
            <a:srgbClr val="FF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1600" b="1" dirty="0" smtClean="0"/>
              <a:t>część </a:t>
            </a:r>
            <a:r>
              <a:rPr lang="pl-PL" sz="1600" b="1" dirty="0"/>
              <a:t>„Potencjał do realizacji projektu</a:t>
            </a:r>
            <a:r>
              <a:rPr lang="pl-PL" sz="1600" b="1" dirty="0" smtClean="0"/>
              <a:t>”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1600" b="1" dirty="0" smtClean="0"/>
              <a:t>pole: </a:t>
            </a:r>
            <a:r>
              <a:rPr lang="pl-PL" sz="1600" b="1" dirty="0"/>
              <a:t>„Opis sposobu zarządzania projektem”, </a:t>
            </a:r>
            <a:endParaRPr lang="pl-PL" sz="1600" b="1" dirty="0" smtClean="0"/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1600" b="1" dirty="0"/>
              <a:t> </a:t>
            </a:r>
            <a:r>
              <a:rPr lang="pl-PL" sz="1600" b="1" dirty="0" smtClean="0"/>
              <a:t>pole: „Opis </a:t>
            </a:r>
            <a:r>
              <a:rPr lang="pl-PL" sz="1600" b="1" dirty="0"/>
              <a:t>wkładu rzeczowego”, </a:t>
            </a:r>
            <a:endParaRPr lang="pl-PL" sz="1600" b="1" dirty="0" smtClean="0"/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1600" b="1" dirty="0"/>
              <a:t>p</a:t>
            </a:r>
            <a:r>
              <a:rPr lang="pl-PL" sz="1600" b="1" dirty="0" smtClean="0"/>
              <a:t>ole „Opis </a:t>
            </a:r>
            <a:r>
              <a:rPr lang="pl-PL" sz="1600" b="1" dirty="0"/>
              <a:t>własnych środków finansowanych” </a:t>
            </a:r>
            <a:endParaRPr lang="pl-PL" sz="1600" b="1" dirty="0" smtClean="0"/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pl-PL" sz="1600" b="1" dirty="0" smtClean="0"/>
              <a:t>pole </a:t>
            </a:r>
            <a:r>
              <a:rPr lang="pl-PL" sz="1600" b="1" dirty="0"/>
              <a:t>„Potencjał kadrowy do realizacji projektu".</a:t>
            </a:r>
            <a:endParaRPr lang="pl-PL" sz="1600" dirty="0"/>
          </a:p>
        </p:txBody>
      </p:sp>
      <p:sp>
        <p:nvSpPr>
          <p:cNvPr id="8" name="Prostokąt zaokrąglony 7"/>
          <p:cNvSpPr/>
          <p:nvPr/>
        </p:nvSpPr>
        <p:spPr>
          <a:xfrm>
            <a:off x="1137673" y="2359693"/>
            <a:ext cx="6868633" cy="657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wkład rzeczowy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1137673" y="4301815"/>
            <a:ext cx="6868633" cy="8187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dirty="0"/>
              <a:t>p</a:t>
            </a:r>
            <a:r>
              <a:rPr lang="pl-PL" dirty="0" smtClean="0"/>
              <a:t>otencjał kadrowy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2819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0B3A38C-5342-4CE5-ACE6-9E9BDC9B1E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z="3600" dirty="0" smtClean="0"/>
              <a:t>Dziękuję za uwagę </a:t>
            </a:r>
            <a:r>
              <a:rPr lang="pl-PL" sz="3600" dirty="0" smtClean="0">
                <a:sym typeface="Wingdings" panose="05000000000000000000" pitchFamily="2" charset="2"/>
              </a:rPr>
              <a:t>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3655465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4003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168613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3387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757286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5249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82096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468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76429"/>
              </p:ext>
            </p:extLst>
          </p:nvPr>
        </p:nvGraphicFramePr>
        <p:xfrm>
          <a:off x="628650" y="1403498"/>
          <a:ext cx="7886700" cy="5219700"/>
        </p:xfrm>
        <a:graphic>
          <a:graphicData uri="http://schemas.openxmlformats.org/drawingml/2006/table">
            <a:tbl>
              <a:tblPr/>
              <a:tblGrid>
                <a:gridCol w="7886700">
                  <a:extLst>
                    <a:ext uri="{9D8B030D-6E8A-4147-A177-3AD203B41FA5}">
                      <a16:colId xmlns:a16="http://schemas.microsoft.com/office/drawing/2014/main" val="3696334633"/>
                    </a:ext>
                  </a:extLst>
                </a:gridCol>
              </a:tblGrid>
              <a:tr h="49219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b="1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Aspekt </a:t>
                      </a: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nr 1 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kontekst materiałów biurowych oraz promocyjnych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sugerowane miejsce „Opis rekrutacji i uczestników projektu”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Aspekt nr 2 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kontekst zebrań i innych spotkań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sugerowane</a:t>
                      </a:r>
                      <a:r>
                        <a:rPr lang="pl-PL" sz="2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miejsce  „Zadania”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Aspekt nr 3 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transport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sugerowane miejsce </a:t>
                      </a: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„Zadania” (aspekt fakultatywny)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Aspekt nr 4 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kontekst „zielonego biura”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sugerowane miejsce </a:t>
                      </a: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„Opis sposobu</a:t>
                      </a:r>
                      <a:r>
                        <a:rPr lang="pl-PL" sz="2000" baseline="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 zarządzania projektem”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Aspekt nr 5 </a:t>
                      </a:r>
                      <a:r>
                        <a:rPr lang="pl-PL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kontekst energii elektrycznej i wody </a:t>
                      </a:r>
                      <a:endParaRPr lang="pl-PL" sz="20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1000"/>
                        </a:spcAft>
                      </a:pP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sugerowane miejsce </a:t>
                      </a:r>
                      <a:r>
                        <a:rPr lang="pl-PL" sz="20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sym typeface="Wingdings" panose="05000000000000000000" pitchFamily="2" charset="2"/>
                        </a:rPr>
                        <a:t> „Opis sposobu zarządzania projektem”</a:t>
                      </a:r>
                      <a:endParaRPr lang="pl-PL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9535" marR="8953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702780"/>
                  </a:ext>
                </a:extLst>
              </a:tr>
            </a:tbl>
          </a:graphicData>
        </a:graphic>
      </p:graphicFrame>
      <p:grpSp>
        <p:nvGrpSpPr>
          <p:cNvPr id="5" name="Grupa 4"/>
          <p:cNvGrpSpPr/>
          <p:nvPr/>
        </p:nvGrpSpPr>
        <p:grpSpPr>
          <a:xfrm>
            <a:off x="3013213" y="145592"/>
            <a:ext cx="5645829" cy="1040395"/>
            <a:chOff x="195132" y="0"/>
            <a:chExt cx="5645829" cy="1040395"/>
          </a:xfrm>
        </p:grpSpPr>
        <p:sp>
          <p:nvSpPr>
            <p:cNvPr id="6" name="Prostokąt zaokrąglony 5"/>
            <p:cNvSpPr/>
            <p:nvPr/>
          </p:nvSpPr>
          <p:spPr>
            <a:xfrm>
              <a:off x="195132" y="0"/>
              <a:ext cx="5645829" cy="934069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pole tekstowe 6"/>
            <p:cNvSpPr txBox="1"/>
            <p:nvPr/>
          </p:nvSpPr>
          <p:spPr>
            <a:xfrm>
              <a:off x="240729" y="45597"/>
              <a:ext cx="5554635" cy="99479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2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0181" tIns="0" rIns="210181" bIns="0" numCol="1" spcCol="1270" anchor="ctr" anchorCtr="0">
              <a:noAutofit/>
            </a:bodyPr>
            <a:lstStyle/>
            <a:p>
              <a:pPr lvl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400" dirty="0" smtClean="0">
                  <a:solidFill>
                    <a:schemeClr val="tx1"/>
                  </a:solidFill>
                </a:rPr>
                <a:t>Co najmniej po jednym przejawie/przykładzie w ramach każdego aspektu.</a:t>
              </a:r>
              <a:endParaRPr lang="pl-PL" sz="24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9756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Symbol zastępczy zawartości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517616"/>
              </p:ext>
            </p:extLst>
          </p:nvPr>
        </p:nvGraphicFramePr>
        <p:xfrm>
          <a:off x="571500" y="896815"/>
          <a:ext cx="7943850" cy="5486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62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3759</TotalTime>
  <Words>1918</Words>
  <Application>Microsoft Office PowerPoint</Application>
  <PresentationFormat>Pokaz na ekranie (4:3)</PresentationFormat>
  <Paragraphs>239</Paragraphs>
  <Slides>31</Slides>
  <Notes>31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8" baseType="lpstr">
      <vt:lpstr>Arial</vt:lpstr>
      <vt:lpstr>Calibri</vt:lpstr>
      <vt:lpstr>Calibri Light</vt:lpstr>
      <vt:lpstr>Symbol</vt:lpstr>
      <vt:lpstr>Times New Roman</vt:lpstr>
      <vt:lpstr>Wingdings</vt:lpstr>
      <vt:lpstr>Motyw pakietu Office</vt:lpstr>
      <vt:lpstr>       Kryteria wyboru projektów Działanie 6.3 FEWiM 2021-2027  Edukacja ogólnokształcąca   Olsztyn 9.04.2024r.</vt:lpstr>
      <vt:lpstr>Systematyka kryteriów</vt:lpstr>
      <vt:lpstr> Kryteria ogólne zerojedynkowe: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Kryteria punktowe</vt:lpstr>
      <vt:lpstr>Kryteria ogólne punktowe</vt:lpstr>
      <vt:lpstr>Kryteria ogólne punktowe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Izabela Urbańska</cp:lastModifiedBy>
  <cp:revision>186</cp:revision>
  <cp:lastPrinted>2024-04-08T13:24:09Z</cp:lastPrinted>
  <dcterms:created xsi:type="dcterms:W3CDTF">2023-01-20T07:35:09Z</dcterms:created>
  <dcterms:modified xsi:type="dcterms:W3CDTF">2024-04-10T06:35:35Z</dcterms:modified>
</cp:coreProperties>
</file>