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2" r:id="rId1"/>
  </p:sldMasterIdLst>
  <p:notesMasterIdLst>
    <p:notesMasterId r:id="rId34"/>
  </p:notesMasterIdLst>
  <p:sldIdLst>
    <p:sldId id="267" r:id="rId2"/>
    <p:sldId id="257" r:id="rId3"/>
    <p:sldId id="485" r:id="rId4"/>
    <p:sldId id="258" r:id="rId5"/>
    <p:sldId id="262" r:id="rId6"/>
    <p:sldId id="505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30" r:id="rId22"/>
    <p:sldId id="531" r:id="rId23"/>
    <p:sldId id="532" r:id="rId24"/>
    <p:sldId id="533" r:id="rId25"/>
    <p:sldId id="534" r:id="rId26"/>
    <p:sldId id="535" r:id="rId27"/>
    <p:sldId id="536" r:id="rId28"/>
    <p:sldId id="537" r:id="rId29"/>
    <p:sldId id="538" r:id="rId30"/>
    <p:sldId id="539" r:id="rId31"/>
    <p:sldId id="264" r:id="rId32"/>
    <p:sldId id="265" r:id="rId33"/>
  </p:sldIdLst>
  <p:sldSz cx="10972800" cy="8229600" type="B4JIS"/>
  <p:notesSz cx="14630400" cy="82296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Arimo" panose="020B0604020202020204" charset="0"/>
      <p:regular r:id="rId39"/>
    </p:embeddedFont>
    <p:embeddedFont>
      <p:font typeface="Outfit Extra Bold" panose="020B0604020202020204" charset="0"/>
      <p:regular r:id="rId40"/>
    </p:embeddedFont>
    <p:embeddedFont>
      <p:font typeface="Calibri Light" panose="020F0302020204030204" pitchFamily="34" charset="0"/>
      <p:regular r:id="rId41"/>
      <p:italic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Żokowska" initials="MŻ" lastIdx="2" clrIdx="0">
    <p:extLst>
      <p:ext uri="{19B8F6BF-5375-455C-9EA6-DF929625EA0E}">
        <p15:presenceInfo xmlns:p15="http://schemas.microsoft.com/office/powerpoint/2012/main" userId="S-1-5-21-1483201677-2291391362-2284932482-18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0F7"/>
    <a:srgbClr val="EF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49254" autoAdjust="0"/>
  </p:normalViewPr>
  <p:slideViewPr>
    <p:cSldViewPr snapToGrid="0" snapToObjects="1">
      <p:cViewPr varScale="1">
        <p:scale>
          <a:sx n="35" d="100"/>
          <a:sy n="35" d="100"/>
        </p:scale>
        <p:origin x="2616" y="43"/>
      </p:cViewPr>
      <p:guideLst/>
    </p:cSldViewPr>
  </p:slideViewPr>
  <p:outlineViewPr>
    <p:cViewPr>
      <p:scale>
        <a:sx n="33" d="100"/>
        <a:sy n="33" d="100"/>
      </p:scale>
      <p:origin x="0" y="-14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1296" y="-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506FE-5AF5-4BE5-9AF2-424B9D7562F5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AB5DD2-9A83-4189-AD97-2389CD2F8B64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l-PL" b="1" dirty="0">
              <a:solidFill>
                <a:schemeClr val="accent1">
                  <a:lumMod val="50000"/>
                </a:schemeClr>
              </a:solidFill>
            </a:rPr>
            <a:t>Etap oceny formalno-merytorycznej</a:t>
          </a:r>
        </a:p>
      </dgm:t>
    </dgm:pt>
    <dgm:pt modelId="{1773617E-3105-4460-9C64-AE629C6D6422}" type="parTrans" cxnId="{EF4DD09F-DC75-450F-AED5-886399B92266}">
      <dgm:prSet/>
      <dgm:spPr/>
      <dgm:t>
        <a:bodyPr/>
        <a:lstStyle/>
        <a:p>
          <a:endParaRPr lang="pl-PL"/>
        </a:p>
      </dgm:t>
    </dgm:pt>
    <dgm:pt modelId="{F1DBE4DC-623A-4548-BCF0-30DA821B1EC1}" type="sibTrans" cxnId="{EF4DD09F-DC75-450F-AED5-886399B92266}">
      <dgm:prSet/>
      <dgm:spPr/>
      <dgm:t>
        <a:bodyPr/>
        <a:lstStyle/>
        <a:p>
          <a:endParaRPr lang="pl-PL"/>
        </a:p>
      </dgm:t>
    </dgm:pt>
    <dgm:pt modelId="{85257212-49AA-472F-8404-B5318AD34888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sz="1900" b="1" dirty="0">
              <a:solidFill>
                <a:schemeClr val="tx2">
                  <a:lumMod val="75000"/>
                </a:schemeClr>
              </a:solidFill>
            </a:rPr>
            <a:t>Kryteria ogólne zerojedynkowe</a:t>
          </a:r>
        </a:p>
      </dgm:t>
    </dgm:pt>
    <dgm:pt modelId="{766A60F5-593A-4B26-9034-454D108F8EFB}" type="parTrans" cxnId="{D92373FC-A6BF-4794-A970-AAB835FE664B}">
      <dgm:prSet/>
      <dgm:spPr/>
      <dgm:t>
        <a:bodyPr/>
        <a:lstStyle/>
        <a:p>
          <a:endParaRPr lang="pl-PL"/>
        </a:p>
      </dgm:t>
    </dgm:pt>
    <dgm:pt modelId="{2FF1603A-4657-480F-AFC4-EADCA05F1C18}" type="sibTrans" cxnId="{D92373FC-A6BF-4794-A970-AAB835FE664B}">
      <dgm:prSet/>
      <dgm:spPr/>
      <dgm:t>
        <a:bodyPr/>
        <a:lstStyle/>
        <a:p>
          <a:endParaRPr lang="pl-PL"/>
        </a:p>
      </dgm:t>
    </dgm:pt>
    <dgm:pt modelId="{40CC1158-E6F4-43EF-9E0C-890B50387EF2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pl-PL" sz="1900" b="1" dirty="0">
              <a:solidFill>
                <a:schemeClr val="tx2">
                  <a:lumMod val="75000"/>
                </a:schemeClr>
              </a:solidFill>
            </a:rPr>
            <a:t>Kryteria ogólne punktowe</a:t>
          </a:r>
        </a:p>
      </dgm:t>
    </dgm:pt>
    <dgm:pt modelId="{408AA6FE-FE12-4DEE-A693-D8BA07843BEA}" type="parTrans" cxnId="{A6FAC4B7-03E3-4FC7-B3FF-140286CA9D0A}">
      <dgm:prSet/>
      <dgm:spPr/>
      <dgm:t>
        <a:bodyPr/>
        <a:lstStyle/>
        <a:p>
          <a:endParaRPr lang="pl-PL"/>
        </a:p>
      </dgm:t>
    </dgm:pt>
    <dgm:pt modelId="{F603CE34-1DE2-469D-B45E-5462B81B380D}" type="sibTrans" cxnId="{A6FAC4B7-03E3-4FC7-B3FF-140286CA9D0A}">
      <dgm:prSet/>
      <dgm:spPr/>
      <dgm:t>
        <a:bodyPr/>
        <a:lstStyle/>
        <a:p>
          <a:endParaRPr lang="pl-PL"/>
        </a:p>
      </dgm:t>
    </dgm:pt>
    <dgm:pt modelId="{960835BC-4F6B-47A7-B202-B6B011FA18E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sz="1900" b="1" dirty="0">
              <a:solidFill>
                <a:schemeClr val="tx2">
                  <a:lumMod val="75000"/>
                </a:schemeClr>
              </a:solidFill>
            </a:rPr>
            <a:t>Kryteria specyficzne dostępu</a:t>
          </a:r>
        </a:p>
      </dgm:t>
    </dgm:pt>
    <dgm:pt modelId="{538367EB-4A67-44DA-BC6A-0F920D81BFDD}" type="parTrans" cxnId="{9D6C7F95-43CE-4A7E-97C7-385872CEF006}">
      <dgm:prSet/>
      <dgm:spPr/>
      <dgm:t>
        <a:bodyPr/>
        <a:lstStyle/>
        <a:p>
          <a:endParaRPr lang="pl-PL"/>
        </a:p>
      </dgm:t>
    </dgm:pt>
    <dgm:pt modelId="{70BABE22-B23C-4100-8C3B-D1E38CBA7F20}" type="sibTrans" cxnId="{9D6C7F95-43CE-4A7E-97C7-385872CEF006}">
      <dgm:prSet/>
      <dgm:spPr/>
      <dgm:t>
        <a:bodyPr/>
        <a:lstStyle/>
        <a:p>
          <a:endParaRPr lang="pl-PL"/>
        </a:p>
      </dgm:t>
    </dgm:pt>
    <dgm:pt modelId="{3B4E9581-C337-45A8-8CBD-265FB27DC39A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sz="1900" b="1" dirty="0">
              <a:solidFill>
                <a:schemeClr val="tx2">
                  <a:lumMod val="75000"/>
                </a:schemeClr>
              </a:solidFill>
            </a:rPr>
            <a:t>Kryteria specyficzne premiujące</a:t>
          </a:r>
        </a:p>
      </dgm:t>
    </dgm:pt>
    <dgm:pt modelId="{08B7F74D-7C84-47DE-8A81-4E41BBC6CB4A}" type="parTrans" cxnId="{CC337BAD-AE65-433F-8C25-4B3C6CF40FAC}">
      <dgm:prSet/>
      <dgm:spPr/>
      <dgm:t>
        <a:bodyPr/>
        <a:lstStyle/>
        <a:p>
          <a:endParaRPr lang="pl-PL"/>
        </a:p>
      </dgm:t>
    </dgm:pt>
    <dgm:pt modelId="{707FFA1A-A007-4F03-B24F-FF05F0DE83A0}" type="sibTrans" cxnId="{CC337BAD-AE65-433F-8C25-4B3C6CF40FAC}">
      <dgm:prSet/>
      <dgm:spPr/>
      <dgm:t>
        <a:bodyPr/>
        <a:lstStyle/>
        <a:p>
          <a:endParaRPr lang="pl-PL"/>
        </a:p>
      </dgm:t>
    </dgm:pt>
    <dgm:pt modelId="{DFF5F198-3FE7-4DBE-9F0C-DD54E9D11301}" type="pres">
      <dgm:prSet presAssocID="{645506FE-5AF5-4BE5-9AF2-424B9D7562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A1D4EB07-7BB0-4802-AC83-B8B77107EF5F}" type="pres">
      <dgm:prSet presAssocID="{7CAB5DD2-9A83-4189-AD97-2389CD2F8B64}" presName="root" presStyleCnt="0"/>
      <dgm:spPr/>
    </dgm:pt>
    <dgm:pt modelId="{DF99FC3D-49DA-4D36-B612-17440E539DC2}" type="pres">
      <dgm:prSet presAssocID="{7CAB5DD2-9A83-4189-AD97-2389CD2F8B64}" presName="rootComposite" presStyleCnt="0"/>
      <dgm:spPr/>
    </dgm:pt>
    <dgm:pt modelId="{C49C29DB-8314-45CA-9660-4FD676207287}" type="pres">
      <dgm:prSet presAssocID="{7CAB5DD2-9A83-4189-AD97-2389CD2F8B64}" presName="rootText" presStyleLbl="node1" presStyleIdx="0" presStyleCnt="1" custScaleX="579114"/>
      <dgm:spPr/>
      <dgm:t>
        <a:bodyPr/>
        <a:lstStyle/>
        <a:p>
          <a:endParaRPr lang="pl-PL"/>
        </a:p>
      </dgm:t>
    </dgm:pt>
    <dgm:pt modelId="{7295CA02-AA1C-448E-A369-A4EC3E24F333}" type="pres">
      <dgm:prSet presAssocID="{7CAB5DD2-9A83-4189-AD97-2389CD2F8B64}" presName="rootConnector" presStyleLbl="node1" presStyleIdx="0" presStyleCnt="1"/>
      <dgm:spPr/>
      <dgm:t>
        <a:bodyPr/>
        <a:lstStyle/>
        <a:p>
          <a:endParaRPr lang="pl-PL"/>
        </a:p>
      </dgm:t>
    </dgm:pt>
    <dgm:pt modelId="{C99E058C-A05E-4A94-84A2-B313FF61EA4E}" type="pres">
      <dgm:prSet presAssocID="{7CAB5DD2-9A83-4189-AD97-2389CD2F8B64}" presName="childShape" presStyleCnt="0"/>
      <dgm:spPr/>
    </dgm:pt>
    <dgm:pt modelId="{E32FABDD-0CEC-4F51-B3F8-C8B36EBC15A7}" type="pres">
      <dgm:prSet presAssocID="{766A60F5-593A-4B26-9034-454D108F8EFB}" presName="Name13" presStyleLbl="parChTrans1D2" presStyleIdx="0" presStyleCnt="4"/>
      <dgm:spPr/>
      <dgm:t>
        <a:bodyPr/>
        <a:lstStyle/>
        <a:p>
          <a:endParaRPr lang="pl-PL"/>
        </a:p>
      </dgm:t>
    </dgm:pt>
    <dgm:pt modelId="{6FCE1AB1-FEC0-4B69-8196-1B5A4B4CF65E}" type="pres">
      <dgm:prSet presAssocID="{85257212-49AA-472F-8404-B5318AD34888}" presName="childText" presStyleLbl="bgAcc1" presStyleIdx="0" presStyleCnt="4" custScaleX="500052" custLinFactNeighborX="-483" custLinFactNeighborY="25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B49171-2784-44BA-B817-E3221EF834DF}" type="pres">
      <dgm:prSet presAssocID="{408AA6FE-FE12-4DEE-A693-D8BA07843BEA}" presName="Name13" presStyleLbl="parChTrans1D2" presStyleIdx="1" presStyleCnt="4"/>
      <dgm:spPr/>
      <dgm:t>
        <a:bodyPr/>
        <a:lstStyle/>
        <a:p>
          <a:endParaRPr lang="pl-PL"/>
        </a:p>
      </dgm:t>
    </dgm:pt>
    <dgm:pt modelId="{C01745DB-5E05-4B4E-BD15-5C8A035C51F6}" type="pres">
      <dgm:prSet presAssocID="{40CC1158-E6F4-43EF-9E0C-890B50387EF2}" presName="childText" presStyleLbl="bgAcc1" presStyleIdx="1" presStyleCnt="4" custScaleX="5025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7C5C86-4AF0-4A0C-B2ED-5F4A9BA55F73}" type="pres">
      <dgm:prSet presAssocID="{538367EB-4A67-44DA-BC6A-0F920D81BFDD}" presName="Name13" presStyleLbl="parChTrans1D2" presStyleIdx="2" presStyleCnt="4"/>
      <dgm:spPr/>
      <dgm:t>
        <a:bodyPr/>
        <a:lstStyle/>
        <a:p>
          <a:endParaRPr lang="pl-PL"/>
        </a:p>
      </dgm:t>
    </dgm:pt>
    <dgm:pt modelId="{6E165DA3-6204-40E3-BADB-4C7AB3444A0F}" type="pres">
      <dgm:prSet presAssocID="{960835BC-4F6B-47A7-B202-B6B011FA18EB}" presName="childText" presStyleLbl="bgAcc1" presStyleIdx="2" presStyleCnt="4" custScaleX="5000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093D0E-750B-48AA-BB8F-A6E3008FB86F}" type="pres">
      <dgm:prSet presAssocID="{08B7F74D-7C84-47DE-8A81-4E41BBC6CB4A}" presName="Name13" presStyleLbl="parChTrans1D2" presStyleIdx="3" presStyleCnt="4"/>
      <dgm:spPr/>
      <dgm:t>
        <a:bodyPr/>
        <a:lstStyle/>
        <a:p>
          <a:endParaRPr lang="pl-PL"/>
        </a:p>
      </dgm:t>
    </dgm:pt>
    <dgm:pt modelId="{5E1DB7C0-227F-4713-9EDE-D29A2D2B3CC9}" type="pres">
      <dgm:prSet presAssocID="{3B4E9581-C337-45A8-8CBD-265FB27DC39A}" presName="childText" presStyleLbl="bgAcc1" presStyleIdx="3" presStyleCnt="4" custScaleX="4995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879710D-F3B8-42D3-A1E9-7C08C88BC888}" type="presOf" srcId="{7CAB5DD2-9A83-4189-AD97-2389CD2F8B64}" destId="{7295CA02-AA1C-448E-A369-A4EC3E24F333}" srcOrd="1" destOrd="0" presId="urn:microsoft.com/office/officeart/2005/8/layout/hierarchy3"/>
    <dgm:cxn modelId="{4E8BA73D-A022-462D-A502-79E56E198457}" type="presOf" srcId="{7CAB5DD2-9A83-4189-AD97-2389CD2F8B64}" destId="{C49C29DB-8314-45CA-9660-4FD676207287}" srcOrd="0" destOrd="0" presId="urn:microsoft.com/office/officeart/2005/8/layout/hierarchy3"/>
    <dgm:cxn modelId="{CC337BAD-AE65-433F-8C25-4B3C6CF40FAC}" srcId="{7CAB5DD2-9A83-4189-AD97-2389CD2F8B64}" destId="{3B4E9581-C337-45A8-8CBD-265FB27DC39A}" srcOrd="3" destOrd="0" parTransId="{08B7F74D-7C84-47DE-8A81-4E41BBC6CB4A}" sibTransId="{707FFA1A-A007-4F03-B24F-FF05F0DE83A0}"/>
    <dgm:cxn modelId="{507FE34E-1FF4-4018-BD86-149A4DCDA539}" type="presOf" srcId="{08B7F74D-7C84-47DE-8A81-4E41BBC6CB4A}" destId="{1B093D0E-750B-48AA-BB8F-A6E3008FB86F}" srcOrd="0" destOrd="0" presId="urn:microsoft.com/office/officeart/2005/8/layout/hierarchy3"/>
    <dgm:cxn modelId="{844A1FBC-C92B-4D50-BE5F-E4D0A98529C3}" type="presOf" srcId="{3B4E9581-C337-45A8-8CBD-265FB27DC39A}" destId="{5E1DB7C0-227F-4713-9EDE-D29A2D2B3CC9}" srcOrd="0" destOrd="0" presId="urn:microsoft.com/office/officeart/2005/8/layout/hierarchy3"/>
    <dgm:cxn modelId="{B69F6DE9-40C6-4998-A085-1441A9C6E6F2}" type="presOf" srcId="{408AA6FE-FE12-4DEE-A693-D8BA07843BEA}" destId="{45B49171-2784-44BA-B817-E3221EF834DF}" srcOrd="0" destOrd="0" presId="urn:microsoft.com/office/officeart/2005/8/layout/hierarchy3"/>
    <dgm:cxn modelId="{9D6C7F95-43CE-4A7E-97C7-385872CEF006}" srcId="{7CAB5DD2-9A83-4189-AD97-2389CD2F8B64}" destId="{960835BC-4F6B-47A7-B202-B6B011FA18EB}" srcOrd="2" destOrd="0" parTransId="{538367EB-4A67-44DA-BC6A-0F920D81BFDD}" sibTransId="{70BABE22-B23C-4100-8C3B-D1E38CBA7F20}"/>
    <dgm:cxn modelId="{D92373FC-A6BF-4794-A970-AAB835FE664B}" srcId="{7CAB5DD2-9A83-4189-AD97-2389CD2F8B64}" destId="{85257212-49AA-472F-8404-B5318AD34888}" srcOrd="0" destOrd="0" parTransId="{766A60F5-593A-4B26-9034-454D108F8EFB}" sibTransId="{2FF1603A-4657-480F-AFC4-EADCA05F1C18}"/>
    <dgm:cxn modelId="{A6FAC4B7-03E3-4FC7-B3FF-140286CA9D0A}" srcId="{7CAB5DD2-9A83-4189-AD97-2389CD2F8B64}" destId="{40CC1158-E6F4-43EF-9E0C-890B50387EF2}" srcOrd="1" destOrd="0" parTransId="{408AA6FE-FE12-4DEE-A693-D8BA07843BEA}" sibTransId="{F603CE34-1DE2-469D-B45E-5462B81B380D}"/>
    <dgm:cxn modelId="{3B86254C-8FD1-4451-BED2-C3A8B2F5748F}" type="presOf" srcId="{538367EB-4A67-44DA-BC6A-0F920D81BFDD}" destId="{387C5C86-4AF0-4A0C-B2ED-5F4A9BA55F73}" srcOrd="0" destOrd="0" presId="urn:microsoft.com/office/officeart/2005/8/layout/hierarchy3"/>
    <dgm:cxn modelId="{E0ABEA8A-BA66-4EA4-9B1F-647452EB9558}" type="presOf" srcId="{85257212-49AA-472F-8404-B5318AD34888}" destId="{6FCE1AB1-FEC0-4B69-8196-1B5A4B4CF65E}" srcOrd="0" destOrd="0" presId="urn:microsoft.com/office/officeart/2005/8/layout/hierarchy3"/>
    <dgm:cxn modelId="{A38FC7FC-160B-4C2B-8504-251CE6FACE04}" type="presOf" srcId="{645506FE-5AF5-4BE5-9AF2-424B9D7562F5}" destId="{DFF5F198-3FE7-4DBE-9F0C-DD54E9D11301}" srcOrd="0" destOrd="0" presId="urn:microsoft.com/office/officeart/2005/8/layout/hierarchy3"/>
    <dgm:cxn modelId="{0B71E3F7-D0A2-4F37-93C0-0584E04B8E6F}" type="presOf" srcId="{40CC1158-E6F4-43EF-9E0C-890B50387EF2}" destId="{C01745DB-5E05-4B4E-BD15-5C8A035C51F6}" srcOrd="0" destOrd="0" presId="urn:microsoft.com/office/officeart/2005/8/layout/hierarchy3"/>
    <dgm:cxn modelId="{EF4DD09F-DC75-450F-AED5-886399B92266}" srcId="{645506FE-5AF5-4BE5-9AF2-424B9D7562F5}" destId="{7CAB5DD2-9A83-4189-AD97-2389CD2F8B64}" srcOrd="0" destOrd="0" parTransId="{1773617E-3105-4460-9C64-AE629C6D6422}" sibTransId="{F1DBE4DC-623A-4548-BCF0-30DA821B1EC1}"/>
    <dgm:cxn modelId="{713DF1C0-77DE-4462-B918-E8E952D72661}" type="presOf" srcId="{960835BC-4F6B-47A7-B202-B6B011FA18EB}" destId="{6E165DA3-6204-40E3-BADB-4C7AB3444A0F}" srcOrd="0" destOrd="0" presId="urn:microsoft.com/office/officeart/2005/8/layout/hierarchy3"/>
    <dgm:cxn modelId="{B08739F9-5FB1-4865-A840-B08063CE3158}" type="presOf" srcId="{766A60F5-593A-4B26-9034-454D108F8EFB}" destId="{E32FABDD-0CEC-4F51-B3F8-C8B36EBC15A7}" srcOrd="0" destOrd="0" presId="urn:microsoft.com/office/officeart/2005/8/layout/hierarchy3"/>
    <dgm:cxn modelId="{02094386-C185-4FE1-BC12-FB95BB1A8906}" type="presParOf" srcId="{DFF5F198-3FE7-4DBE-9F0C-DD54E9D11301}" destId="{A1D4EB07-7BB0-4802-AC83-B8B77107EF5F}" srcOrd="0" destOrd="0" presId="urn:microsoft.com/office/officeart/2005/8/layout/hierarchy3"/>
    <dgm:cxn modelId="{94C99C1B-0373-4752-B384-B84F25E0E81B}" type="presParOf" srcId="{A1D4EB07-7BB0-4802-AC83-B8B77107EF5F}" destId="{DF99FC3D-49DA-4D36-B612-17440E539DC2}" srcOrd="0" destOrd="0" presId="urn:microsoft.com/office/officeart/2005/8/layout/hierarchy3"/>
    <dgm:cxn modelId="{6ECAA349-3AD5-4373-B774-E5525ABD0618}" type="presParOf" srcId="{DF99FC3D-49DA-4D36-B612-17440E539DC2}" destId="{C49C29DB-8314-45CA-9660-4FD676207287}" srcOrd="0" destOrd="0" presId="urn:microsoft.com/office/officeart/2005/8/layout/hierarchy3"/>
    <dgm:cxn modelId="{8954EDC1-2ACE-436F-A762-8658B8E5CC32}" type="presParOf" srcId="{DF99FC3D-49DA-4D36-B612-17440E539DC2}" destId="{7295CA02-AA1C-448E-A369-A4EC3E24F333}" srcOrd="1" destOrd="0" presId="urn:microsoft.com/office/officeart/2005/8/layout/hierarchy3"/>
    <dgm:cxn modelId="{0D315ED5-91FE-4C77-A28D-1B853A2DE20B}" type="presParOf" srcId="{A1D4EB07-7BB0-4802-AC83-B8B77107EF5F}" destId="{C99E058C-A05E-4A94-84A2-B313FF61EA4E}" srcOrd="1" destOrd="0" presId="urn:microsoft.com/office/officeart/2005/8/layout/hierarchy3"/>
    <dgm:cxn modelId="{CD39071F-D2BB-40E3-90F6-A33D4A6AD2B4}" type="presParOf" srcId="{C99E058C-A05E-4A94-84A2-B313FF61EA4E}" destId="{E32FABDD-0CEC-4F51-B3F8-C8B36EBC15A7}" srcOrd="0" destOrd="0" presId="urn:microsoft.com/office/officeart/2005/8/layout/hierarchy3"/>
    <dgm:cxn modelId="{5C3B71AB-4437-4AD1-9D29-311BEA27EC95}" type="presParOf" srcId="{C99E058C-A05E-4A94-84A2-B313FF61EA4E}" destId="{6FCE1AB1-FEC0-4B69-8196-1B5A4B4CF65E}" srcOrd="1" destOrd="0" presId="urn:microsoft.com/office/officeart/2005/8/layout/hierarchy3"/>
    <dgm:cxn modelId="{AD2CCAA6-BE94-490D-8736-17FD3F02C08E}" type="presParOf" srcId="{C99E058C-A05E-4A94-84A2-B313FF61EA4E}" destId="{45B49171-2784-44BA-B817-E3221EF834DF}" srcOrd="2" destOrd="0" presId="urn:microsoft.com/office/officeart/2005/8/layout/hierarchy3"/>
    <dgm:cxn modelId="{73215F41-FDA5-448E-8D8D-CA89625D9627}" type="presParOf" srcId="{C99E058C-A05E-4A94-84A2-B313FF61EA4E}" destId="{C01745DB-5E05-4B4E-BD15-5C8A035C51F6}" srcOrd="3" destOrd="0" presId="urn:microsoft.com/office/officeart/2005/8/layout/hierarchy3"/>
    <dgm:cxn modelId="{2BAC0614-BBEB-45EE-90E5-2E06F7106F7B}" type="presParOf" srcId="{C99E058C-A05E-4A94-84A2-B313FF61EA4E}" destId="{387C5C86-4AF0-4A0C-B2ED-5F4A9BA55F73}" srcOrd="4" destOrd="0" presId="urn:microsoft.com/office/officeart/2005/8/layout/hierarchy3"/>
    <dgm:cxn modelId="{2A082739-B03A-4E5B-9085-9C593401B767}" type="presParOf" srcId="{C99E058C-A05E-4A94-84A2-B313FF61EA4E}" destId="{6E165DA3-6204-40E3-BADB-4C7AB3444A0F}" srcOrd="5" destOrd="0" presId="urn:microsoft.com/office/officeart/2005/8/layout/hierarchy3"/>
    <dgm:cxn modelId="{E0A4AE67-60AF-4528-8E8C-D5F30BAA1A80}" type="presParOf" srcId="{C99E058C-A05E-4A94-84A2-B313FF61EA4E}" destId="{1B093D0E-750B-48AA-BB8F-A6E3008FB86F}" srcOrd="6" destOrd="0" presId="urn:microsoft.com/office/officeart/2005/8/layout/hierarchy3"/>
    <dgm:cxn modelId="{8236224C-62B3-45A9-B2B4-C5453247A316}" type="presParOf" srcId="{C99E058C-A05E-4A94-84A2-B313FF61EA4E}" destId="{5E1DB7C0-227F-4713-9EDE-D29A2D2B3CC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506FE-5AF5-4BE5-9AF2-424B9D7562F5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AB5DD2-9A83-4189-AD97-2389CD2F8B64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pl-PL" b="1" dirty="0">
              <a:solidFill>
                <a:schemeClr val="accent1">
                  <a:lumMod val="50000"/>
                </a:schemeClr>
              </a:solidFill>
            </a:rPr>
            <a:t>Etap negocjacji</a:t>
          </a:r>
        </a:p>
      </dgm:t>
    </dgm:pt>
    <dgm:pt modelId="{1773617E-3105-4460-9C64-AE629C6D6422}" type="parTrans" cxnId="{EF4DD09F-DC75-450F-AED5-886399B92266}">
      <dgm:prSet/>
      <dgm:spPr/>
      <dgm:t>
        <a:bodyPr/>
        <a:lstStyle/>
        <a:p>
          <a:endParaRPr lang="pl-PL"/>
        </a:p>
      </dgm:t>
    </dgm:pt>
    <dgm:pt modelId="{F1DBE4DC-623A-4548-BCF0-30DA821B1EC1}" type="sibTrans" cxnId="{EF4DD09F-DC75-450F-AED5-886399B92266}">
      <dgm:prSet/>
      <dgm:spPr/>
      <dgm:t>
        <a:bodyPr/>
        <a:lstStyle/>
        <a:p>
          <a:endParaRPr lang="pl-PL"/>
        </a:p>
      </dgm:t>
    </dgm:pt>
    <dgm:pt modelId="{85257212-49AA-472F-8404-B5318AD34888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sz="1900" b="1" dirty="0">
              <a:solidFill>
                <a:schemeClr val="tx2">
                  <a:lumMod val="75000"/>
                </a:schemeClr>
              </a:solidFill>
            </a:rPr>
            <a:t>Kryterium etapu negocjacji</a:t>
          </a:r>
        </a:p>
      </dgm:t>
    </dgm:pt>
    <dgm:pt modelId="{766A60F5-593A-4B26-9034-454D108F8EFB}" type="parTrans" cxnId="{D92373FC-A6BF-4794-A970-AAB835FE664B}">
      <dgm:prSet/>
      <dgm:spPr/>
      <dgm:t>
        <a:bodyPr/>
        <a:lstStyle/>
        <a:p>
          <a:endParaRPr lang="pl-PL"/>
        </a:p>
      </dgm:t>
    </dgm:pt>
    <dgm:pt modelId="{2FF1603A-4657-480F-AFC4-EADCA05F1C18}" type="sibTrans" cxnId="{D92373FC-A6BF-4794-A970-AAB835FE664B}">
      <dgm:prSet/>
      <dgm:spPr/>
      <dgm:t>
        <a:bodyPr/>
        <a:lstStyle/>
        <a:p>
          <a:endParaRPr lang="pl-PL"/>
        </a:p>
      </dgm:t>
    </dgm:pt>
    <dgm:pt modelId="{DFF5F198-3FE7-4DBE-9F0C-DD54E9D11301}" type="pres">
      <dgm:prSet presAssocID="{645506FE-5AF5-4BE5-9AF2-424B9D7562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A1D4EB07-7BB0-4802-AC83-B8B77107EF5F}" type="pres">
      <dgm:prSet presAssocID="{7CAB5DD2-9A83-4189-AD97-2389CD2F8B64}" presName="root" presStyleCnt="0"/>
      <dgm:spPr/>
    </dgm:pt>
    <dgm:pt modelId="{DF99FC3D-49DA-4D36-B612-17440E539DC2}" type="pres">
      <dgm:prSet presAssocID="{7CAB5DD2-9A83-4189-AD97-2389CD2F8B64}" presName="rootComposite" presStyleCnt="0"/>
      <dgm:spPr/>
    </dgm:pt>
    <dgm:pt modelId="{C49C29DB-8314-45CA-9660-4FD676207287}" type="pres">
      <dgm:prSet presAssocID="{7CAB5DD2-9A83-4189-AD97-2389CD2F8B64}" presName="rootText" presStyleLbl="node1" presStyleIdx="0" presStyleCnt="1" custScaleX="579114"/>
      <dgm:spPr/>
      <dgm:t>
        <a:bodyPr/>
        <a:lstStyle/>
        <a:p>
          <a:endParaRPr lang="pl-PL"/>
        </a:p>
      </dgm:t>
    </dgm:pt>
    <dgm:pt modelId="{7295CA02-AA1C-448E-A369-A4EC3E24F333}" type="pres">
      <dgm:prSet presAssocID="{7CAB5DD2-9A83-4189-AD97-2389CD2F8B64}" presName="rootConnector" presStyleLbl="node1" presStyleIdx="0" presStyleCnt="1"/>
      <dgm:spPr/>
      <dgm:t>
        <a:bodyPr/>
        <a:lstStyle/>
        <a:p>
          <a:endParaRPr lang="pl-PL"/>
        </a:p>
      </dgm:t>
    </dgm:pt>
    <dgm:pt modelId="{C99E058C-A05E-4A94-84A2-B313FF61EA4E}" type="pres">
      <dgm:prSet presAssocID="{7CAB5DD2-9A83-4189-AD97-2389CD2F8B64}" presName="childShape" presStyleCnt="0"/>
      <dgm:spPr/>
    </dgm:pt>
    <dgm:pt modelId="{E32FABDD-0CEC-4F51-B3F8-C8B36EBC15A7}" type="pres">
      <dgm:prSet presAssocID="{766A60F5-593A-4B26-9034-454D108F8EFB}" presName="Name13" presStyleLbl="parChTrans1D2" presStyleIdx="0" presStyleCnt="1"/>
      <dgm:spPr/>
      <dgm:t>
        <a:bodyPr/>
        <a:lstStyle/>
        <a:p>
          <a:endParaRPr lang="pl-PL"/>
        </a:p>
      </dgm:t>
    </dgm:pt>
    <dgm:pt modelId="{6FCE1AB1-FEC0-4B69-8196-1B5A4B4CF65E}" type="pres">
      <dgm:prSet presAssocID="{85257212-49AA-472F-8404-B5318AD34888}" presName="childText" presStyleLbl="bgAcc1" presStyleIdx="0" presStyleCnt="1" custScaleX="500052" custLinFactNeighborX="-483" custLinFactNeighborY="25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B814690-8B94-4CED-A552-979E72BE1E5E}" type="presOf" srcId="{7CAB5DD2-9A83-4189-AD97-2389CD2F8B64}" destId="{7295CA02-AA1C-448E-A369-A4EC3E24F333}" srcOrd="1" destOrd="0" presId="urn:microsoft.com/office/officeart/2005/8/layout/hierarchy3"/>
    <dgm:cxn modelId="{D92373FC-A6BF-4794-A970-AAB835FE664B}" srcId="{7CAB5DD2-9A83-4189-AD97-2389CD2F8B64}" destId="{85257212-49AA-472F-8404-B5318AD34888}" srcOrd="0" destOrd="0" parTransId="{766A60F5-593A-4B26-9034-454D108F8EFB}" sibTransId="{2FF1603A-4657-480F-AFC4-EADCA05F1C18}"/>
    <dgm:cxn modelId="{EF4DD09F-DC75-450F-AED5-886399B92266}" srcId="{645506FE-5AF5-4BE5-9AF2-424B9D7562F5}" destId="{7CAB5DD2-9A83-4189-AD97-2389CD2F8B64}" srcOrd="0" destOrd="0" parTransId="{1773617E-3105-4460-9C64-AE629C6D6422}" sibTransId="{F1DBE4DC-623A-4548-BCF0-30DA821B1EC1}"/>
    <dgm:cxn modelId="{F0149C77-48F5-4529-9423-CD24959C781D}" type="presOf" srcId="{85257212-49AA-472F-8404-B5318AD34888}" destId="{6FCE1AB1-FEC0-4B69-8196-1B5A4B4CF65E}" srcOrd="0" destOrd="0" presId="urn:microsoft.com/office/officeart/2005/8/layout/hierarchy3"/>
    <dgm:cxn modelId="{072B38C9-74DA-4D71-9DF4-0105A8E12FB3}" type="presOf" srcId="{7CAB5DD2-9A83-4189-AD97-2389CD2F8B64}" destId="{C49C29DB-8314-45CA-9660-4FD676207287}" srcOrd="0" destOrd="0" presId="urn:microsoft.com/office/officeart/2005/8/layout/hierarchy3"/>
    <dgm:cxn modelId="{FAC70327-8209-4F32-8122-A45DD0283C0B}" type="presOf" srcId="{645506FE-5AF5-4BE5-9AF2-424B9D7562F5}" destId="{DFF5F198-3FE7-4DBE-9F0C-DD54E9D11301}" srcOrd="0" destOrd="0" presId="urn:microsoft.com/office/officeart/2005/8/layout/hierarchy3"/>
    <dgm:cxn modelId="{4258B361-E184-405D-992F-94DDF4D459A5}" type="presOf" srcId="{766A60F5-593A-4B26-9034-454D108F8EFB}" destId="{E32FABDD-0CEC-4F51-B3F8-C8B36EBC15A7}" srcOrd="0" destOrd="0" presId="urn:microsoft.com/office/officeart/2005/8/layout/hierarchy3"/>
    <dgm:cxn modelId="{ABBF08B9-2F60-40CA-9E07-F0300A71913C}" type="presParOf" srcId="{DFF5F198-3FE7-4DBE-9F0C-DD54E9D11301}" destId="{A1D4EB07-7BB0-4802-AC83-B8B77107EF5F}" srcOrd="0" destOrd="0" presId="urn:microsoft.com/office/officeart/2005/8/layout/hierarchy3"/>
    <dgm:cxn modelId="{42B94E74-D606-4983-89C7-4BE53652B3E2}" type="presParOf" srcId="{A1D4EB07-7BB0-4802-AC83-B8B77107EF5F}" destId="{DF99FC3D-49DA-4D36-B612-17440E539DC2}" srcOrd="0" destOrd="0" presId="urn:microsoft.com/office/officeart/2005/8/layout/hierarchy3"/>
    <dgm:cxn modelId="{3EACB396-B0D2-4A0F-B96C-AFF148A5F9D6}" type="presParOf" srcId="{DF99FC3D-49DA-4D36-B612-17440E539DC2}" destId="{C49C29DB-8314-45CA-9660-4FD676207287}" srcOrd="0" destOrd="0" presId="urn:microsoft.com/office/officeart/2005/8/layout/hierarchy3"/>
    <dgm:cxn modelId="{69C4AC53-A637-4898-9829-5C95010E0C41}" type="presParOf" srcId="{DF99FC3D-49DA-4D36-B612-17440E539DC2}" destId="{7295CA02-AA1C-448E-A369-A4EC3E24F333}" srcOrd="1" destOrd="0" presId="urn:microsoft.com/office/officeart/2005/8/layout/hierarchy3"/>
    <dgm:cxn modelId="{E143FAAE-E2DC-42F0-BFCA-559C813F33EE}" type="presParOf" srcId="{A1D4EB07-7BB0-4802-AC83-B8B77107EF5F}" destId="{C99E058C-A05E-4A94-84A2-B313FF61EA4E}" srcOrd="1" destOrd="0" presId="urn:microsoft.com/office/officeart/2005/8/layout/hierarchy3"/>
    <dgm:cxn modelId="{D235651F-4FE6-4C6C-929C-C8BE38FDC795}" type="presParOf" srcId="{C99E058C-A05E-4A94-84A2-B313FF61EA4E}" destId="{E32FABDD-0CEC-4F51-B3F8-C8B36EBC15A7}" srcOrd="0" destOrd="0" presId="urn:microsoft.com/office/officeart/2005/8/layout/hierarchy3"/>
    <dgm:cxn modelId="{E1B41416-1946-40B1-8E3F-155FE6F36C21}" type="presParOf" srcId="{C99E058C-A05E-4A94-84A2-B313FF61EA4E}" destId="{6FCE1AB1-FEC0-4B69-8196-1B5A4B4CF65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C29DB-8314-45CA-9660-4FD676207287}">
      <dsp:nvSpPr>
        <dsp:cNvPr id="0" name=""/>
        <dsp:cNvSpPr/>
      </dsp:nvSpPr>
      <dsp:spPr>
        <a:xfrm>
          <a:off x="1244087" y="1062"/>
          <a:ext cx="4446194" cy="38387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2100" b="1" kern="1200" dirty="0">
              <a:solidFill>
                <a:schemeClr val="accent1">
                  <a:lumMod val="50000"/>
                </a:schemeClr>
              </a:solidFill>
            </a:rPr>
            <a:t>Etap oceny formalno-merytorycznej</a:t>
          </a:r>
        </a:p>
      </dsp:txBody>
      <dsp:txXfrm>
        <a:off x="1255330" y="12305"/>
        <a:ext cx="4423708" cy="361393"/>
      </dsp:txXfrm>
    </dsp:sp>
    <dsp:sp modelId="{E32FABDD-0CEC-4F51-B3F8-C8B36EBC15A7}">
      <dsp:nvSpPr>
        <dsp:cNvPr id="0" name=""/>
        <dsp:cNvSpPr/>
      </dsp:nvSpPr>
      <dsp:spPr>
        <a:xfrm>
          <a:off x="1688707" y="384941"/>
          <a:ext cx="441652" cy="297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797"/>
              </a:lnTo>
              <a:lnTo>
                <a:pt x="441652" y="297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E1AB1-FEC0-4B69-8196-1B5A4B4CF65E}">
      <dsp:nvSpPr>
        <dsp:cNvPr id="0" name=""/>
        <dsp:cNvSpPr/>
      </dsp:nvSpPr>
      <dsp:spPr>
        <a:xfrm>
          <a:off x="2130360" y="490800"/>
          <a:ext cx="3071351" cy="38387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>
              <a:solidFill>
                <a:schemeClr val="tx2">
                  <a:lumMod val="75000"/>
                </a:schemeClr>
              </a:solidFill>
            </a:rPr>
            <a:t>Kryteria ogólne zerojedynkowe</a:t>
          </a:r>
        </a:p>
      </dsp:txBody>
      <dsp:txXfrm>
        <a:off x="2141603" y="502043"/>
        <a:ext cx="3048865" cy="361393"/>
      </dsp:txXfrm>
    </dsp:sp>
    <dsp:sp modelId="{45B49171-2784-44BA-B817-E3221EF834DF}">
      <dsp:nvSpPr>
        <dsp:cNvPr id="0" name=""/>
        <dsp:cNvSpPr/>
      </dsp:nvSpPr>
      <dsp:spPr>
        <a:xfrm>
          <a:off x="1688707" y="384941"/>
          <a:ext cx="444619" cy="767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758"/>
              </a:lnTo>
              <a:lnTo>
                <a:pt x="444619" y="767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745DB-5E05-4B4E-BD15-5C8A035C51F6}">
      <dsp:nvSpPr>
        <dsp:cNvPr id="0" name=""/>
        <dsp:cNvSpPr/>
      </dsp:nvSpPr>
      <dsp:spPr>
        <a:xfrm>
          <a:off x="2133326" y="960760"/>
          <a:ext cx="3086479" cy="38387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>
              <a:solidFill>
                <a:schemeClr val="tx2">
                  <a:lumMod val="75000"/>
                </a:schemeClr>
              </a:solidFill>
            </a:rPr>
            <a:t>Kryteria ogólne punktowe</a:t>
          </a:r>
        </a:p>
      </dsp:txBody>
      <dsp:txXfrm>
        <a:off x="2144569" y="972003"/>
        <a:ext cx="3063993" cy="361393"/>
      </dsp:txXfrm>
    </dsp:sp>
    <dsp:sp modelId="{387C5C86-4AF0-4A0C-B2ED-5F4A9BA55F73}">
      <dsp:nvSpPr>
        <dsp:cNvPr id="0" name=""/>
        <dsp:cNvSpPr/>
      </dsp:nvSpPr>
      <dsp:spPr>
        <a:xfrm>
          <a:off x="1688707" y="384941"/>
          <a:ext cx="444619" cy="1247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606"/>
              </a:lnTo>
              <a:lnTo>
                <a:pt x="444619" y="12476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65DA3-6204-40E3-BADB-4C7AB3444A0F}">
      <dsp:nvSpPr>
        <dsp:cNvPr id="0" name=""/>
        <dsp:cNvSpPr/>
      </dsp:nvSpPr>
      <dsp:spPr>
        <a:xfrm>
          <a:off x="2133326" y="1440609"/>
          <a:ext cx="3071351" cy="38387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>
              <a:solidFill>
                <a:schemeClr val="tx2">
                  <a:lumMod val="75000"/>
                </a:schemeClr>
              </a:solidFill>
            </a:rPr>
            <a:t>Kryteria specyficzne dostępu</a:t>
          </a:r>
        </a:p>
      </dsp:txBody>
      <dsp:txXfrm>
        <a:off x="2144569" y="1451852"/>
        <a:ext cx="3048865" cy="361393"/>
      </dsp:txXfrm>
    </dsp:sp>
    <dsp:sp modelId="{1B093D0E-750B-48AA-BB8F-A6E3008FB86F}">
      <dsp:nvSpPr>
        <dsp:cNvPr id="0" name=""/>
        <dsp:cNvSpPr/>
      </dsp:nvSpPr>
      <dsp:spPr>
        <a:xfrm>
          <a:off x="1688707" y="384941"/>
          <a:ext cx="444619" cy="1727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455"/>
              </a:lnTo>
              <a:lnTo>
                <a:pt x="444619" y="17274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DB7C0-227F-4713-9EDE-D29A2D2B3CC9}">
      <dsp:nvSpPr>
        <dsp:cNvPr id="0" name=""/>
        <dsp:cNvSpPr/>
      </dsp:nvSpPr>
      <dsp:spPr>
        <a:xfrm>
          <a:off x="2133326" y="1920458"/>
          <a:ext cx="3068403" cy="38387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>
              <a:solidFill>
                <a:schemeClr val="tx2">
                  <a:lumMod val="75000"/>
                </a:schemeClr>
              </a:solidFill>
            </a:rPr>
            <a:t>Kryteria specyficzne premiujące</a:t>
          </a:r>
        </a:p>
      </dsp:txBody>
      <dsp:txXfrm>
        <a:off x="2144569" y="1931701"/>
        <a:ext cx="3045917" cy="361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C29DB-8314-45CA-9660-4FD676207287}">
      <dsp:nvSpPr>
        <dsp:cNvPr id="0" name=""/>
        <dsp:cNvSpPr/>
      </dsp:nvSpPr>
      <dsp:spPr>
        <a:xfrm>
          <a:off x="895" y="285006"/>
          <a:ext cx="4405099" cy="38033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l-PL" sz="2100" b="1" kern="1200" dirty="0">
              <a:solidFill>
                <a:schemeClr val="accent1">
                  <a:lumMod val="50000"/>
                </a:schemeClr>
              </a:solidFill>
            </a:rPr>
            <a:t>Etap negocjacji</a:t>
          </a:r>
        </a:p>
      </dsp:txBody>
      <dsp:txXfrm>
        <a:off x="12034" y="296145"/>
        <a:ext cx="4382821" cy="358052"/>
      </dsp:txXfrm>
    </dsp:sp>
    <dsp:sp modelId="{E32FABDD-0CEC-4F51-B3F8-C8B36EBC15A7}">
      <dsp:nvSpPr>
        <dsp:cNvPr id="0" name=""/>
        <dsp:cNvSpPr/>
      </dsp:nvSpPr>
      <dsp:spPr>
        <a:xfrm>
          <a:off x="441405" y="665337"/>
          <a:ext cx="437570" cy="29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45"/>
              </a:lnTo>
              <a:lnTo>
                <a:pt x="437570" y="2950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E1AB1-FEC0-4B69-8196-1B5A4B4CF65E}">
      <dsp:nvSpPr>
        <dsp:cNvPr id="0" name=""/>
        <dsp:cNvSpPr/>
      </dsp:nvSpPr>
      <dsp:spPr>
        <a:xfrm>
          <a:off x="878975" y="770217"/>
          <a:ext cx="3042964" cy="38033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>
              <a:solidFill>
                <a:schemeClr val="tx2">
                  <a:lumMod val="75000"/>
                </a:schemeClr>
              </a:solidFill>
            </a:rPr>
            <a:t>Kryterium etapu negocjacji</a:t>
          </a:r>
        </a:p>
      </dsp:txBody>
      <dsp:txXfrm>
        <a:off x="890114" y="781356"/>
        <a:ext cx="3020686" cy="358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F87EA7D-0CA7-4154-ADBF-059E83B828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462588" y="1028700"/>
            <a:ext cx="3705225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1D73DBB-C9EA-4620-A707-7E37B11922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B280716F-F94F-4047-9421-46435CA61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9976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/>
          <a:lstStyle/>
          <a:p>
            <a:fld id="{C5FC099A-F21D-4111-800F-DBA723E7D21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234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</a:pPr>
            <a:endParaRPr lang="pl-PL" altLang="pl-PL" sz="900" dirty="0">
              <a:solidFill>
                <a:schemeClr val="tx1"/>
              </a:solidFill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54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altLang="pl-PL" sz="1400" dirty="0">
              <a:solidFill>
                <a:schemeClr val="tx1"/>
              </a:solidFill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19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altLang="pl-PL" sz="900" dirty="0">
              <a:solidFill>
                <a:schemeClr val="tx1"/>
              </a:solidFill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65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900" dirty="0">
              <a:solidFill>
                <a:schemeClr val="tx1"/>
              </a:solidFill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38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900" dirty="0">
              <a:solidFill>
                <a:schemeClr val="tx1"/>
              </a:solidFill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79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altLang="pl-PL" sz="900" dirty="0">
              <a:solidFill>
                <a:schemeClr val="tx1"/>
              </a:solidFill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68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altLang="pl-PL" sz="900" dirty="0">
              <a:solidFill>
                <a:schemeClr val="tx1"/>
              </a:solidFill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81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06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18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1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26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80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65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9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01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29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42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08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58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3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>
            <a:extLst>
              <a:ext uri="{FF2B5EF4-FFF2-40B4-BE49-F238E27FC236}">
                <a16:creationId xmlns:a16="http://schemas.microsoft.com/office/drawing/2014/main" id="{BE9228BC-350E-41B9-BD18-1C9DD2B205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>
            <a:extLst>
              <a:ext uri="{FF2B5EF4-FFF2-40B4-BE49-F238E27FC236}">
                <a16:creationId xmlns:a16="http://schemas.microsoft.com/office/drawing/2014/main" id="{01ED383B-073E-4C7D-8225-7E8731909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 </a:t>
            </a:r>
          </a:p>
        </p:txBody>
      </p:sp>
      <p:sp>
        <p:nvSpPr>
          <p:cNvPr id="20484" name="Symbol zastępczy numeru slajdu 3">
            <a:extLst>
              <a:ext uri="{FF2B5EF4-FFF2-40B4-BE49-F238E27FC236}">
                <a16:creationId xmlns:a16="http://schemas.microsoft.com/office/drawing/2014/main" id="{D7E802C8-AA3D-4187-A1F7-9A95581E4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3DA39B-E19C-472F-9C47-4B9A10D4C978}" type="slidenum">
              <a:rPr lang="pl-PL" altLang="pl-PL" sz="1200" smtClean="0">
                <a:latin typeface="Calibri" panose="020F0502020204030204" pitchFamily="34" charset="0"/>
              </a:rPr>
              <a:pPr/>
              <a:t>3</a:t>
            </a:fld>
            <a:endParaRPr lang="pl-PL" altLang="pl-PL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375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>
            <a:extLst>
              <a:ext uri="{FF2B5EF4-FFF2-40B4-BE49-F238E27FC236}">
                <a16:creationId xmlns:a16="http://schemas.microsoft.com/office/drawing/2014/main" id="{C553D9EB-8115-45F4-90F9-B3042A31EE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>
            <a:extLst>
              <a:ext uri="{FF2B5EF4-FFF2-40B4-BE49-F238E27FC236}">
                <a16:creationId xmlns:a16="http://schemas.microsoft.com/office/drawing/2014/main" id="{A10A2F91-EBBC-4173-8AE7-B0702814BB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z="2800" dirty="0">
              <a:solidFill>
                <a:schemeClr val="accent1"/>
              </a:solidFill>
            </a:endParaRPr>
          </a:p>
        </p:txBody>
      </p:sp>
      <p:sp>
        <p:nvSpPr>
          <p:cNvPr id="22532" name="Symbol zastępczy numeru slajdu 3">
            <a:extLst>
              <a:ext uri="{FF2B5EF4-FFF2-40B4-BE49-F238E27FC236}">
                <a16:creationId xmlns:a16="http://schemas.microsoft.com/office/drawing/2014/main" id="{692674FB-F9A4-468D-962D-ABCDA8539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766546-D89E-4816-AAEE-FACB1AEFBD5B}" type="slidenum">
              <a:rPr lang="pl-PL" altLang="pl-PL" sz="1200" smtClean="0">
                <a:latin typeface="Calibri" panose="020F0502020204030204" pitchFamily="34" charset="0"/>
              </a:rPr>
              <a:pPr/>
              <a:t>6</a:t>
            </a:fld>
            <a:endParaRPr lang="pl-PL" altLang="pl-PL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altLang="pl-PL" sz="2800" dirty="0">
              <a:solidFill>
                <a:schemeClr val="accent1"/>
              </a:solidFill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>
            <a:extLst>
              <a:ext uri="{FF2B5EF4-FFF2-40B4-BE49-F238E27FC236}">
                <a16:creationId xmlns:a16="http://schemas.microsoft.com/office/drawing/2014/main" id="{09170FC8-83F9-4A02-A580-3DF902576A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>
            <a:extLst>
              <a:ext uri="{FF2B5EF4-FFF2-40B4-BE49-F238E27FC236}">
                <a16:creationId xmlns:a16="http://schemas.microsoft.com/office/drawing/2014/main" id="{D72AC441-1523-4D5E-A650-883827489C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z="2800">
              <a:solidFill>
                <a:schemeClr val="accent1"/>
              </a:solidFill>
            </a:endParaRPr>
          </a:p>
        </p:txBody>
      </p:sp>
      <p:sp>
        <p:nvSpPr>
          <p:cNvPr id="22532" name="Symbol zastępczy numeru slajdu 3">
            <a:extLst>
              <a:ext uri="{FF2B5EF4-FFF2-40B4-BE49-F238E27FC236}">
                <a16:creationId xmlns:a16="http://schemas.microsoft.com/office/drawing/2014/main" id="{C7817473-12B8-4F31-AF45-60714CF1D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1D621D-4D96-4964-89B1-931D3E243D7C}" type="slidenum">
              <a:rPr lang="pl-PL" altLang="pl-PL" sz="1200" smtClean="0">
                <a:latin typeface="Calibri" panose="020F0502020204030204" pitchFamily="34" charset="0"/>
              </a:rPr>
              <a:pPr/>
              <a:t>8</a:t>
            </a:fld>
            <a:endParaRPr lang="pl-PL" altLang="pl-PL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5D7349A8-CCF1-4BAB-9F74-72172937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0DB5B65F-0BE5-486F-9687-5B3CA728C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900" dirty="0">
              <a:solidFill>
                <a:schemeClr val="tx1"/>
              </a:solidFill>
            </a:endParaRPr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4FDBC7FA-258E-47FB-8BFA-D3CCB338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8286750" y="7816850"/>
            <a:ext cx="634047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83709-269F-4907-B3BD-56641345EFE2}" type="slidenum">
              <a:rPr lang="pl-PL" altLang="pl-PL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5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346836"/>
            <a:ext cx="932688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396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373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8150"/>
            <a:ext cx="6960870" cy="697420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009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 i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0" y="1"/>
            <a:ext cx="10977852" cy="82295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22446"/>
            <a:ext cx="8229600" cy="1986914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14" name="Tytuł 13"/>
          <p:cNvSpPr>
            <a:spLocks noGrp="1"/>
          </p:cNvSpPr>
          <p:nvPr>
            <p:ph type="title" hasCustomPrompt="1"/>
          </p:nvPr>
        </p:nvSpPr>
        <p:spPr>
          <a:xfrm>
            <a:off x="1371598" y="2833752"/>
            <a:ext cx="8229602" cy="1281048"/>
          </a:xfrm>
        </p:spPr>
        <p:txBody>
          <a:bodyPr/>
          <a:lstStyle>
            <a:lvl1pPr>
              <a:defRPr sz="2700"/>
            </a:lvl1pPr>
          </a:lstStyle>
          <a:p>
            <a:r>
              <a:rPr lang="pl-PL" dirty="0"/>
              <a:t>                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8196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9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37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56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454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15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FA60A-F91F-41F2-BE79-C82A1291EDAC}" type="datetimeFigureOut">
              <a:rPr lang="pl-PL" smtClean="0"/>
              <a:pPr>
                <a:defRPr/>
              </a:pPr>
              <a:t>12.02.2026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A4F9B-A4BF-4A12-A161-37B12BCB63A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845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051688"/>
            <a:ext cx="946404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5507358"/>
            <a:ext cx="946404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3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63440" cy="522160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90750"/>
            <a:ext cx="4663440" cy="522160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550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38152"/>
            <a:ext cx="9464040" cy="15906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017396"/>
            <a:ext cx="4642008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3006090"/>
            <a:ext cx="4642008" cy="442150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017396"/>
            <a:ext cx="4664869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3006090"/>
            <a:ext cx="4664869" cy="442150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529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582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877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184912"/>
            <a:ext cx="555498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169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184912"/>
            <a:ext cx="555498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43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438152"/>
            <a:ext cx="946404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7627622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4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82" r:id="rId16"/>
    <p:sldLayoutId id="2147483683" r:id="rId17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int-research-centre.ec.europa.eu/digcomp_en?prefLang=p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um03.local\UM\FOLDERY%20UDOST&#280;PNIONE\DFS%20FEWiM\Konkursy%202026\6.3%20Kszta&#322;cenie%20og&#243;lne%202026\og&#322;oszenie%20naboru\Za&#322;&#261;cznik%20nr%2010%20do%20RWP%20-%20Bud&#380;et%20pomocniczy%20-%20kwoty%20rycza&#322;towe.xls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pl/web/edukacja/rzadowy-program-wyrownywania-szans-edukacyjnych-dzieci-i-mlodziezy-przyjazna-szkol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um03.local\UM\FOLDERY%20UDOST&#280;PNIONE\DFS%20FEWiM\Konkursy%202026\6.3%20Kszta&#322;cenie%20og&#243;lne%202026\og&#322;oszenie%20naboru\Za&#322;&#261;cznik%20nr%2014%20do%20RPW%20-%20Lista%20szk&#243;&#322;,%20kt&#243;re%20zosta&#322;y%20obj&#281;te%20wsparciem%20w%20ramach%20naboru%20FEWM.06.03-IZ.00-001_24.xls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um03.local\UM\FOLDERY%20UDOST&#280;PNIONE\DFS%20FEWiM\Konkursy%202026\6.3%20Kszta&#322;cenie%20og&#243;lne%202026\og&#322;oszenie%20naboru\Za&#322;&#261;cznik%20nr%2013%20do%20RPW%20-%20%20Lista%20gmin%20wojew&#243;dztwa%20warmi&#324;sko-mazurskiego%20z%20preferencjami%20dla%20obszar&#243;w%20strategicznej%20interwencji.doc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sv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6" Type="http://schemas.openxmlformats.org/officeDocument/2006/relationships/hyperlink" Target="file:///\\um03.local\UM\FOLDERY%20UDOST&#280;PNIONE\DFS%20FEWiM\Konkursy%202026\6.3%20Kszta&#322;cenie%20og&#243;lne%202026\og&#322;oszenie%20naboru\Za&#322;&#261;cznik%20nr%202%20do%20RWP%20%20-%20Wniosek_o_dofinansowanie_projektu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6.svg"/><Relationship Id="rId9" Type="http://schemas.openxmlformats.org/officeDocument/2006/relationships/image" Target="../media/image8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400300" y="5427796"/>
            <a:ext cx="6172200" cy="332924"/>
          </a:xfrm>
        </p:spPr>
        <p:txBody>
          <a:bodyPr>
            <a:normAutofit/>
          </a:bodyPr>
          <a:lstStyle/>
          <a:p>
            <a:r>
              <a:rPr lang="pl-PL" sz="1620" dirty="0">
                <a:solidFill>
                  <a:schemeClr val="accent1">
                    <a:lumMod val="50000"/>
                  </a:schemeClr>
                </a:solidFill>
              </a:rPr>
              <a:t>Olsztyn, 10 LUTY 2026 r.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303040" y="3625346"/>
            <a:ext cx="6172201" cy="960786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Specyficzne kryteria wyboru projektów dla naboru nr FEWM.06.03-IZ.00-001/26</a:t>
            </a:r>
            <a:b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w ramach Działania 6.3: Edukacja ogólnokształcąca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09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755331" y="1715200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5.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771083" y="2622161"/>
            <a:ext cx="7462136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30290"/>
              </p:ext>
            </p:extLst>
          </p:nvPr>
        </p:nvGraphicFramePr>
        <p:xfrm>
          <a:off x="941943" y="4914506"/>
          <a:ext cx="8733622" cy="196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3622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749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Kryterium będzie weryfikowane na podstawie wniosku o dofinansowanie projektu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„Dodatkowe informacje”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pole „Kryterium specyficzne dostępu nr 5”,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gdzie Wnioskodawca zobowiązany jest odznaczyć </a:t>
                      </a:r>
                      <a:r>
                        <a:rPr lang="pl-PL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check-box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„TAK” co jest równoznaczne ze złożeniem oświadczenia wskazującego na zatwierdzenie diagnozy przez organ prowadzący bądź osobę upoważnioną do podejmowania decyzji, jak również obligatoryjnie przez dyrektora szkoły/ placówki systemu oświaty oraz na podstawie treści zawartej w części-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„Opis projektu”, gdzie Wnioskodawca zobowiązany jest przedstawić wnioski z przeprowadzonej diagnozy.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3154680" y="7198042"/>
            <a:ext cx="531495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Diagnoza będzie wymagana na etapie negocjacji</a:t>
            </a:r>
            <a:r>
              <a:rPr lang="pl-PL" altLang="pl-PL" sz="1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10510"/>
              </p:ext>
            </p:extLst>
          </p:nvPr>
        </p:nvGraphicFramePr>
        <p:xfrm>
          <a:off x="2363994" y="2776680"/>
          <a:ext cx="6285155" cy="1235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5155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235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został przygotowany na podstawie aktualnej diagnozy zatwierdzonej przez organ prowadzący bądź osobę upoważnioną do podejmowania decyzji, jak również obligatoryjnie przez dyrektora szkoły/ placówki systemu oświaty. 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17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864743" y="1624603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6.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772476" y="2653303"/>
            <a:ext cx="7462137" cy="21468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030374"/>
              </p:ext>
            </p:extLst>
          </p:nvPr>
        </p:nvGraphicFramePr>
        <p:xfrm>
          <a:off x="1691640" y="5695224"/>
          <a:ext cx="7635240" cy="1089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5240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089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Kryterium będzie weryfikowane na podstawie wniosku o dofinansowanie projektu </a:t>
                      </a: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„Informacje o projekcie” </a:t>
                      </a: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pole „Grupy docelowe” oraz </a:t>
                      </a: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„Wskaźniki” oraz </a:t>
                      </a: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„Zadania”.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1069738" y="573230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07852"/>
              </p:ext>
            </p:extLst>
          </p:nvPr>
        </p:nvGraphicFramePr>
        <p:xfrm>
          <a:off x="2137410" y="3038141"/>
          <a:ext cx="6732270" cy="1495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2270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49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zakłada, iż 40% uczniów objętych wsparciem w projekcie z danej szkoły/placówki systemu oświaty to uczniowie o specjalnych potrzebach rozwojowych i edukacyjnych.</a:t>
                      </a:r>
                      <a:endParaRPr lang="pl-P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79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220186" y="1535443"/>
            <a:ext cx="8401050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7.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105818" y="2650189"/>
            <a:ext cx="8509703" cy="20892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17356"/>
              </p:ext>
            </p:extLst>
          </p:nvPr>
        </p:nvGraphicFramePr>
        <p:xfrm>
          <a:off x="1002982" y="5045198"/>
          <a:ext cx="8672582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2582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760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Kryterium będzie weryfikowane na podstawie wniosku o dofinansowanie projektu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„Dodatkowe informacje”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pole „Kryterium specyficzne dostępu nr 7”,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gdzie Wnioskodawca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zobowiązany jest odznaczyć </a:t>
                      </a:r>
                      <a:r>
                        <a:rPr lang="pl-PL" sz="16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check-box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„TAK”, co jest równoznaczne ze złożeniem oświadczenia o ww. treści oraz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w „Uzasadnieniu” dla przedmiotowego kryterium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przedstawić liczbę nauczycieli objętych wsparciem w zakresie realizacji działań służących nabyciu kompetencji i/lub uzyskaniu kwalifikacji w zakresie pracy z uczniem o specjalnych potrzebach rozwojowych i edukacyjnych oraz ogólną liczbę nauczycieli zatrudnionych w danej szkole/ placówce systemu oświaty objętej wsparciem w projekcie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oraz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„Zadania”, gdzie należy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opisać zakres/ tematykę działań służących nabyciu kompetencji i/ lub uzyskaniu kwalifikacji w zakresie pracy z uczniem o specjalnych potrzebach rozwojowych i edukacyjnych.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4066224" y="6663829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268615"/>
              </p:ext>
            </p:extLst>
          </p:nvPr>
        </p:nvGraphicFramePr>
        <p:xfrm>
          <a:off x="1531620" y="2948940"/>
          <a:ext cx="7658101" cy="1435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8101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435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Wnioskodawca zobligowany jest do realizacji działań służących nabyciu kompetencji i/lub uzyskaniu kwalifikacji w zakresie pracy z uczniem o specjalnych potrzebach rozwojowych i edukacyjnych przez minimum 30% nauczycieli zatrudnionych w danej szkole/placówce systemu oświaty objętej wsparciem w projekcie. 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86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600200" y="1582207"/>
            <a:ext cx="777074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8.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600200" y="2537108"/>
            <a:ext cx="7770747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46093"/>
              </p:ext>
            </p:extLst>
          </p:nvPr>
        </p:nvGraphicFramePr>
        <p:xfrm>
          <a:off x="1371600" y="5045199"/>
          <a:ext cx="8303964" cy="1618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3964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618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Kryterium będzie weryfikowane na podstawie treści wniosku o dofinansowanie projektu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„Informacje dodatkowe”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pole „Kryterium specyficzne dostępu nr 8, gdzie wnioskodawca zobowiązany jest odznaczyć </a:t>
                      </a:r>
                      <a:r>
                        <a:rPr lang="pl-PL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check-box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„TAK”,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oraz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w „Uzasadnieniu” dla przedmiotowego kryterium Wnioskodawca powinien złożyć deklarację, dotyczącą spełniania przedmiotowego kryterium oraz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„Zadania”.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4066224" y="6663829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57520"/>
              </p:ext>
            </p:extLst>
          </p:nvPr>
        </p:nvGraphicFramePr>
        <p:xfrm>
          <a:off x="1908810" y="2859433"/>
          <a:ext cx="7029450" cy="1066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9450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066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wsparcie każdego ucznia uczestniczącego w projekcie w zakresie rozwijania umiejętności podstawowych zgodnie z Zintegrowaną Strategią Umiejętności 2030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25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853312" y="1655798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9.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680210" y="2987916"/>
            <a:ext cx="7635239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965105"/>
              </p:ext>
            </p:extLst>
          </p:nvPr>
        </p:nvGraphicFramePr>
        <p:xfrm>
          <a:off x="942975" y="5120106"/>
          <a:ext cx="8732589" cy="1749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2589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749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Kryterium będzie weryfikowane na podstawie wniosku o dofinansowanie projektu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„Informacje dodatkowe”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pole „Kryterium specyficzne dostępu nr 9”, gdzie Wnioskodawca zobowiązany jest odznaczyć </a:t>
                      </a:r>
                      <a:r>
                        <a:rPr lang="pl-PL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check-box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„TAK” co jest równoznaczne ze złożenie oświadczenia o ww. treści oraz informacji pozyskanych przez KOP w trakcie dokonywania oceny.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24140"/>
              </p:ext>
            </p:extLst>
          </p:nvPr>
        </p:nvGraphicFramePr>
        <p:xfrm>
          <a:off x="2363994" y="3295875"/>
          <a:ext cx="6285155" cy="1161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5155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161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Szkoła/ placówka systemu oświaty objęta zostanie wsparciem tylko i wyłącznie w ramach jednego projektu.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95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771082" y="2105978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10.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771083" y="2987916"/>
            <a:ext cx="7462136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715904"/>
              </p:ext>
            </p:extLst>
          </p:nvPr>
        </p:nvGraphicFramePr>
        <p:xfrm>
          <a:off x="942975" y="5353274"/>
          <a:ext cx="8732589" cy="1213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2589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2132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Kryterium będzie weryfikowane na podstawie treści wniosku o dofinansowanie projektu w szczególności części „Informacje dodatkowe”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pole Kryterium specyficzne dostępu nr 10,” gdzie Wnioskodawca zobowiązany jest odznaczyć </a:t>
                      </a:r>
                      <a:r>
                        <a:rPr lang="pl-PL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check-box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„TAK” co jest równoznaczne ze złożenie oświadczenia o ww. treści oraz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„Zadania”.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052291"/>
              </p:ext>
            </p:extLst>
          </p:nvPr>
        </p:nvGraphicFramePr>
        <p:xfrm>
          <a:off x="2045970" y="3295875"/>
          <a:ext cx="6903720" cy="1161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3720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161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zawiera działania, obejmujące wszystkich uczestników projektu, ukierunkowane na budowanie postaw tolerancji i akceptacji oraz poprawę dobrostanu społeczności szkolnej.</a:t>
                      </a:r>
                      <a:endParaRPr lang="pl-PL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8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771082" y="2105978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11.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771083" y="2987916"/>
            <a:ext cx="7462136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11649"/>
              </p:ext>
            </p:extLst>
          </p:nvPr>
        </p:nvGraphicFramePr>
        <p:xfrm>
          <a:off x="942975" y="4974065"/>
          <a:ext cx="8732589" cy="1773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2589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773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Kryterium będzie weryfikowane na podstawie treści wniosku o dofinansowanie projektu części „Dodatkowe informacje”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pole „Kryterium specyficzne dostępu nr 11”, gdzie Wnioskodawca zobowiązany jest odznaczyć </a:t>
                      </a:r>
                      <a:r>
                        <a:rPr lang="pl-PL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check-box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„TAK”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oraz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w „Uzasadnieniu” dla przedmiotowego kryterium Wnioskodawca musi zadeklarować, że w projekcie nie są tworzone nowe materiały (w tym e-materiały), aplikacje ani narzędzia informatyczne.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09006"/>
              </p:ext>
            </p:extLst>
          </p:nvPr>
        </p:nvGraphicFramePr>
        <p:xfrm>
          <a:off x="2363994" y="3295875"/>
          <a:ext cx="6285155" cy="1161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5155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161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projektach nie są tworzone nowe materiały (w tym e-materiały), aplikacje ani narzędzia informatyczne.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22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" y="50006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783079" y="1603190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12.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783079" y="2693280"/>
            <a:ext cx="7462137" cy="2043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50144"/>
              </p:ext>
            </p:extLst>
          </p:nvPr>
        </p:nvGraphicFramePr>
        <p:xfrm>
          <a:off x="942975" y="5353274"/>
          <a:ext cx="8732589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2589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213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będzie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weryfikowane na podstawie treści wniosku o dofinansowanie projektu części „Dodatkowe informacje” 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pole „Kryterium specyficzne dostępu nr 12”, gdzie Wnioskodawca zobowiązany jest odznaczyć </a:t>
                      </a:r>
                      <a:r>
                        <a:rPr lang="pl-PL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check-box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„TAK”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„Uzasadnieniu” dla przedmiotowego kryterium Wnioskodawca musi wskazać realizowany Temat działań Zintegrowanej Strategii Umiejętności oraz kierunek.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4114"/>
              </p:ext>
            </p:extLst>
          </p:nvPr>
        </p:nvGraphicFramePr>
        <p:xfrm>
          <a:off x="2363994" y="3295875"/>
          <a:ext cx="6285155" cy="1161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5155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161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Wsparcie przewidziane w projekcie realizuje kierunki zdefiniowane w Tematach działań Zintegrowanej Strategii Umiejętności 2030 (część szczegółowa).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010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771082" y="2105978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13.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771083" y="2987916"/>
            <a:ext cx="7418638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919207"/>
              </p:ext>
            </p:extLst>
          </p:nvPr>
        </p:nvGraphicFramePr>
        <p:xfrm>
          <a:off x="942975" y="5353274"/>
          <a:ext cx="8732589" cy="1213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2589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213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Kryterium będzie weryfikowane na podstawie treści wniosku o dofinansowanie projektu części „Dodatkowe informacje” </a:t>
                      </a: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pole „Kryterium specyficzne dostępu nr 13”, gdzie Wnioskodawca zobowiązany jest odznaczyć </a:t>
                      </a:r>
                      <a:r>
                        <a:rPr lang="pl-PL" sz="15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check-box</a:t>
                      </a: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„TAK”, który jest równoznaczny ze złożeniem oświadczenia o ww. treści.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15676"/>
              </p:ext>
            </p:extLst>
          </p:nvPr>
        </p:nvGraphicFramePr>
        <p:xfrm>
          <a:off x="2363994" y="3295875"/>
          <a:ext cx="6474254" cy="1161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4254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161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Wspieranie kompetencji cyfrowych jest realizowane z wykorzystaniem standardu kompetencji cyfrowych na podstawie aktualnej na dzień ogłoszenia naboru wersji ramy „</a:t>
                      </a:r>
                      <a:r>
                        <a:rPr lang="pl-PL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DigComp</a:t>
                      </a: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”.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  <p:sp>
        <p:nvSpPr>
          <p:cNvPr id="3" name="Przycisk akcji: Dokument 2">
            <a:hlinkClick r:id="rId4" highlightClick="1"/>
            <a:extLst>
              <a:ext uri="{FF2B5EF4-FFF2-40B4-BE49-F238E27FC236}">
                <a16:creationId xmlns:a16="http://schemas.microsoft.com/office/drawing/2014/main" id="{5E115095-341F-403A-B647-A6E8AA9BC01D}"/>
              </a:ext>
            </a:extLst>
          </p:cNvPr>
          <p:cNvSpPr/>
          <p:nvPr/>
        </p:nvSpPr>
        <p:spPr>
          <a:xfrm>
            <a:off x="7520940" y="6747427"/>
            <a:ext cx="1485056" cy="807803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24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771082" y="2105978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14.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771083" y="2987916"/>
            <a:ext cx="7462136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044968"/>
              </p:ext>
            </p:extLst>
          </p:nvPr>
        </p:nvGraphicFramePr>
        <p:xfrm>
          <a:off x="942975" y="5353274"/>
          <a:ext cx="8732589" cy="1213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2589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213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będzie weryfikowane na podstawie treści wniosku o dofinansowanie projektu </a:t>
                      </a: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części „Zadania”.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715604"/>
              </p:ext>
            </p:extLst>
          </p:nvPr>
        </p:nvGraphicFramePr>
        <p:xfrm>
          <a:off x="2363994" y="3295875"/>
          <a:ext cx="6285155" cy="1161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5155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161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realizację działań na rzecz budowania postaw proekologicznych i edukacji finansowej u uczniów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14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5342" y="2429322"/>
            <a:ext cx="4252943" cy="531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63"/>
              </a:lnSpc>
            </a:pPr>
            <a:r>
              <a:rPr lang="en-US" sz="3338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Plan prezentacji</a:t>
            </a:r>
            <a:endParaRPr lang="en-US" sz="33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95342" y="3301127"/>
            <a:ext cx="170111" cy="212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dirty="0">
                <a:solidFill>
                  <a:srgbClr val="2A2742"/>
                </a:solidFill>
                <a:latin typeface="Arial" panose="020B0604020202020204" pitchFamily="34" charset="0"/>
                <a:ea typeface="Outfit Light" pitchFamily="34" charset="-122"/>
                <a:cs typeface="Arial" panose="020B0604020202020204" pitchFamily="34" charset="0"/>
              </a:rPr>
              <a:t>01</a:t>
            </a:r>
            <a:endParaRPr lang="en-US" sz="13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595343" y="3567410"/>
            <a:ext cx="4805958" cy="22860"/>
          </a:xfrm>
          <a:prstGeom prst="rect">
            <a:avLst/>
          </a:prstGeom>
          <a:solidFill>
            <a:srgbClr val="5E4CE6"/>
          </a:solidFill>
          <a:ln/>
        </p:spPr>
        <p:txBody>
          <a:bodyPr/>
          <a:lstStyle/>
          <a:p>
            <a:endParaRPr lang="pl-PL" sz="1350"/>
          </a:p>
        </p:txBody>
      </p:sp>
      <p:sp>
        <p:nvSpPr>
          <p:cNvPr id="5" name="Text 3"/>
          <p:cNvSpPr/>
          <p:nvPr/>
        </p:nvSpPr>
        <p:spPr>
          <a:xfrm>
            <a:off x="595343" y="3698140"/>
            <a:ext cx="2126426" cy="265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Wprowadzenie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95343" y="4065955"/>
            <a:ext cx="4805958" cy="5161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38"/>
              </a:lnSpc>
            </a:pPr>
            <a:r>
              <a:rPr lang="pl-PL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Procedura wyboru projektów (etapy) wraz z p</a:t>
            </a: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odział</a:t>
            </a:r>
            <a:r>
              <a:rPr lang="pl-PL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em</a:t>
            </a: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i </a:t>
            </a:r>
            <a:r>
              <a:rPr lang="pl-PL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/>
            </a:r>
            <a:br>
              <a:rPr lang="pl-PL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</a:b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klasyfikacj</a:t>
            </a:r>
            <a:r>
              <a:rPr lang="pl-PL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ą</a:t>
            </a: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kryteriów wyboru projektów</a:t>
            </a:r>
            <a:endParaRPr lang="en-US" sz="1313" dirty="0"/>
          </a:p>
        </p:txBody>
      </p:sp>
      <p:sp>
        <p:nvSpPr>
          <p:cNvPr id="7" name="Text 5"/>
          <p:cNvSpPr/>
          <p:nvPr/>
        </p:nvSpPr>
        <p:spPr>
          <a:xfrm>
            <a:off x="5571411" y="3301127"/>
            <a:ext cx="170111" cy="212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dirty="0">
                <a:solidFill>
                  <a:srgbClr val="2A2742"/>
                </a:solidFill>
                <a:latin typeface="Arial" panose="020B0604020202020204" pitchFamily="34" charset="0"/>
                <a:ea typeface="Outfit Light" pitchFamily="34" charset="-122"/>
                <a:cs typeface="Arial" panose="020B0604020202020204" pitchFamily="34" charset="0"/>
              </a:rPr>
              <a:t>02</a:t>
            </a:r>
            <a:endParaRPr lang="en-US" sz="13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571412" y="3567410"/>
            <a:ext cx="4806047" cy="22860"/>
          </a:xfrm>
          <a:prstGeom prst="rect">
            <a:avLst/>
          </a:prstGeom>
          <a:solidFill>
            <a:srgbClr val="5E4CE6"/>
          </a:solidFill>
          <a:ln/>
        </p:spPr>
        <p:txBody>
          <a:bodyPr/>
          <a:lstStyle/>
          <a:p>
            <a:endParaRPr lang="pl-PL" sz="1350"/>
          </a:p>
        </p:txBody>
      </p:sp>
      <p:sp>
        <p:nvSpPr>
          <p:cNvPr id="9" name="Text 7"/>
          <p:cNvSpPr/>
          <p:nvPr/>
        </p:nvSpPr>
        <p:spPr>
          <a:xfrm>
            <a:off x="5571412" y="3698140"/>
            <a:ext cx="2126426" cy="265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Kryteria </a:t>
            </a:r>
            <a:r>
              <a:rPr lang="pl-PL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specyficzne </a:t>
            </a:r>
            <a:r>
              <a:rPr lang="en-US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dostępu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571412" y="4065955"/>
            <a:ext cx="4806047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Omówienie kluczowych wymagań obligatoryjnych</a:t>
            </a:r>
            <a:endParaRPr lang="en-US" sz="1313" dirty="0"/>
          </a:p>
        </p:txBody>
      </p:sp>
      <p:sp>
        <p:nvSpPr>
          <p:cNvPr id="11" name="Text 9"/>
          <p:cNvSpPr/>
          <p:nvPr/>
        </p:nvSpPr>
        <p:spPr>
          <a:xfrm>
            <a:off x="595342" y="4635758"/>
            <a:ext cx="170111" cy="212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dirty="0">
                <a:solidFill>
                  <a:srgbClr val="2A2742"/>
                </a:solidFill>
                <a:latin typeface="Arial" panose="020B0604020202020204" pitchFamily="34" charset="0"/>
                <a:ea typeface="Outfit Light" pitchFamily="34" charset="-122"/>
                <a:cs typeface="Arial" panose="020B0604020202020204" pitchFamily="34" charset="0"/>
              </a:rPr>
              <a:t>03</a:t>
            </a:r>
            <a:endParaRPr lang="en-US" sz="13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95343" y="4902041"/>
            <a:ext cx="4805958" cy="22860"/>
          </a:xfrm>
          <a:prstGeom prst="rect">
            <a:avLst/>
          </a:prstGeom>
          <a:solidFill>
            <a:srgbClr val="5E4CE6"/>
          </a:solidFill>
          <a:ln/>
        </p:spPr>
        <p:txBody>
          <a:bodyPr/>
          <a:lstStyle/>
          <a:p>
            <a:endParaRPr lang="pl-PL" sz="1350"/>
          </a:p>
        </p:txBody>
      </p:sp>
      <p:sp>
        <p:nvSpPr>
          <p:cNvPr id="13" name="Text 11"/>
          <p:cNvSpPr/>
          <p:nvPr/>
        </p:nvSpPr>
        <p:spPr>
          <a:xfrm>
            <a:off x="595343" y="5032772"/>
            <a:ext cx="2126426" cy="265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Kryteria </a:t>
            </a:r>
            <a:r>
              <a:rPr lang="pl-PL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specyficzne </a:t>
            </a:r>
            <a:r>
              <a:rPr lang="en-US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premiujące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95343" y="5400586"/>
            <a:ext cx="480595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Jak zdobyć dodatkowe punkty w </a:t>
            </a:r>
            <a:r>
              <a:rPr lang="en-US" sz="1313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ocenie</a:t>
            </a:r>
            <a:r>
              <a:rPr lang="pl-PL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?</a:t>
            </a:r>
            <a:endParaRPr lang="en-US" sz="1313" dirty="0"/>
          </a:p>
        </p:txBody>
      </p:sp>
      <p:sp>
        <p:nvSpPr>
          <p:cNvPr id="15" name="Text 13"/>
          <p:cNvSpPr/>
          <p:nvPr/>
        </p:nvSpPr>
        <p:spPr>
          <a:xfrm>
            <a:off x="5571411" y="4635758"/>
            <a:ext cx="170111" cy="212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dirty="0">
                <a:solidFill>
                  <a:srgbClr val="2A2742"/>
                </a:solidFill>
                <a:latin typeface="Arial" panose="020B0604020202020204" pitchFamily="34" charset="0"/>
                <a:ea typeface="Outfit Light" pitchFamily="34" charset="-122"/>
                <a:cs typeface="Arial" panose="020B0604020202020204" pitchFamily="34" charset="0"/>
              </a:rPr>
              <a:t>04</a:t>
            </a:r>
            <a:endParaRPr lang="en-US" sz="13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5571412" y="4902041"/>
            <a:ext cx="4806047" cy="22860"/>
          </a:xfrm>
          <a:prstGeom prst="rect">
            <a:avLst/>
          </a:prstGeom>
          <a:solidFill>
            <a:srgbClr val="5E4CE6"/>
          </a:solidFill>
          <a:ln/>
        </p:spPr>
        <p:txBody>
          <a:bodyPr/>
          <a:lstStyle/>
          <a:p>
            <a:endParaRPr lang="pl-PL" sz="1350"/>
          </a:p>
        </p:txBody>
      </p:sp>
      <p:sp>
        <p:nvSpPr>
          <p:cNvPr id="17" name="Text 15"/>
          <p:cNvSpPr/>
          <p:nvPr/>
        </p:nvSpPr>
        <p:spPr>
          <a:xfrm>
            <a:off x="5571412" y="5032772"/>
            <a:ext cx="2126426" cy="265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Podsumowanie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571412" y="5400586"/>
            <a:ext cx="4806047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Rekomendacje i kluczowe wnioski</a:t>
            </a:r>
            <a:endParaRPr lang="en-US" sz="1313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AAB0F37E-4A17-4327-B8DB-04EA2EB60A8F}"/>
              </a:ext>
            </a:extLst>
          </p:cNvPr>
          <p:cNvSpPr/>
          <p:nvPr/>
        </p:nvSpPr>
        <p:spPr>
          <a:xfrm>
            <a:off x="9552790" y="6587714"/>
            <a:ext cx="1420010" cy="693869"/>
          </a:xfrm>
          <a:prstGeom prst="rect">
            <a:avLst/>
          </a:prstGeom>
          <a:solidFill>
            <a:srgbClr val="F1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22" name="Obraz 1">
            <a:extLst>
              <a:ext uri="{FF2B5EF4-FFF2-40B4-BE49-F238E27FC236}">
                <a16:creationId xmlns:a16="http://schemas.microsoft.com/office/drawing/2014/main" id="{C94F56D8-D14F-4BE4-BD8A-4E71E09C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783079" y="1351426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15.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811530" y="2380126"/>
            <a:ext cx="8864033" cy="24890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05421"/>
              </p:ext>
            </p:extLst>
          </p:nvPr>
        </p:nvGraphicFramePr>
        <p:xfrm>
          <a:off x="942975" y="5353274"/>
          <a:ext cx="8732589" cy="1213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2589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2132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600" b="1" spc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będzie weryfikowane na podstawie wniosku o dofinansowanie projektu </a:t>
                      </a:r>
                      <a:r>
                        <a:rPr lang="pl-PL" sz="1600" b="1" spc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spc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części „Dodatkowe informacje”</a:t>
                      </a:r>
                      <a:r>
                        <a:rPr lang="pl-PL" sz="1600" b="1" spc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spc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pole „Kryterium specyficzne dostępu nr 15”, gdzie Wnioskodawca zobowiązany jest odznaczyć </a:t>
                      </a:r>
                      <a:r>
                        <a:rPr lang="pl-PL" sz="1600" b="1" spc="1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check-box</a:t>
                      </a:r>
                      <a:r>
                        <a:rPr lang="pl-PL" sz="1600" b="1" spc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„TAK”, który jest równoznaczny ze złożeniem oświadczenia o ww. treści.</a:t>
                      </a:r>
                      <a:endParaRPr lang="pl-PL" sz="1600" spc="1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01739"/>
              </p:ext>
            </p:extLst>
          </p:nvPr>
        </p:nvGraphicFramePr>
        <p:xfrm>
          <a:off x="1131570" y="2751822"/>
          <a:ext cx="8101649" cy="1749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1649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74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Wnioskodawca w okresie realizacji projektu prowadzi biuro projektu (lub posiada siedzibę, filię, delegaturę, oddział czy inną prawnie dozwoloną formę organizacyjną działalności podmiotu) na terenie województwa warmińsko-mazurskiego z możliwością udostępniania pełnej dokumentacji wdrażanego projektu oraz zapewniające uczestnikom projektu możliwość osobistego kontaktu z kadrą projektu.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549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771082" y="2105978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16.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603057" y="2987916"/>
            <a:ext cx="7699617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/>
        </p:nvGraphicFramePr>
        <p:xfrm>
          <a:off x="1603057" y="5353274"/>
          <a:ext cx="8072507" cy="981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2507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98155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będzie weryfikowane na podstawie wniosku o dofinansowanie projektu 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części „Załączniki”.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4548"/>
              </p:ext>
            </p:extLst>
          </p:nvPr>
        </p:nvGraphicFramePr>
        <p:xfrm>
          <a:off x="1771082" y="3295875"/>
          <a:ext cx="6878067" cy="1161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8067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161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wraz z wnioskiem o dofinansowanie projektu złożył uzupełniony załącznik: Budżet pomocniczy – kwoty ryczałtowe.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  <p:sp>
        <p:nvSpPr>
          <p:cNvPr id="3" name="Przycisk akcji: Wideo 2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C0200D93-012B-4629-BA4E-0E1A6DA8FE03}"/>
              </a:ext>
            </a:extLst>
          </p:cNvPr>
          <p:cNvSpPr/>
          <p:nvPr/>
        </p:nvSpPr>
        <p:spPr>
          <a:xfrm>
            <a:off x="9302674" y="5830170"/>
            <a:ext cx="950036" cy="80494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  <a:p>
            <a:pPr algn="ctr"/>
            <a:endParaRPr lang="pl-PL" sz="1350" dirty="0"/>
          </a:p>
          <a:p>
            <a:pPr algn="ctr"/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3268901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543859" y="2105978"/>
            <a:ext cx="7965901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17.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543859" y="2987916"/>
            <a:ext cx="7965901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47647"/>
              </p:ext>
            </p:extLst>
          </p:nvPr>
        </p:nvGraphicFramePr>
        <p:xfrm>
          <a:off x="1603057" y="5353274"/>
          <a:ext cx="8072507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2507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98155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będzie weryfikowane na podstawie wniosku o dofinansowanie projektu 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części „Dodatkowe informacje”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pole „Kryterium specyficzne dostępu nr 17”, gdzie Wnioskodawca zobowiązany jest odznaczyć </a:t>
                      </a:r>
                      <a:r>
                        <a:rPr lang="pl-PL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check-box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„TAK”, który jest równoznaczny ze złożeniem oświadczenia o ww. treści.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14850"/>
              </p:ext>
            </p:extLst>
          </p:nvPr>
        </p:nvGraphicFramePr>
        <p:xfrm>
          <a:off x="1851660" y="3134678"/>
          <a:ext cx="6797489" cy="1483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7489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483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deklaruje, że zaplanowane w projekcie działania nie powielają działań realizowanych i finansowanych w ramach Rządowego programu wyrównywania szans edukacyjnych dzieci i młodzieży „Przyjazna szkoła” w latach 2025–2027.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  <p:sp>
        <p:nvSpPr>
          <p:cNvPr id="4" name="Przycisk akcji: Dokument 3">
            <a:hlinkClick r:id="rId4" highlightClick="1"/>
            <a:extLst>
              <a:ext uri="{FF2B5EF4-FFF2-40B4-BE49-F238E27FC236}">
                <a16:creationId xmlns:a16="http://schemas.microsoft.com/office/drawing/2014/main" id="{FB969E11-76F9-456A-92D1-85E2CF3F0F7D}"/>
              </a:ext>
            </a:extLst>
          </p:cNvPr>
          <p:cNvSpPr/>
          <p:nvPr/>
        </p:nvSpPr>
        <p:spPr>
          <a:xfrm>
            <a:off x="8575357" y="6746482"/>
            <a:ext cx="934403" cy="60007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325136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23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603058" y="2105978"/>
            <a:ext cx="7630162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1. Kryterium specyficzne premiujące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603058" y="2987916"/>
            <a:ext cx="7630161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42823"/>
              </p:ext>
            </p:extLst>
          </p:nvPr>
        </p:nvGraphicFramePr>
        <p:xfrm>
          <a:off x="1603057" y="5100720"/>
          <a:ext cx="8072507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2507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2341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Kryterium będzie weryfikowane na podstawie treści wniosku o dofinansowanie projektu w szczególności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„Informacje o projekcie”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pole „Opis projektu”, „Grupy docelowe” gdzie Wnioskodawca wskazuje informacje dotyczące szkoły objętej wsparciem w projekcie oraz w oparciu o załącznik nr 14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Lista szkół, które zostały objęte wsparciem w ramach naboru FEWM.06.03-IZ.00-001/24.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91726"/>
              </p:ext>
            </p:extLst>
          </p:nvPr>
        </p:nvGraphicFramePr>
        <p:xfrm>
          <a:off x="2240280" y="3240471"/>
          <a:ext cx="6537960" cy="1217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37960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217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wsparciem szkoły/ placówki systemu oświaty, które nie otrzymały dofinansowania w ramach Działania 6.3 Edukacja ogólnokształcąca regionalnego programu </a:t>
                      </a:r>
                      <a:r>
                        <a:rPr lang="pl-PL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FEWiM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2021-2027.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  <p:sp>
        <p:nvSpPr>
          <p:cNvPr id="4" name="Przycisk akcji: Dokument 3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FB969E11-76F9-456A-92D1-85E2CF3F0F7D}"/>
              </a:ext>
            </a:extLst>
          </p:cNvPr>
          <p:cNvSpPr/>
          <p:nvPr/>
        </p:nvSpPr>
        <p:spPr>
          <a:xfrm>
            <a:off x="8538794" y="6447434"/>
            <a:ext cx="934403" cy="60007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0D7F2B8-2364-4E14-BFB2-D3F0BF0EE8B8}"/>
              </a:ext>
            </a:extLst>
          </p:cNvPr>
          <p:cNvSpPr txBox="1"/>
          <p:nvPr/>
        </p:nvSpPr>
        <p:spPr>
          <a:xfrm>
            <a:off x="2588895" y="6747427"/>
            <a:ext cx="7003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spełnienie kryterium Wnioskodawca otrzymuje maksymalnie 20 pkt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128285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543050" y="2105978"/>
            <a:ext cx="7690169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2. Kryterium specyficzne premiujące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371600" y="2987916"/>
            <a:ext cx="8109653" cy="17236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56302"/>
              </p:ext>
            </p:extLst>
          </p:nvPr>
        </p:nvGraphicFramePr>
        <p:xfrm>
          <a:off x="1371601" y="4756293"/>
          <a:ext cx="8109654" cy="196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9654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657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będzie weryfikowane na podstawie treści wniosku o dofinansowanie projektu 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części „Informacje dodatkowe” 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pole „Kryterium specyficzne premiujące nr 2”, gdzie Wnioskodawca zobowiązany jest odznaczyć </a:t>
                      </a:r>
                      <a:r>
                        <a:rPr lang="pl-PL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check-box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„TAK”, co jest równoznaczne ze złożeniem oświadczenia, iż  każdy uczeń uczestniczący w projekcie będzie miał zapewnione wsparcie w postaci rozwijania łącznie przynajmniej 2 umiejętności przekrojowych, z położeniem nacisku na praktyczny aspekt rozwijania tych umiejętności  oraz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części „Zadania”. 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2918"/>
              </p:ext>
            </p:extLst>
          </p:nvPr>
        </p:nvGraphicFramePr>
        <p:xfrm>
          <a:off x="2363994" y="3295875"/>
          <a:ext cx="6285155" cy="1161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5155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161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wsparcie uczniów w zakresie rozwijania umiejętności przekrojowych zgodnie z Zintegrowaną Strategią Umiejętności 2030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073060F-2263-466F-AA74-A8980C1B1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78839"/>
              </p:ext>
            </p:extLst>
          </p:nvPr>
        </p:nvGraphicFramePr>
        <p:xfrm>
          <a:off x="2486502" y="7198041"/>
          <a:ext cx="6005988" cy="599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5988">
                  <a:extLst>
                    <a:ext uri="{9D8B030D-6E8A-4147-A177-3AD203B41FA5}">
                      <a16:colId xmlns:a16="http://schemas.microsoft.com/office/drawing/2014/main" val="1364862187"/>
                    </a:ext>
                  </a:extLst>
                </a:gridCol>
              </a:tblGrid>
              <a:tr h="599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Za spełnienie kryterium Wnioskodawca otrzymuje maksymalnie 8 pkt.</a:t>
                      </a:r>
                      <a:endParaRPr lang="pl-PL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50064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135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" y="-88154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792493" y="1455093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3. Kryterium specyficzne premiujące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791340" y="2334371"/>
            <a:ext cx="7462137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778588"/>
              </p:ext>
            </p:extLst>
          </p:nvPr>
        </p:nvGraphicFramePr>
        <p:xfrm>
          <a:off x="1040131" y="4312088"/>
          <a:ext cx="8635434" cy="3295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5434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3295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Kryterium będzie weryfikowane na podstawie treści wniosku o dofinansowanie projektu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„Informacje dodatkowe”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pole „Kryterium specyficzne premiujące nr 3”, gdzie Wnioskodawca zobowiązany jest odznaczyć </a:t>
                      </a:r>
                      <a:r>
                        <a:rPr lang="pl-PL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check-box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„TAK”, co jest równoznaczne ze złożeniem oświadczenia o realizacji w ramach projektu co najmniej dwóch obszarów tematycznych związanych ze współczesnymi wyzwaniami edukacyjnymi przy czym każdy uczeń objęty wsparciem w projekcie musi wziąć udział w co najmniej jednym z nich oraz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w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„Uzasadnieniu” dla przedmiotowego kryterium wykazać, które obszary tematyczne projekt będzie realizował oraz wskazać poprzez jakie zajęcia/ działania będą realizowane oraz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„Zadania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5085"/>
              </p:ext>
            </p:extLst>
          </p:nvPr>
        </p:nvGraphicFramePr>
        <p:xfrm>
          <a:off x="2363994" y="2535246"/>
          <a:ext cx="6285155" cy="192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5155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922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wsparcie uczniów w zakresie uwzględniającym tematykę związaną ze współczesnymi wyzwaniami edukacyjnymi.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073060F-2263-466F-AA74-A8980C1B1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75575"/>
              </p:ext>
            </p:extLst>
          </p:nvPr>
        </p:nvGraphicFramePr>
        <p:xfrm>
          <a:off x="2486502" y="7152322"/>
          <a:ext cx="5617368" cy="940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7368">
                  <a:extLst>
                    <a:ext uri="{9D8B030D-6E8A-4147-A177-3AD203B41FA5}">
                      <a16:colId xmlns:a16="http://schemas.microsoft.com/office/drawing/2014/main" val="1364862187"/>
                    </a:ext>
                  </a:extLst>
                </a:gridCol>
              </a:tblGrid>
              <a:tr h="940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Za spełnienie kryterium Wnioskodawca otrzymuje maksymalnie 8 pkt.</a:t>
                      </a:r>
                      <a:endParaRPr lang="pl-PL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50064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43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603058" y="2105978"/>
            <a:ext cx="7630162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4. Kryterium specyficzne premiujące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603057" y="2987916"/>
            <a:ext cx="7630162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4193"/>
              </p:ext>
            </p:extLst>
          </p:nvPr>
        </p:nvGraphicFramePr>
        <p:xfrm>
          <a:off x="1603057" y="5100721"/>
          <a:ext cx="8072507" cy="642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2507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642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będzie weryfikowane na podstawie treści wniosku o dofinansowanie projektu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98822"/>
              </p:ext>
            </p:extLst>
          </p:nvPr>
        </p:nvGraphicFramePr>
        <p:xfrm>
          <a:off x="2363994" y="3295875"/>
          <a:ext cx="6285155" cy="1161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5155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161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obejmuje wyłącznie szkoły/placówki systemu oświaty kształcenia ogólnego zlokalizowane na obszarach wiejskich.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073060F-2263-466F-AA74-A8980C1B1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62507"/>
              </p:ext>
            </p:extLst>
          </p:nvPr>
        </p:nvGraphicFramePr>
        <p:xfrm>
          <a:off x="2486502" y="5889308"/>
          <a:ext cx="6040278" cy="394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0278">
                  <a:extLst>
                    <a:ext uri="{9D8B030D-6E8A-4147-A177-3AD203B41FA5}">
                      <a16:colId xmlns:a16="http://schemas.microsoft.com/office/drawing/2014/main" val="1364862187"/>
                    </a:ext>
                  </a:extLst>
                </a:gridCol>
              </a:tblGrid>
              <a:tr h="394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Za spełnienie kryterium Wnioskodawca otrzymuje maksymalnie 8 pkt.</a:t>
                      </a:r>
                      <a:endParaRPr lang="pl-PL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50064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540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143000" y="2105978"/>
            <a:ext cx="8158164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5. Kryterium specyficzne premiujące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143000" y="2794635"/>
            <a:ext cx="8158164" cy="14144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51590"/>
              </p:ext>
            </p:extLst>
          </p:nvPr>
        </p:nvGraphicFramePr>
        <p:xfrm>
          <a:off x="788670" y="4689581"/>
          <a:ext cx="8886894" cy="196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6894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8959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Kryterium będzie weryfikowane na podstawie wniosku o dofinansowanie projektu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części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„Dodatkowe informacje”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pole „Kryterium specyficzne premiujące nr 5”,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gdzie Wnioskodawca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zobowiązany jest odznaczyć </a:t>
                      </a:r>
                      <a:r>
                        <a:rPr lang="pl-PL" sz="16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check-box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„TAK”, co jest równoznaczne ze złożeniem oświadczenia o ww. treści oraz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w „Uzasadnieniu” dla przedmiotowego kryterium Wnioskodawca zobowiązany jest wskazać konkretne zasoby dostępne na Zintegrowanej Platformie Edukacyjnej, z których zamierza korzystać w projekcie i/lub wykazać jaki model lub rozwiązanie wypracowane w ramach programu operacyjnego Wiedza Edukacja Rozwój zamierza zrealizować lub wykorzystać w ramach projektu.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5691"/>
              </p:ext>
            </p:extLst>
          </p:nvPr>
        </p:nvGraphicFramePr>
        <p:xfrm>
          <a:off x="2023110" y="3028950"/>
          <a:ext cx="6995160" cy="129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5160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2915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projekcie są wykorzystywane zasoby dostępne na Zintegrowanej Platformie Edukacyjnej (ZPE) lub są wdrażane modele wypracowane w ramach PO WER.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073060F-2263-466F-AA74-A8980C1B1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02536"/>
              </p:ext>
            </p:extLst>
          </p:nvPr>
        </p:nvGraphicFramePr>
        <p:xfrm>
          <a:off x="1771082" y="7152322"/>
          <a:ext cx="6809991" cy="517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9991">
                  <a:extLst>
                    <a:ext uri="{9D8B030D-6E8A-4147-A177-3AD203B41FA5}">
                      <a16:colId xmlns:a16="http://schemas.microsoft.com/office/drawing/2014/main" val="1364862187"/>
                    </a:ext>
                  </a:extLst>
                </a:gridCol>
              </a:tblGrid>
              <a:tr h="517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Za spełnienie kryterium Wnioskodawca otrzymuje maksymalnie 8 pkt.</a:t>
                      </a:r>
                      <a:endParaRPr lang="pl-PL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50064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254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005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755331" y="1338661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6. Kryterium specyficzne premiujące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603057" y="2326122"/>
            <a:ext cx="7614411" cy="19944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25476"/>
              </p:ext>
            </p:extLst>
          </p:nvPr>
        </p:nvGraphicFramePr>
        <p:xfrm>
          <a:off x="1603057" y="4540683"/>
          <a:ext cx="8072507" cy="2258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2507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22585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będzie weryfikowane na podstawie treści wniosku o dofinansowanie projektu 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części „Informacje dodatkowe” 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pole „Kryterium specyficzne premiujące nr 6”, gdzie Wnioskodawca zobowiązany jest odznaczyć </a:t>
                      </a:r>
                      <a:r>
                        <a:rPr lang="pl-PL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check-box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„TAK”, oraz 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„Uzasadnieniu” dla przedmiotowego kryterium Wnioskodawca powinien złożyć deklarację, dotyczącą spełniania przedmiotowego kryterium oraz 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części „Zadania”.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03696"/>
              </p:ext>
            </p:extLst>
          </p:nvPr>
        </p:nvGraphicFramePr>
        <p:xfrm>
          <a:off x="2057401" y="2708376"/>
          <a:ext cx="6709409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9409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297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zawiera działania kierowane do rodziców/ opiekunów prawnych uczniów szkoły objętej wsparciem i/lub kadry wspierającej i organizującej proces nauczania szkół/ placówek systemu oświaty prowadzących kształcenie ogólne ukierunkowane na budowanie postaw tolerancji i akceptacji oraz poprawę dobrostanu społeczności szkolnej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073060F-2263-466F-AA74-A8980C1B1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505586"/>
              </p:ext>
            </p:extLst>
          </p:nvPr>
        </p:nvGraphicFramePr>
        <p:xfrm>
          <a:off x="2486502" y="7275998"/>
          <a:ext cx="6094571" cy="507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4571">
                  <a:extLst>
                    <a:ext uri="{9D8B030D-6E8A-4147-A177-3AD203B41FA5}">
                      <a16:colId xmlns:a16="http://schemas.microsoft.com/office/drawing/2014/main" val="1364862187"/>
                    </a:ext>
                  </a:extLst>
                </a:gridCol>
              </a:tblGrid>
              <a:tr h="507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spełnienie kryterium Wnioskodawca otrzymuje maksymalnie 4 pkt.</a:t>
                      </a:r>
                      <a:endParaRPr lang="pl-PL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50064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20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" y="50006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715326" y="1414591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7. Kryterium specyficzne premiujące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771082" y="2348276"/>
            <a:ext cx="7462137" cy="6349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267667"/>
              </p:ext>
            </p:extLst>
          </p:nvPr>
        </p:nvGraphicFramePr>
        <p:xfrm>
          <a:off x="525780" y="3250714"/>
          <a:ext cx="9841230" cy="414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41230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36223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pl-PL" altLang="pl-PL" sz="1600" dirty="0">
                          <a:ea typeface="Times New Roman" panose="02020603050405020304" pitchFamily="18" charset="0"/>
                        </a:rPr>
                        <a:t>Wnioskodawca zobowiązany jest wykazać i uzasadnić komplementarność projektu z przynajmniej jednym projektem już zrealizowanym, w trakcie realizacji lub wybranym do realizacji, finansowanym ze środków UE, ze środków krajowych lub innych źródeł (w tym </a:t>
                      </a:r>
                      <a:r>
                        <a:rPr lang="pl-PL" altLang="pl-PL" sz="1600" dirty="0" err="1">
                          <a:ea typeface="Times New Roman" panose="02020603050405020304" pitchFamily="18" charset="0"/>
                        </a:rPr>
                        <a:t>Interreg</a:t>
                      </a:r>
                      <a:r>
                        <a:rPr lang="pl-PL" altLang="pl-PL" sz="1600" dirty="0">
                          <a:ea typeface="Times New Roman" panose="02020603050405020304" pitchFamily="18" charset="0"/>
                        </a:rPr>
                        <a:t>) od 2014r. tj. opisać konkretny projekt/projekty komplementarny/e względem składanego wniosku, wskazując w odniesieniu do każdego z nich: tytuł, źródło finansowania projektu/ów, konkretne działania komplementarne z planowanymi do realizacji w ramach złożonego wniosku, korzyści wynikające z komplementarności projektów.</a:t>
                      </a:r>
                    </a:p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l-PL" altLang="pl-PL" sz="1600" dirty="0"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l-PL" altLang="pl-PL" sz="1600" dirty="0">
                          <a:ea typeface="Times New Roman" panose="02020603050405020304" pitchFamily="18" charset="0"/>
                        </a:rPr>
                        <a:t>Kryterium będzie </a:t>
                      </a:r>
                      <a:r>
                        <a:rPr lang="pl-PL" altLang="pl-PL" sz="1600" b="1" dirty="0">
                          <a:ea typeface="Times New Roman" panose="02020603050405020304" pitchFamily="18" charset="0"/>
                        </a:rPr>
                        <a:t>weryfikowane na podstawie wniosku o dofinansowanie projektu </a:t>
                      </a:r>
                      <a:r>
                        <a:rPr lang="pl-PL" altLang="pl-PL" sz="1600" dirty="0">
                          <a:ea typeface="Times New Roman" panose="02020603050405020304" pitchFamily="18" charset="0"/>
                        </a:rPr>
                        <a:t>-&gt; </a:t>
                      </a:r>
                      <a:r>
                        <a:rPr lang="pl-PL" altLang="pl-PL" sz="1600" b="1" dirty="0">
                          <a:ea typeface="Times New Roman" panose="02020603050405020304" pitchFamily="18" charset="0"/>
                        </a:rPr>
                        <a:t>części „Dodatkowe informacje”-&gt;</a:t>
                      </a:r>
                      <a:r>
                        <a:rPr lang="pl-PL" altLang="pl-PL" sz="1600" dirty="0"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altLang="pl-PL" sz="1600" b="1" dirty="0">
                          <a:ea typeface="Times New Roman" panose="02020603050405020304" pitchFamily="18" charset="0"/>
                        </a:rPr>
                        <a:t>pole „Kryterium specyficzne premiujące nr 7”, </a:t>
                      </a:r>
                      <a:r>
                        <a:rPr lang="pl-PL" altLang="pl-PL" sz="1600" dirty="0">
                          <a:ea typeface="Times New Roman" panose="02020603050405020304" pitchFamily="18" charset="0"/>
                        </a:rPr>
                        <a:t>gdzie Wnioskodawca zobowiązany jest odznaczyć </a:t>
                      </a:r>
                      <a:r>
                        <a:rPr lang="pl-PL" altLang="pl-PL" sz="1600" dirty="0" err="1">
                          <a:ea typeface="Times New Roman" panose="02020603050405020304" pitchFamily="18" charset="0"/>
                        </a:rPr>
                        <a:t>check-box</a:t>
                      </a:r>
                      <a:r>
                        <a:rPr lang="pl-PL" altLang="pl-PL" sz="1600" dirty="0">
                          <a:ea typeface="Times New Roman" panose="02020603050405020304" pitchFamily="18" charset="0"/>
                        </a:rPr>
                        <a:t> „TAK”, </a:t>
                      </a:r>
                      <a:r>
                        <a:rPr lang="pl-PL" altLang="pl-PL" sz="1600" b="1" dirty="0">
                          <a:ea typeface="Times New Roman" panose="02020603050405020304" pitchFamily="18" charset="0"/>
                        </a:rPr>
                        <a:t>oraz -&gt; w „Uzasadnieniu” dla przedmiotowego kryterium, gdzie</a:t>
                      </a:r>
                      <a:r>
                        <a:rPr lang="pl-PL" altLang="pl-PL" sz="1600" dirty="0">
                          <a:ea typeface="Times New Roman" panose="02020603050405020304" pitchFamily="18" charset="0"/>
                        </a:rPr>
                        <a:t> Wnioskodawca zobowiązany jest wykazać i uzasadnić ww. komplementarność projektu zgodnie z informacjami powyżej. </a:t>
                      </a:r>
                    </a:p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endParaRPr lang="pl-PL" altLang="pl-PL" sz="1600" dirty="0">
                        <a:solidFill>
                          <a:srgbClr val="376092"/>
                        </a:solidFill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l-PL" altLang="pl-PL" sz="1600" dirty="0">
                          <a:solidFill>
                            <a:srgbClr val="376092"/>
                          </a:solidFill>
                          <a:ea typeface="Times New Roman" panose="02020603050405020304" pitchFamily="18" charset="0"/>
                        </a:rPr>
                        <a:t>Komplementarność rozumiana jest jako wzajemne uzupełniania się projektów służących realizacji zbieżnych/tożsamych celów i/lub wykorzystywanie produktów bądź rezultatów innego projektu. </a:t>
                      </a:r>
                      <a:br>
                        <a:rPr lang="pl-PL" altLang="pl-PL" sz="1600" dirty="0">
                          <a:solidFill>
                            <a:srgbClr val="376092"/>
                          </a:solidFill>
                          <a:ea typeface="Times New Roman" panose="02020603050405020304" pitchFamily="18" charset="0"/>
                        </a:rPr>
                      </a:br>
                      <a:r>
                        <a:rPr lang="pl-PL" altLang="pl-PL" sz="1600" dirty="0">
                          <a:solidFill>
                            <a:srgbClr val="376092"/>
                          </a:solidFill>
                          <a:ea typeface="Times New Roman" panose="02020603050405020304" pitchFamily="18" charset="0"/>
                        </a:rPr>
                        <a:t>Nie zostaną uznane za komplementarne projekty, które nie są od siebie zależne (warunkują się lub nie wzmacniają się wzajemnie), a powiązanie między nimi ogranicza się do np. tożsamych form wsparcia, </a:t>
                      </a:r>
                      <a:br>
                        <a:rPr lang="pl-PL" altLang="pl-PL" sz="1600" dirty="0">
                          <a:solidFill>
                            <a:srgbClr val="376092"/>
                          </a:solidFill>
                          <a:ea typeface="Times New Roman" panose="02020603050405020304" pitchFamily="18" charset="0"/>
                        </a:rPr>
                      </a:br>
                      <a:r>
                        <a:rPr lang="pl-PL" altLang="pl-PL" sz="1600" dirty="0">
                          <a:solidFill>
                            <a:srgbClr val="376092"/>
                          </a:solidFill>
                          <a:ea typeface="Times New Roman" panose="02020603050405020304" pitchFamily="18" charset="0"/>
                        </a:rPr>
                        <a:t>grup docelowych czy celu.</a:t>
                      </a: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47693"/>
              </p:ext>
            </p:extLst>
          </p:nvPr>
        </p:nvGraphicFramePr>
        <p:xfrm>
          <a:off x="2057401" y="2489012"/>
          <a:ext cx="6960869" cy="101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0869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1016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komplementarny. 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073060F-2263-466F-AA74-A8980C1B1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303992"/>
              </p:ext>
            </p:extLst>
          </p:nvPr>
        </p:nvGraphicFramePr>
        <p:xfrm>
          <a:off x="2486502" y="7512030"/>
          <a:ext cx="6428898" cy="510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8898">
                  <a:extLst>
                    <a:ext uri="{9D8B030D-6E8A-4147-A177-3AD203B41FA5}">
                      <a16:colId xmlns:a16="http://schemas.microsoft.com/office/drawing/2014/main" val="1364862187"/>
                    </a:ext>
                  </a:extLst>
                </a:gridCol>
              </a:tblGrid>
              <a:tr h="5102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spełnienie kryterium Wnioskodawca otrzymuje maksymalnie 2 pkt.</a:t>
                      </a:r>
                      <a:endParaRPr lang="pl-PL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50064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98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az 1">
            <a:extLst>
              <a:ext uri="{FF2B5EF4-FFF2-40B4-BE49-F238E27FC236}">
                <a16:creationId xmlns:a16="http://schemas.microsoft.com/office/drawing/2014/main" id="{27B1B18F-23A3-4D40-81CA-D7138FA3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483C719-3112-4377-810F-262D4F77F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811" y="2170585"/>
            <a:ext cx="6869564" cy="648072"/>
          </a:xfrm>
          <a:prstGeom prst="rect">
            <a:avLst/>
          </a:prstGeom>
          <a:solidFill>
            <a:srgbClr val="E3DDEB"/>
          </a:solidFill>
          <a:ln w="9525">
            <a:solidFill>
              <a:srgbClr val="D3C8DE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82101" tIns="41053" rIns="82101" bIns="41053" anchor="ctr"/>
          <a:lstStyle/>
          <a:p>
            <a:pPr algn="ctr">
              <a:defRPr/>
            </a:pPr>
            <a:r>
              <a:rPr lang="pl-PL" sz="2250" b="1" dirty="0"/>
              <a:t>PROCEDURA WYBORU PROJEKTÓW - ETAPY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F0B3CD9-8BCF-41F3-87B4-AC3A963B6E0D}"/>
              </a:ext>
            </a:extLst>
          </p:cNvPr>
          <p:cNvGraphicFramePr/>
          <p:nvPr/>
        </p:nvGraphicFramePr>
        <p:xfrm>
          <a:off x="1922005" y="3105545"/>
          <a:ext cx="6934370" cy="23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5F3B7FB-EAC0-4697-9842-8B9C933F07BD}"/>
              </a:ext>
            </a:extLst>
          </p:cNvPr>
          <p:cNvGraphicFramePr/>
          <p:nvPr/>
        </p:nvGraphicFramePr>
        <p:xfrm>
          <a:off x="3218148" y="5346138"/>
          <a:ext cx="4406890" cy="142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4DDC601F-A917-46B8-AC27-0980336110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740" y="3105545"/>
            <a:ext cx="2628900" cy="452435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" y="50006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771082" y="2105978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8. Kryterium specyficzne premiujące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771082" y="2987916"/>
            <a:ext cx="7462137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00970"/>
              </p:ext>
            </p:extLst>
          </p:nvPr>
        </p:nvGraphicFramePr>
        <p:xfrm>
          <a:off x="1603058" y="4926704"/>
          <a:ext cx="7630161" cy="1196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0161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196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będzie weryfikowane na podstawie wniosku o dofinansowanie projektu 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części „Informacje o projekcie” 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pole „Obszar realizacji projektu” oraz załącznika nr 13  do niniejszego Regulaminu wyboru projektów: „Lista gmin województwa warmińsko-mazurskiego z preferencjami dla obszarów strategicznej interwencji”.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E55D830-21E7-4A64-82C2-A2659FDFEED8}"/>
              </a:ext>
            </a:extLst>
          </p:cNvPr>
          <p:cNvSpPr txBox="1"/>
          <p:nvPr/>
        </p:nvSpPr>
        <p:spPr>
          <a:xfrm>
            <a:off x="7347150" y="6747427"/>
            <a:ext cx="3685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l-PL" sz="135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8B77AF-75BE-4476-871A-2EEF770F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07797"/>
              </p:ext>
            </p:extLst>
          </p:nvPr>
        </p:nvGraphicFramePr>
        <p:xfrm>
          <a:off x="2057401" y="3509010"/>
          <a:ext cx="6960869" cy="94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0869">
                  <a:extLst>
                    <a:ext uri="{9D8B030D-6E8A-4147-A177-3AD203B41FA5}">
                      <a16:colId xmlns:a16="http://schemas.microsoft.com/office/drawing/2014/main" val="1471391927"/>
                    </a:ext>
                  </a:extLst>
                </a:gridCol>
              </a:tblGrid>
              <a:tr h="948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na obszarach strategicznej interwencji.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36646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073060F-2263-466F-AA74-A8980C1B1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082468"/>
              </p:ext>
            </p:extLst>
          </p:nvPr>
        </p:nvGraphicFramePr>
        <p:xfrm>
          <a:off x="2057402" y="6395890"/>
          <a:ext cx="6960868" cy="507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0868">
                  <a:extLst>
                    <a:ext uri="{9D8B030D-6E8A-4147-A177-3AD203B41FA5}">
                      <a16:colId xmlns:a16="http://schemas.microsoft.com/office/drawing/2014/main" val="1364862187"/>
                    </a:ext>
                  </a:extLst>
                </a:gridCol>
              </a:tblGrid>
              <a:tr h="5078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spełnienie kryterium Wnioskodawca otrzymuje maksymalnie 2 pkt.</a:t>
                      </a:r>
                      <a:endParaRPr lang="pl-PL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/>
                </a:tc>
                <a:extLst>
                  <a:ext uri="{0D108BD9-81ED-4DB2-BD59-A6C34878D82A}">
                    <a16:rowId xmlns:a16="http://schemas.microsoft.com/office/drawing/2014/main" val="500645882"/>
                  </a:ext>
                </a:extLst>
              </a:tr>
            </a:tbl>
          </a:graphicData>
        </a:graphic>
      </p:graphicFrame>
      <p:sp>
        <p:nvSpPr>
          <p:cNvPr id="3" name="Przycisk akcji: Dokument 2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FC619D34-793B-47C1-A80B-366B3737459E}"/>
              </a:ext>
            </a:extLst>
          </p:cNvPr>
          <p:cNvSpPr/>
          <p:nvPr/>
        </p:nvSpPr>
        <p:spPr>
          <a:xfrm>
            <a:off x="8620285" y="7084229"/>
            <a:ext cx="1225868" cy="8752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2936223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5344" y="1503708"/>
            <a:ext cx="9828098" cy="8165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63"/>
              </a:lnSpc>
            </a:pPr>
            <a:r>
              <a:rPr lang="en-US" sz="24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Najczęstsze </a:t>
            </a:r>
            <a:r>
              <a:rPr lang="en-US" sz="2400" b="1" dirty="0" err="1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błędy</a:t>
            </a:r>
            <a:r>
              <a:rPr lang="en-US" sz="24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„</a:t>
            </a:r>
            <a:r>
              <a:rPr lang="en-US" sz="24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i </a:t>
            </a:r>
            <a:r>
              <a:rPr lang="en-US" sz="2400" b="1" dirty="0" err="1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pułapki</a:t>
            </a:r>
            <a:r>
              <a:rPr lang="pl-PL" sz="24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”</a:t>
            </a:r>
            <a:r>
              <a:rPr lang="en-US" sz="24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 we </a:t>
            </a:r>
            <a:r>
              <a:rPr lang="en-US" sz="2400" b="1" dirty="0" err="1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wnioskach</a:t>
            </a:r>
            <a:r>
              <a:rPr lang="pl-PL" sz="24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 o dofinansowanie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95344" y="2898577"/>
            <a:ext cx="2124908" cy="1836033"/>
          </a:xfrm>
          <a:prstGeom prst="roundRect">
            <a:avLst>
              <a:gd name="adj" fmla="val 3892"/>
            </a:avLst>
          </a:prstGeom>
          <a:solidFill>
            <a:srgbClr val="FAFAFA">
              <a:alpha val="95000"/>
            </a:srgbClr>
          </a:solidFill>
          <a:ln w="3048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l-PL" sz="1350"/>
          </a:p>
        </p:txBody>
      </p:sp>
      <p:sp>
        <p:nvSpPr>
          <p:cNvPr id="4" name="Text 2"/>
          <p:cNvSpPr/>
          <p:nvPr/>
        </p:nvSpPr>
        <p:spPr>
          <a:xfrm>
            <a:off x="788313" y="3091547"/>
            <a:ext cx="1931938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b="1" dirty="0">
                <a:solidFill>
                  <a:srgbClr val="000000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❌</a:t>
            </a:r>
            <a:r>
              <a:rPr lang="en-US" sz="1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pl-PL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Brak</a:t>
            </a:r>
            <a:r>
              <a:rPr lang="en-US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 </a:t>
            </a:r>
            <a:r>
              <a:rPr lang="en-US" sz="1650" b="1" dirty="0" err="1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diagnoz</a:t>
            </a:r>
            <a:r>
              <a:rPr lang="pl-PL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y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88313" y="3725108"/>
            <a:ext cx="1931938" cy="816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Brak aktualnej lub zatwierdzonej diagnozy potrzeb</a:t>
            </a:r>
            <a:endParaRPr lang="en-US" sz="1313" dirty="0"/>
          </a:p>
        </p:txBody>
      </p:sp>
      <p:sp>
        <p:nvSpPr>
          <p:cNvPr id="6" name="Shape 4"/>
          <p:cNvSpPr/>
          <p:nvPr/>
        </p:nvSpPr>
        <p:spPr>
          <a:xfrm>
            <a:off x="3083332" y="2898577"/>
            <a:ext cx="2317968" cy="1836033"/>
          </a:xfrm>
          <a:prstGeom prst="roundRect">
            <a:avLst>
              <a:gd name="adj" fmla="val 3892"/>
            </a:avLst>
          </a:prstGeom>
          <a:solidFill>
            <a:srgbClr val="FAFAFA">
              <a:alpha val="95000"/>
            </a:srgbClr>
          </a:solidFill>
          <a:ln w="3048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l-PL" sz="1350"/>
          </a:p>
        </p:txBody>
      </p:sp>
      <p:sp>
        <p:nvSpPr>
          <p:cNvPr id="7" name="Text 5"/>
          <p:cNvSpPr/>
          <p:nvPr/>
        </p:nvSpPr>
        <p:spPr>
          <a:xfrm>
            <a:off x="3276302" y="3091547"/>
            <a:ext cx="1932027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b="1" dirty="0">
                <a:solidFill>
                  <a:srgbClr val="000000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❌</a:t>
            </a:r>
            <a:r>
              <a:rPr lang="en-US" sz="1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Niewłaściwe proporcje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276302" y="3725108"/>
            <a:ext cx="1932027" cy="816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Niespełnienie progów 40% uczniów SPE lub 30% nauczycieli</a:t>
            </a:r>
            <a:endParaRPr lang="en-US" sz="1313" dirty="0"/>
          </a:p>
        </p:txBody>
      </p:sp>
      <p:sp>
        <p:nvSpPr>
          <p:cNvPr id="9" name="Shape 7"/>
          <p:cNvSpPr/>
          <p:nvPr/>
        </p:nvSpPr>
        <p:spPr>
          <a:xfrm>
            <a:off x="5571411" y="2898577"/>
            <a:ext cx="2317968" cy="1836033"/>
          </a:xfrm>
          <a:prstGeom prst="roundRect">
            <a:avLst>
              <a:gd name="adj" fmla="val 3892"/>
            </a:avLst>
          </a:prstGeom>
          <a:solidFill>
            <a:srgbClr val="FAFAFA">
              <a:alpha val="95000"/>
            </a:srgbClr>
          </a:solidFill>
          <a:ln w="3048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l-PL" sz="1350"/>
          </a:p>
        </p:txBody>
      </p:sp>
      <p:sp>
        <p:nvSpPr>
          <p:cNvPr id="10" name="Text 8"/>
          <p:cNvSpPr/>
          <p:nvPr/>
        </p:nvSpPr>
        <p:spPr>
          <a:xfrm>
            <a:off x="5764382" y="3091547"/>
            <a:ext cx="1932027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b="1" dirty="0">
                <a:solidFill>
                  <a:srgbClr val="000000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❌</a:t>
            </a:r>
            <a:r>
              <a:rPr lang="en-US" sz="1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Luki w działaniach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764382" y="3725108"/>
            <a:ext cx="1932027" cy="816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Pominięcie działań obligatoryjnych w którejś ze szkół</a:t>
            </a:r>
            <a:endParaRPr lang="en-US" sz="1313" dirty="0"/>
          </a:p>
        </p:txBody>
      </p:sp>
      <p:sp>
        <p:nvSpPr>
          <p:cNvPr id="12" name="Shape 10"/>
          <p:cNvSpPr/>
          <p:nvPr/>
        </p:nvSpPr>
        <p:spPr>
          <a:xfrm>
            <a:off x="8059490" y="2898577"/>
            <a:ext cx="2317968" cy="1836033"/>
          </a:xfrm>
          <a:prstGeom prst="roundRect">
            <a:avLst>
              <a:gd name="adj" fmla="val 3892"/>
            </a:avLst>
          </a:prstGeom>
          <a:solidFill>
            <a:srgbClr val="FAFAFA">
              <a:alpha val="95000"/>
            </a:srgbClr>
          </a:solidFill>
          <a:ln w="3048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l-PL" sz="1350"/>
          </a:p>
        </p:txBody>
      </p:sp>
      <p:sp>
        <p:nvSpPr>
          <p:cNvPr id="13" name="Text 11"/>
          <p:cNvSpPr/>
          <p:nvPr/>
        </p:nvSpPr>
        <p:spPr>
          <a:xfrm>
            <a:off x="8252460" y="3091547"/>
            <a:ext cx="1932027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b="1" dirty="0">
                <a:solidFill>
                  <a:srgbClr val="000000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❌</a:t>
            </a:r>
            <a:r>
              <a:rPr lang="en-US" sz="1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Przekroczenie budżetu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252460" y="3725109"/>
            <a:ext cx="1932027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Łączny koszt projektu powyżej 200 000 EUR</a:t>
            </a:r>
            <a:endParaRPr lang="en-US" sz="1313" dirty="0"/>
          </a:p>
        </p:txBody>
      </p:sp>
      <p:sp>
        <p:nvSpPr>
          <p:cNvPr id="15" name="Shape 13"/>
          <p:cNvSpPr/>
          <p:nvPr/>
        </p:nvSpPr>
        <p:spPr>
          <a:xfrm>
            <a:off x="595343" y="4904720"/>
            <a:ext cx="4805958" cy="1298109"/>
          </a:xfrm>
          <a:prstGeom prst="roundRect">
            <a:avLst>
              <a:gd name="adj" fmla="val 5504"/>
            </a:avLst>
          </a:prstGeom>
          <a:solidFill>
            <a:srgbClr val="FAFAFA">
              <a:alpha val="95000"/>
            </a:srgbClr>
          </a:solidFill>
          <a:ln w="3048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l-PL" sz="1350"/>
          </a:p>
        </p:txBody>
      </p:sp>
      <p:sp>
        <p:nvSpPr>
          <p:cNvPr id="16" name="Text 14"/>
          <p:cNvSpPr/>
          <p:nvPr/>
        </p:nvSpPr>
        <p:spPr>
          <a:xfrm>
            <a:off x="788313" y="5097691"/>
            <a:ext cx="2433786" cy="265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b="1" dirty="0">
                <a:solidFill>
                  <a:srgbClr val="000000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❌</a:t>
            </a:r>
            <a:r>
              <a:rPr lang="en-US" sz="1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Dublowanie wsparcia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88313" y="5465505"/>
            <a:ext cx="4420017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Nakładanie </a:t>
            </a:r>
            <a:r>
              <a:rPr lang="en-US" sz="1313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się</a:t>
            </a: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z </a:t>
            </a:r>
            <a:r>
              <a:rPr lang="en-US" sz="1313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programem</a:t>
            </a: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„Przyjazna szkoła"</a:t>
            </a:r>
            <a:endParaRPr lang="en-US" sz="1313" dirty="0"/>
          </a:p>
        </p:txBody>
      </p:sp>
      <p:sp>
        <p:nvSpPr>
          <p:cNvPr id="18" name="Shape 16"/>
          <p:cNvSpPr/>
          <p:nvPr/>
        </p:nvSpPr>
        <p:spPr>
          <a:xfrm>
            <a:off x="5571412" y="4904720"/>
            <a:ext cx="4806047" cy="1298109"/>
          </a:xfrm>
          <a:prstGeom prst="roundRect">
            <a:avLst>
              <a:gd name="adj" fmla="val 5504"/>
            </a:avLst>
          </a:prstGeom>
          <a:solidFill>
            <a:srgbClr val="FAFAFA">
              <a:alpha val="95000"/>
            </a:srgbClr>
          </a:solidFill>
          <a:ln w="3048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l-PL" sz="1350"/>
          </a:p>
        </p:txBody>
      </p:sp>
      <p:sp>
        <p:nvSpPr>
          <p:cNvPr id="19" name="Text 17"/>
          <p:cNvSpPr/>
          <p:nvPr/>
        </p:nvSpPr>
        <p:spPr>
          <a:xfrm>
            <a:off x="5764382" y="5097691"/>
            <a:ext cx="2249924" cy="265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b="1" dirty="0">
                <a:solidFill>
                  <a:srgbClr val="000000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❌</a:t>
            </a:r>
            <a:r>
              <a:rPr lang="en-US" sz="1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1650" b="1" dirty="0" err="1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Brak</a:t>
            </a:r>
            <a:r>
              <a:rPr lang="en-US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 </a:t>
            </a:r>
            <a:r>
              <a:rPr lang="en-US" sz="1650" b="1" dirty="0" err="1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potwierdzenia</a:t>
            </a:r>
            <a:r>
              <a:rPr lang="pl-PL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 (</a:t>
            </a:r>
            <a:r>
              <a:rPr lang="pl-PL" sz="1650" b="1" dirty="0" err="1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check</a:t>
            </a:r>
            <a:r>
              <a:rPr lang="pl-PL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 – </a:t>
            </a:r>
            <a:r>
              <a:rPr lang="pl-PL" sz="1650" b="1" dirty="0" err="1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boxa</a:t>
            </a:r>
            <a:r>
              <a:rPr lang="pl-PL" sz="1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)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764382" y="5465505"/>
            <a:ext cx="4420106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Niezaznaczony check-box w części „Dodatkowe informacje"</a:t>
            </a:r>
            <a:endParaRPr lang="en-US" sz="1313" dirty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B36C06A-540D-4324-9DC3-8946638F8816}"/>
              </a:ext>
            </a:extLst>
          </p:cNvPr>
          <p:cNvSpPr/>
          <p:nvPr/>
        </p:nvSpPr>
        <p:spPr>
          <a:xfrm>
            <a:off x="9552790" y="6579646"/>
            <a:ext cx="1420010" cy="693869"/>
          </a:xfrm>
          <a:prstGeom prst="rect">
            <a:avLst/>
          </a:prstGeom>
          <a:solidFill>
            <a:srgbClr val="F1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1BD0CDDE-EB1A-45AC-8457-187B363C4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9" y="0"/>
            <a:ext cx="3079028" cy="1163641"/>
          </a:xfrm>
          <a:prstGeom prst="rect">
            <a:avLst/>
          </a:prstGeom>
        </p:spPr>
      </p:pic>
      <p:sp>
        <p:nvSpPr>
          <p:cNvPr id="23" name="Shape 4">
            <a:extLst>
              <a:ext uri="{FF2B5EF4-FFF2-40B4-BE49-F238E27FC236}">
                <a16:creationId xmlns:a16="http://schemas.microsoft.com/office/drawing/2014/main" id="{DB09D426-D682-43CE-99AB-4B7610048060}"/>
              </a:ext>
            </a:extLst>
          </p:cNvPr>
          <p:cNvSpPr/>
          <p:nvPr/>
        </p:nvSpPr>
        <p:spPr>
          <a:xfrm>
            <a:off x="583027" y="6304895"/>
            <a:ext cx="4818273" cy="1836033"/>
          </a:xfrm>
          <a:prstGeom prst="roundRect">
            <a:avLst>
              <a:gd name="adj" fmla="val 3892"/>
            </a:avLst>
          </a:prstGeom>
          <a:solidFill>
            <a:srgbClr val="FAFAFA">
              <a:alpha val="95000"/>
            </a:srgbClr>
          </a:solidFill>
          <a:ln w="3048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l-PL" sz="135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EF59BEB1-6936-4718-B799-F4E6EB3A1B9B}"/>
              </a:ext>
            </a:extLst>
          </p:cNvPr>
          <p:cNvSpPr txBox="1"/>
          <p:nvPr/>
        </p:nvSpPr>
        <p:spPr>
          <a:xfrm>
            <a:off x="788313" y="6579646"/>
            <a:ext cx="46129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63"/>
              </a:lnSpc>
            </a:pPr>
            <a:r>
              <a:rPr lang="en-US" sz="1800" b="1" dirty="0">
                <a:solidFill>
                  <a:srgbClr val="000000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❌</a:t>
            </a: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pl-PL" sz="18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brak </a:t>
            </a:r>
            <a:r>
              <a:rPr lang="pl-PL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wsparcia dla każdego ucznia w projekcie w zakresie rozwijania łącznie przynajmniej 2  umiejętności podstawowych zgodnie z ZSU 2030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4">
            <a:extLst>
              <a:ext uri="{FF2B5EF4-FFF2-40B4-BE49-F238E27FC236}">
                <a16:creationId xmlns:a16="http://schemas.microsoft.com/office/drawing/2014/main" id="{98C14314-957F-4E98-BA85-409DA8C7DD8E}"/>
              </a:ext>
            </a:extLst>
          </p:cNvPr>
          <p:cNvSpPr/>
          <p:nvPr/>
        </p:nvSpPr>
        <p:spPr>
          <a:xfrm>
            <a:off x="5605169" y="6312843"/>
            <a:ext cx="4818273" cy="1828085"/>
          </a:xfrm>
          <a:prstGeom prst="roundRect">
            <a:avLst>
              <a:gd name="adj" fmla="val 3892"/>
            </a:avLst>
          </a:prstGeom>
          <a:solidFill>
            <a:srgbClr val="FAFAFA">
              <a:alpha val="95000"/>
            </a:srgbClr>
          </a:solidFill>
          <a:ln w="3048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l-PL" b="1" dirty="0">
              <a:solidFill>
                <a:srgbClr val="000000"/>
              </a:solidFill>
              <a:latin typeface="Outfit Extra Bold" pitchFamily="34" charset="0"/>
              <a:ea typeface="Outfit Extra Bold" pitchFamily="34" charset="-122"/>
              <a:cs typeface="Outfit Extra Bold" pitchFamily="34" charset="-120"/>
            </a:endParaRPr>
          </a:p>
          <a:p>
            <a:r>
              <a:rPr lang="en-US" b="1" dirty="0">
                <a:solidFill>
                  <a:srgbClr val="000000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❌</a:t>
            </a:r>
            <a:r>
              <a:rPr lang="pl-PL" b="1" dirty="0">
                <a:solidFill>
                  <a:srgbClr val="000000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brak działań dla wszystkich uczestników projektu ukierunkowanych na budowaniu postaw tolerancji i akceptacji oraz poprawę dobrostanu społeczności szkolnej 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3107" y="1513225"/>
            <a:ext cx="6334899" cy="5117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13"/>
              </a:lnSpc>
            </a:pPr>
            <a:r>
              <a:rPr lang="en-US" sz="3188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Kluczowe wnioski i rekomendacje</a:t>
            </a:r>
            <a:endParaRPr lang="en-US" sz="31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61321" y="2340204"/>
            <a:ext cx="4834444" cy="2109281"/>
          </a:xfrm>
          <a:prstGeom prst="roundRect">
            <a:avLst>
              <a:gd name="adj" fmla="val 326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l-PL" sz="1350"/>
          </a:p>
        </p:txBody>
      </p:sp>
      <p:sp>
        <p:nvSpPr>
          <p:cNvPr id="4" name="Shape 2"/>
          <p:cNvSpPr/>
          <p:nvPr/>
        </p:nvSpPr>
        <p:spPr>
          <a:xfrm>
            <a:off x="742504" y="2509600"/>
            <a:ext cx="491222" cy="491222"/>
          </a:xfrm>
          <a:prstGeom prst="roundRect">
            <a:avLst>
              <a:gd name="adj" fmla="val 13959698"/>
            </a:avLst>
          </a:prstGeom>
          <a:solidFill>
            <a:srgbClr val="5E4CE6"/>
          </a:solidFill>
          <a:ln/>
        </p:spPr>
        <p:txBody>
          <a:bodyPr/>
          <a:lstStyle/>
          <a:p>
            <a:endParaRPr lang="pl-PL" sz="135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7610" y="2644616"/>
            <a:ext cx="221010" cy="2210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42504" y="3158431"/>
            <a:ext cx="3157895" cy="255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88"/>
              </a:lnSpc>
            </a:pPr>
            <a:r>
              <a:rPr lang="en-US" sz="1575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Kryteria dostępu są bezwzględne</a:t>
            </a:r>
            <a:endParaRPr lang="en-US" sz="15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42504" y="3508832"/>
            <a:ext cx="4495652" cy="771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88"/>
              </a:lnSpc>
            </a:pPr>
            <a:r>
              <a:rPr lang="en-US" sz="12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Niespełnienie któregokolwiek z kryteriów dostępu skutkuje automatycznym odrzuceniem wniosku na etapie oceny formalno-merytorycznej</a:t>
            </a:r>
            <a:endParaRPr lang="en-US" sz="1275" dirty="0"/>
          </a:p>
        </p:txBody>
      </p:sp>
      <p:sp>
        <p:nvSpPr>
          <p:cNvPr id="8" name="Shape 5"/>
          <p:cNvSpPr/>
          <p:nvPr/>
        </p:nvSpPr>
        <p:spPr>
          <a:xfrm>
            <a:off x="5565160" y="2340204"/>
            <a:ext cx="4834533" cy="2109281"/>
          </a:xfrm>
          <a:prstGeom prst="roundRect">
            <a:avLst>
              <a:gd name="adj" fmla="val 326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l-PL" sz="1350"/>
          </a:p>
        </p:txBody>
      </p:sp>
      <p:sp>
        <p:nvSpPr>
          <p:cNvPr id="9" name="Shape 6"/>
          <p:cNvSpPr/>
          <p:nvPr/>
        </p:nvSpPr>
        <p:spPr>
          <a:xfrm>
            <a:off x="5734557" y="2509600"/>
            <a:ext cx="491222" cy="491222"/>
          </a:xfrm>
          <a:prstGeom prst="roundRect">
            <a:avLst>
              <a:gd name="adj" fmla="val 13959698"/>
            </a:avLst>
          </a:prstGeom>
          <a:solidFill>
            <a:srgbClr val="5E4CE6"/>
          </a:solidFill>
          <a:ln/>
        </p:spPr>
        <p:txBody>
          <a:bodyPr/>
          <a:lstStyle/>
          <a:p>
            <a:endParaRPr lang="pl-PL" sz="135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69662" y="2644616"/>
            <a:ext cx="221010" cy="2210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734556" y="3158431"/>
            <a:ext cx="3141732" cy="255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88"/>
              </a:lnSpc>
            </a:pPr>
            <a:r>
              <a:rPr lang="en-US" sz="1575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Kryteria premiujące to przewaga</a:t>
            </a:r>
            <a:endParaRPr lang="en-US" sz="15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734557" y="3508832"/>
            <a:ext cx="4495741" cy="771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88"/>
              </a:lnSpc>
            </a:pPr>
            <a:r>
              <a:rPr lang="en-US" sz="12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Maksymalizacja punktów z kryteriów premiujących zapewnia lepszą pozycję rankingową i większe szanse na dofinansowanie</a:t>
            </a:r>
            <a:endParaRPr lang="en-US" sz="1275" dirty="0"/>
          </a:p>
        </p:txBody>
      </p:sp>
      <p:sp>
        <p:nvSpPr>
          <p:cNvPr id="13" name="Shape 9"/>
          <p:cNvSpPr/>
          <p:nvPr/>
        </p:nvSpPr>
        <p:spPr>
          <a:xfrm>
            <a:off x="573108" y="4607095"/>
            <a:ext cx="4834444" cy="2109281"/>
          </a:xfrm>
          <a:prstGeom prst="roundRect">
            <a:avLst>
              <a:gd name="adj" fmla="val 326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l-PL" sz="1350"/>
          </a:p>
        </p:txBody>
      </p:sp>
      <p:sp>
        <p:nvSpPr>
          <p:cNvPr id="14" name="Shape 10"/>
          <p:cNvSpPr/>
          <p:nvPr/>
        </p:nvSpPr>
        <p:spPr>
          <a:xfrm>
            <a:off x="742504" y="4776490"/>
            <a:ext cx="491222" cy="491222"/>
          </a:xfrm>
          <a:prstGeom prst="roundRect">
            <a:avLst>
              <a:gd name="adj" fmla="val 13959698"/>
            </a:avLst>
          </a:prstGeom>
          <a:solidFill>
            <a:srgbClr val="5E4CE6"/>
          </a:solidFill>
          <a:ln/>
        </p:spPr>
        <p:txBody>
          <a:bodyPr/>
          <a:lstStyle/>
          <a:p>
            <a:endParaRPr lang="pl-PL" sz="135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7610" y="4911507"/>
            <a:ext cx="221010" cy="22101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42504" y="5425321"/>
            <a:ext cx="2380298" cy="255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88"/>
              </a:lnSpc>
            </a:pPr>
            <a:r>
              <a:rPr lang="en-US" sz="1575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Dokładność to podstawa</a:t>
            </a:r>
            <a:endParaRPr lang="en-US" sz="15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742504" y="5775723"/>
            <a:ext cx="4495652" cy="771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88"/>
              </a:lnSpc>
            </a:pPr>
            <a:r>
              <a:rPr lang="en-US" sz="12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Kompletność i precyzja wniosku, szczegółowe uzasadnienia oraz właściwe zaznaczenie wszystkich wymaganych pól decydują o sukcesie</a:t>
            </a:r>
            <a:endParaRPr lang="en-US" sz="1275" dirty="0"/>
          </a:p>
        </p:txBody>
      </p:sp>
      <p:sp>
        <p:nvSpPr>
          <p:cNvPr id="18" name="Shape 13"/>
          <p:cNvSpPr/>
          <p:nvPr/>
        </p:nvSpPr>
        <p:spPr>
          <a:xfrm>
            <a:off x="5565160" y="4607095"/>
            <a:ext cx="4834533" cy="2109281"/>
          </a:xfrm>
          <a:prstGeom prst="roundRect">
            <a:avLst>
              <a:gd name="adj" fmla="val 326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l-PL" sz="1350"/>
          </a:p>
        </p:txBody>
      </p:sp>
      <p:sp>
        <p:nvSpPr>
          <p:cNvPr id="19" name="Shape 14"/>
          <p:cNvSpPr/>
          <p:nvPr/>
        </p:nvSpPr>
        <p:spPr>
          <a:xfrm>
            <a:off x="5734557" y="4776490"/>
            <a:ext cx="491222" cy="491222"/>
          </a:xfrm>
          <a:prstGeom prst="roundRect">
            <a:avLst>
              <a:gd name="adj" fmla="val 13959698"/>
            </a:avLst>
          </a:prstGeom>
          <a:solidFill>
            <a:srgbClr val="5E4CE6"/>
          </a:solidFill>
          <a:ln/>
        </p:spPr>
        <p:txBody>
          <a:bodyPr/>
          <a:lstStyle/>
          <a:p>
            <a:endParaRPr lang="pl-PL" sz="135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869662" y="4911507"/>
            <a:ext cx="221010" cy="22101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5734557" y="5425321"/>
            <a:ext cx="2046863" cy="255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88"/>
              </a:lnSpc>
            </a:pPr>
            <a:r>
              <a:rPr lang="en-US" sz="1575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Negocjacje to szansa</a:t>
            </a:r>
            <a:endParaRPr lang="en-US" sz="15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6"/>
          <p:cNvSpPr/>
          <p:nvPr/>
        </p:nvSpPr>
        <p:spPr>
          <a:xfrm>
            <a:off x="5734557" y="5775723"/>
            <a:ext cx="4495741" cy="771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88"/>
              </a:lnSpc>
            </a:pPr>
            <a:r>
              <a:rPr lang="en-US" sz="12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Etap negocjacji umożliwia poprawę projektu, ale nie pozwala na zmianę fundamentalnej koncepcji – warto zadbać o jakość od początku</a:t>
            </a:r>
            <a:endParaRPr lang="en-US" sz="1275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9B7496D3-7FDD-415A-B73A-92E73C0E2C1F}"/>
              </a:ext>
            </a:extLst>
          </p:cNvPr>
          <p:cNvSpPr/>
          <p:nvPr/>
        </p:nvSpPr>
        <p:spPr>
          <a:xfrm>
            <a:off x="9552790" y="6810942"/>
            <a:ext cx="1420010" cy="389959"/>
          </a:xfrm>
          <a:prstGeom prst="rect">
            <a:avLst/>
          </a:prstGeom>
          <a:solidFill>
            <a:srgbClr val="F1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DB6B5F40-5117-449C-A89E-D35729E786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618" y="0"/>
            <a:ext cx="2074448" cy="8067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77685" y="2379761"/>
            <a:ext cx="5758130" cy="531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63"/>
              </a:lnSpc>
            </a:pPr>
            <a:endParaRPr lang="en-US" sz="3338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95343" y="3227725"/>
            <a:ext cx="9782116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313" strike="sngStrike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:</a:t>
            </a:r>
            <a:endParaRPr lang="en-US" sz="1313" strike="sngStrike" dirty="0"/>
          </a:p>
        </p:txBody>
      </p:sp>
      <p:sp>
        <p:nvSpPr>
          <p:cNvPr id="4" name="Shape 2"/>
          <p:cNvSpPr/>
          <p:nvPr/>
        </p:nvSpPr>
        <p:spPr>
          <a:xfrm>
            <a:off x="677540" y="2686051"/>
            <a:ext cx="4617306" cy="3264754"/>
          </a:xfrm>
          <a:prstGeom prst="roundRect">
            <a:avLst>
              <a:gd name="adj" fmla="val 327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pl-PL" sz="1350"/>
          </a:p>
        </p:txBody>
      </p:sp>
      <p:sp>
        <p:nvSpPr>
          <p:cNvPr id="5" name="Text 3"/>
          <p:cNvSpPr/>
          <p:nvPr/>
        </p:nvSpPr>
        <p:spPr>
          <a:xfrm>
            <a:off x="771169" y="2811780"/>
            <a:ext cx="2126426" cy="415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20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Kryteria </a:t>
            </a:r>
            <a:r>
              <a:rPr lang="pl-PL" sz="20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specyficzne </a:t>
            </a:r>
            <a:r>
              <a:rPr lang="en-US" sz="20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dostępu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71168" y="3560625"/>
            <a:ext cx="3457932" cy="831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38"/>
              </a:lnSpc>
            </a:pP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Charakter: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Obowiązkowy</a:t>
            </a:r>
            <a:r>
              <a:rPr lang="pl-PL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, 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71168" y="4717883"/>
            <a:ext cx="4360902" cy="979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138"/>
              </a:lnSpc>
            </a:pP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Skutek niespełnienia: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Odrzucenie wniosku na etapie oceny formalno-merytorycznej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609986" y="2686050"/>
            <a:ext cx="4685185" cy="3238142"/>
          </a:xfrm>
          <a:prstGeom prst="roundRect">
            <a:avLst>
              <a:gd name="adj" fmla="val 327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r>
              <a:rPr lang="en-US" sz="20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Kryteria </a:t>
            </a:r>
            <a:r>
              <a:rPr lang="pl-PL" sz="20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specyficzne </a:t>
            </a:r>
            <a:br>
              <a:rPr lang="pl-PL" sz="20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premiujące</a:t>
            </a:r>
            <a:endParaRPr lang="pl-PL" sz="2000" b="1" dirty="0">
              <a:solidFill>
                <a:srgbClr val="2A2742"/>
              </a:solidFill>
              <a:latin typeface="Arial" panose="020B0604020202020204" pitchFamily="34" charset="0"/>
              <a:ea typeface="Outfit Extra Bold" pitchFamily="34" charset="-122"/>
              <a:cs typeface="Arial" panose="020B0604020202020204" pitchFamily="34" charset="0"/>
            </a:endParaRPr>
          </a:p>
          <a:p>
            <a:endParaRPr lang="pl-PL" sz="1400" b="1" dirty="0">
              <a:solidFill>
                <a:srgbClr val="2A2742"/>
              </a:solidFill>
              <a:latin typeface="Arial" panose="020B0604020202020204" pitchFamily="34" charset="0"/>
              <a:ea typeface="Outfit Extra Bold" pitchFamily="34" charset="-122"/>
              <a:cs typeface="Arial" panose="020B0604020202020204" pitchFamily="34" charset="0"/>
            </a:endParaRPr>
          </a:p>
          <a:p>
            <a:endParaRPr lang="pl-PL" sz="1400" b="1" dirty="0">
              <a:solidFill>
                <a:srgbClr val="2A2742"/>
              </a:solidFill>
              <a:latin typeface="Arial" panose="020B0604020202020204" pitchFamily="34" charset="0"/>
              <a:ea typeface="Outfit Extra Bold" pitchFamily="34" charset="-122"/>
              <a:cs typeface="Arial" panose="020B0604020202020204" pitchFamily="34" charset="0"/>
            </a:endParaRPr>
          </a:p>
          <a:p>
            <a:r>
              <a:rPr lang="en-US" sz="1600" b="1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Charakter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: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Fakultatywny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, </a:t>
            </a:r>
            <a:r>
              <a:rPr lang="en-US" sz="16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punktowy</a:t>
            </a:r>
            <a:endParaRPr lang="en-US" sz="1600" dirty="0"/>
          </a:p>
          <a:p>
            <a:endParaRPr lang="pl-PL" sz="1350" dirty="0"/>
          </a:p>
        </p:txBody>
      </p:sp>
      <p:sp>
        <p:nvSpPr>
          <p:cNvPr id="9" name="Text 7"/>
          <p:cNvSpPr/>
          <p:nvPr/>
        </p:nvSpPr>
        <p:spPr>
          <a:xfrm>
            <a:off x="4088548" y="3867091"/>
            <a:ext cx="2126426" cy="265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088547" y="4458652"/>
            <a:ext cx="2795618" cy="265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38"/>
              </a:lnSpc>
            </a:pPr>
            <a:endParaRPr lang="en-US" sz="1313" dirty="0"/>
          </a:p>
        </p:txBody>
      </p:sp>
      <p:sp>
        <p:nvSpPr>
          <p:cNvPr id="11" name="Text 9"/>
          <p:cNvSpPr/>
          <p:nvPr/>
        </p:nvSpPr>
        <p:spPr>
          <a:xfrm>
            <a:off x="5783580" y="4664246"/>
            <a:ext cx="4331970" cy="993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138"/>
              </a:lnSpc>
            </a:pP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Skutek niespełnienia: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Brak dodatkowych punktów – nie blokuje dofinansowania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405927" y="3867091"/>
            <a:ext cx="2126426" cy="265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405926" y="4881325"/>
            <a:ext cx="2795618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38"/>
              </a:lnSpc>
            </a:pPr>
            <a:endParaRPr lang="en-US" sz="1313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303E2B24-C81D-44EF-8B10-ECAA24342323}"/>
              </a:ext>
            </a:extLst>
          </p:cNvPr>
          <p:cNvSpPr/>
          <p:nvPr/>
        </p:nvSpPr>
        <p:spPr>
          <a:xfrm>
            <a:off x="9552790" y="6579646"/>
            <a:ext cx="1420010" cy="693869"/>
          </a:xfrm>
          <a:prstGeom prst="rect">
            <a:avLst/>
          </a:prstGeom>
          <a:solidFill>
            <a:srgbClr val="F1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D6EFEB7E-8439-4559-A01D-490D55236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897596" cy="1222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5697" y="1523226"/>
            <a:ext cx="8201561" cy="513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13"/>
              </a:lnSpc>
            </a:pPr>
            <a:r>
              <a:rPr lang="en-US" sz="28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Weryfikacja </a:t>
            </a:r>
            <a:r>
              <a:rPr lang="en-US" sz="2800" b="1" dirty="0" err="1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kryteriów</a:t>
            </a:r>
            <a:r>
              <a:rPr lang="en-US" sz="28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 we </a:t>
            </a:r>
            <a:r>
              <a:rPr lang="en-US" sz="2800" b="1" dirty="0" err="1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wniosku</a:t>
            </a:r>
            <a:r>
              <a:rPr lang="pl-PL" sz="28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 o dofinansowanie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75697" y="2355205"/>
            <a:ext cx="9821406" cy="258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5"/>
              </a:lnSpc>
            </a:pPr>
            <a:r>
              <a:rPr lang="en-US" sz="12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Komisja oceny sprawdza spełnienie kryteriów w następujących miejscach dokumentacji </a:t>
            </a:r>
            <a:r>
              <a:rPr lang="pl-PL" sz="12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naborowej </a:t>
            </a:r>
            <a:r>
              <a:rPr lang="en-US" sz="12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:</a:t>
            </a:r>
            <a:endParaRPr lang="en-US" sz="1275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5697" y="2792849"/>
            <a:ext cx="328970" cy="32897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75697" y="3320593"/>
            <a:ext cx="2205544" cy="256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88"/>
              </a:lnSpc>
            </a:pPr>
            <a:r>
              <a:rPr lang="en-US" sz="1613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Dodatkowe informacje</a:t>
            </a:r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75697" y="3672960"/>
            <a:ext cx="4811316" cy="258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5"/>
              </a:lnSpc>
            </a:pPr>
            <a:r>
              <a:rPr lang="en-US" sz="12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Check-box „TAK" potwierdzający spełnienie wymagań</a:t>
            </a:r>
            <a:endParaRPr lang="en-US" sz="1275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85788" y="2792849"/>
            <a:ext cx="328970" cy="32897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585788" y="3320593"/>
            <a:ext cx="2143840" cy="256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88"/>
              </a:lnSpc>
            </a:pPr>
            <a:r>
              <a:rPr lang="en-US" sz="1613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Informacje o projekcie</a:t>
            </a:r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585788" y="3672960"/>
            <a:ext cx="4811316" cy="258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5"/>
              </a:lnSpc>
            </a:pPr>
            <a:r>
              <a:rPr lang="en-US" sz="12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Szczegółowy opis, grupy docelowe i zakres oddziaływania</a:t>
            </a:r>
            <a:endParaRPr lang="en-US" sz="1275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5697" y="4249727"/>
            <a:ext cx="328970" cy="32897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75697" y="4777472"/>
            <a:ext cx="2056061" cy="256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88"/>
              </a:lnSpc>
            </a:pPr>
            <a:r>
              <a:rPr lang="en-US" sz="1613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Zadania projektowe</a:t>
            </a:r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75697" y="5129838"/>
            <a:ext cx="4811316" cy="258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5"/>
              </a:lnSpc>
            </a:pPr>
            <a:r>
              <a:rPr lang="en-US" sz="12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Opis planowanych działań i harmonogram realizacji</a:t>
            </a:r>
            <a:endParaRPr lang="en-US" sz="1275" dirty="0"/>
          </a:p>
        </p:txBody>
      </p:sp>
      <p:sp>
        <p:nvSpPr>
          <p:cNvPr id="13" name="Shape 8"/>
          <p:cNvSpPr/>
          <p:nvPr/>
        </p:nvSpPr>
        <p:spPr>
          <a:xfrm>
            <a:off x="5602308" y="4244995"/>
            <a:ext cx="295930" cy="338525"/>
          </a:xfrm>
          <a:prstGeom prst="roundRect">
            <a:avLst>
              <a:gd name="adj" fmla="val 13905"/>
            </a:avLst>
          </a:prstGeom>
          <a:solidFill>
            <a:srgbClr val="DFDFE0"/>
          </a:solidFill>
          <a:ln/>
        </p:spPr>
        <p:txBody>
          <a:bodyPr/>
          <a:lstStyle/>
          <a:p>
            <a:endParaRPr lang="pl-PL" sz="135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8030" y="4344205"/>
            <a:ext cx="164485" cy="13153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5585788" y="4130517"/>
            <a:ext cx="4811316" cy="1258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5"/>
              </a:lnSpc>
            </a:pPr>
            <a:endParaRPr lang="en-US" sz="1275" dirty="0">
              <a:solidFill>
                <a:schemeClr val="tx2"/>
              </a:solidFill>
            </a:endParaRPr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75697" y="5567482"/>
            <a:ext cx="328970" cy="32897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575697" y="6095226"/>
            <a:ext cx="2087136" cy="256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88"/>
              </a:lnSpc>
            </a:pPr>
            <a:r>
              <a:rPr lang="en-US" sz="1613" b="1" dirty="0" err="1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Załączniki</a:t>
            </a:r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1"/>
          <p:cNvSpPr/>
          <p:nvPr/>
        </p:nvSpPr>
        <p:spPr>
          <a:xfrm>
            <a:off x="575697" y="6447592"/>
            <a:ext cx="4811316" cy="258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5"/>
              </a:lnSpc>
            </a:pPr>
            <a:r>
              <a:rPr lang="en-US" sz="12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Budżet pomocniczy z kalkulacją kosztów</a:t>
            </a:r>
            <a:endParaRPr lang="en-US" sz="1275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585788" y="5567482"/>
            <a:ext cx="328970" cy="328970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5585788" y="6095226"/>
            <a:ext cx="2056061" cy="256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88"/>
              </a:lnSpc>
            </a:pPr>
            <a:r>
              <a:rPr lang="en-US" sz="1613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Dane zewnętrzne</a:t>
            </a:r>
            <a:endParaRPr lang="en-US" sz="16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3"/>
          <p:cNvSpPr/>
          <p:nvPr/>
        </p:nvSpPr>
        <p:spPr>
          <a:xfrm>
            <a:off x="5585788" y="6447592"/>
            <a:ext cx="4811316" cy="256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5"/>
              </a:lnSpc>
            </a:pPr>
            <a:r>
              <a:rPr lang="en-US" sz="12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Lista szkół już objętych wsparciem – weryfikacja dublowania</a:t>
            </a:r>
            <a:endParaRPr lang="en-US" sz="1275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C7736645-D6AB-4A3E-AB18-E7C9F0FBADB5}"/>
              </a:ext>
            </a:extLst>
          </p:cNvPr>
          <p:cNvSpPr/>
          <p:nvPr/>
        </p:nvSpPr>
        <p:spPr>
          <a:xfrm>
            <a:off x="9552790" y="6706374"/>
            <a:ext cx="1420010" cy="567140"/>
          </a:xfrm>
          <a:prstGeom prst="rect">
            <a:avLst/>
          </a:prstGeom>
          <a:solidFill>
            <a:srgbClr val="F1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E92056E5-651B-4F15-93AD-28173CE760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4" y="-1"/>
            <a:ext cx="3001786" cy="1157109"/>
          </a:xfrm>
          <a:prstGeom prst="rect">
            <a:avLst/>
          </a:prstGeom>
        </p:spPr>
      </p:pic>
      <p:pic>
        <p:nvPicPr>
          <p:cNvPr id="25" name="Image 1" descr="preencoded.png">
            <a:extLst>
              <a:ext uri="{FF2B5EF4-FFF2-40B4-BE49-F238E27FC236}">
                <a16:creationId xmlns:a16="http://schemas.microsoft.com/office/drawing/2014/main" id="{6F24A5A2-A306-4063-AAE9-41575F2BAA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29628" y="4174813"/>
            <a:ext cx="3313476" cy="2048912"/>
          </a:xfrm>
          <a:prstGeom prst="rect">
            <a:avLst/>
          </a:prstGeom>
        </p:spPr>
      </p:pic>
      <p:sp>
        <p:nvSpPr>
          <p:cNvPr id="26" name="Przycisk akcji: Dokument 25">
            <a:hlinkClick r:id="rId16" action="ppaction://hlinkfile" highlightClick="1"/>
            <a:extLst>
              <a:ext uri="{FF2B5EF4-FFF2-40B4-BE49-F238E27FC236}">
                <a16:creationId xmlns:a16="http://schemas.microsoft.com/office/drawing/2014/main" id="{CFF384F1-5023-4C22-9BB6-D8A831F62E97}"/>
              </a:ext>
            </a:extLst>
          </p:cNvPr>
          <p:cNvSpPr/>
          <p:nvPr/>
        </p:nvSpPr>
        <p:spPr>
          <a:xfrm>
            <a:off x="8256829" y="6923040"/>
            <a:ext cx="1002983" cy="840521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1">
            <a:extLst>
              <a:ext uri="{FF2B5EF4-FFF2-40B4-BE49-F238E27FC236}">
                <a16:creationId xmlns:a16="http://schemas.microsoft.com/office/drawing/2014/main" id="{85B5387D-1D9F-4E00-B9DC-F7755633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" y="0"/>
            <a:ext cx="3233261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15E95BDA-5CB0-47C5-AD9A-58DC123E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CA2D0C99-6216-427F-A99F-A87CAA240578}"/>
              </a:ext>
            </a:extLst>
          </p:cNvPr>
          <p:cNvSpPr/>
          <p:nvPr/>
        </p:nvSpPr>
        <p:spPr>
          <a:xfrm>
            <a:off x="1540193" y="1712255"/>
            <a:ext cx="7600948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chemeClr val="accent1">
                    <a:lumMod val="50000"/>
                  </a:schemeClr>
                </a:solidFill>
              </a:rPr>
              <a:t>1.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C05B2F93-4CEC-4F6A-8D33-36BCDFE92D87}"/>
              </a:ext>
            </a:extLst>
          </p:cNvPr>
          <p:cNvSpPr/>
          <p:nvPr/>
        </p:nvSpPr>
        <p:spPr>
          <a:xfrm>
            <a:off x="1540192" y="2721055"/>
            <a:ext cx="7600949" cy="1167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540"/>
              </a:spcBef>
              <a:spcAft>
                <a:spcPts val="540"/>
              </a:spcAft>
              <a:defRPr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Wnioskodawcą jest organ prowadzący szkołę/ placówkę systemu oświaty, w której realizowany będzie projekt.</a:t>
            </a:r>
            <a:endParaRPr lang="pl-PL" altLang="pl-PL" b="1" dirty="0">
              <a:solidFill>
                <a:schemeClr val="tx1"/>
              </a:solidFill>
            </a:endParaRPr>
          </a:p>
        </p:txBody>
      </p:sp>
      <p:sp>
        <p:nvSpPr>
          <p:cNvPr id="21514" name="Prostokąt 3">
            <a:extLst>
              <a:ext uri="{FF2B5EF4-FFF2-40B4-BE49-F238E27FC236}">
                <a16:creationId xmlns:a16="http://schemas.microsoft.com/office/drawing/2014/main" id="{6D92FD45-4F7B-4B0A-B742-EEF12C75A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1" y="4503421"/>
            <a:ext cx="7938134" cy="189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80"/>
              </a:spcBef>
              <a:spcAft>
                <a:spcPts val="540"/>
              </a:spcAft>
              <a:buNone/>
            </a:pPr>
            <a:endParaRPr lang="pl-PL" sz="1350" b="1" dirty="0">
              <a:ea typeface="Times New Roman" panose="02020603050405020304" pitchFamily="18" charset="0"/>
            </a:endParaRPr>
          </a:p>
          <a:p>
            <a:pPr algn="just">
              <a:spcBef>
                <a:spcPts val="1080"/>
              </a:spcBef>
              <a:spcAft>
                <a:spcPts val="540"/>
              </a:spcAft>
              <a:buNone/>
            </a:pPr>
            <a:r>
              <a:rPr lang="pl-PL" sz="1800" b="1" dirty="0">
                <a:ea typeface="Times New Roman" panose="02020603050405020304" pitchFamily="18" charset="0"/>
              </a:rPr>
              <a:t>Kryterium będzie weryfikowane na podstawie wniosku o dofinansowanie projektu </a:t>
            </a:r>
            <a:r>
              <a:rPr lang="pl-PL" sz="1800" b="1" dirty="0"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l-PL" sz="1800" b="1" dirty="0">
                <a:ea typeface="Times New Roman" panose="02020603050405020304" pitchFamily="18" charset="0"/>
              </a:rPr>
              <a:t> części „Dodatkowe informacje”</a:t>
            </a:r>
            <a:r>
              <a:rPr lang="pl-PL" sz="1800" b="1" dirty="0"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l-PL" sz="1800" b="1" dirty="0">
                <a:ea typeface="Times New Roman" panose="02020603050405020304" pitchFamily="18" charset="0"/>
              </a:rPr>
              <a:t> pole „Kryterium specyficzne dostępu nr 1”, gdzie Wnioskodawca zobowiązany jest odznaczyć </a:t>
            </a:r>
            <a:r>
              <a:rPr lang="pl-PL" sz="1800" b="1" dirty="0" err="1">
                <a:ea typeface="Times New Roman" panose="02020603050405020304" pitchFamily="18" charset="0"/>
              </a:rPr>
              <a:t>check-box</a:t>
            </a:r>
            <a:r>
              <a:rPr lang="pl-PL" sz="1800" b="1" dirty="0">
                <a:ea typeface="Times New Roman" panose="02020603050405020304" pitchFamily="18" charset="0"/>
              </a:rPr>
              <a:t> „TAK”, co jest równoznaczne ze złożeniem oświadczenia o ww. treści oraz informacji pozyskanych przez KOP w trakcie dokonywania oceny.</a:t>
            </a:r>
            <a:endParaRPr lang="pl-PL" altLang="pl-PL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1830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771082" y="2105978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2.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684085" y="2866794"/>
            <a:ext cx="7505636" cy="34997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w projekcie jest skierowane wyłącznie do uczniów i nauczycieli szkół/ placówek systemu oświaty prowadzących kształcenie ogólne zlokalizowanych na terenie województwa warmińsko-mazurskiego, z wyłączeniem:</a:t>
            </a:r>
          </a:p>
          <a:p>
            <a:pPr marL="257175" indent="-257175" algn="just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szkół/ placówek systemu oświaty prowadzących kształcenie ogólne zgodnie ze Strategią ZIT MOF Ełk oraz Strategią ZIT MOF Olsztyn; 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jednostek samorządu terytorialnego, których szkoły objęte są wsparciem w projekcie strategicznym realizowanym w ramach Działania 6.3 pn. „Młodzi Kreatywni”;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szkół/ placówek systemu oświaty prowadzących kształcenie specjalne</a:t>
            </a:r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24019"/>
              </p:ext>
            </p:extLst>
          </p:nvPr>
        </p:nvGraphicFramePr>
        <p:xfrm>
          <a:off x="1485900" y="6653688"/>
          <a:ext cx="7703821" cy="981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3821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981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effectLst/>
                        </a:rPr>
                        <a:t>Kryterium będzie weryfikowane na podstawie wniosku o dofinansowanie projektu w szczególności w -</a:t>
                      </a:r>
                      <a:r>
                        <a:rPr lang="pl-PL" sz="18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800" b="1" dirty="0">
                          <a:effectLst/>
                        </a:rPr>
                        <a:t> części „Informacje o projekcie” </a:t>
                      </a:r>
                      <a:r>
                        <a:rPr lang="pl-PL" sz="18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800" b="1" dirty="0">
                          <a:effectLst/>
                        </a:rPr>
                        <a:t> pole „Opis projektu”, pole „Grupy docelowe”.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1">
            <a:extLst>
              <a:ext uri="{FF2B5EF4-FFF2-40B4-BE49-F238E27FC236}">
                <a16:creationId xmlns:a16="http://schemas.microsoft.com/office/drawing/2014/main" id="{64398E8F-EF00-4B09-919E-238F71BAA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" y="0"/>
            <a:ext cx="3187541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2F59AEAF-F571-4A18-9805-DB5564EA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66416051-FDF4-46DD-B6F7-3C98CE380CCE}"/>
              </a:ext>
            </a:extLst>
          </p:cNvPr>
          <p:cNvSpPr/>
          <p:nvPr/>
        </p:nvSpPr>
        <p:spPr>
          <a:xfrm>
            <a:off x="1618059" y="1712255"/>
            <a:ext cx="7258405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chemeClr val="accent1">
                    <a:lumMod val="50000"/>
                  </a:schemeClr>
                </a:solidFill>
              </a:rPr>
              <a:t>3.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1040365E-C354-4B86-ABFD-4651A0131AC4}"/>
              </a:ext>
            </a:extLst>
          </p:cNvPr>
          <p:cNvSpPr/>
          <p:nvPr/>
        </p:nvSpPr>
        <p:spPr>
          <a:xfrm>
            <a:off x="1708785" y="3124319"/>
            <a:ext cx="7480936" cy="12037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540"/>
              </a:spcBef>
              <a:spcAft>
                <a:spcPts val="540"/>
              </a:spcAft>
              <a:defRPr/>
            </a:pPr>
            <a:endParaRPr lang="pl-PL" altLang="pl-PL" sz="2160" dirty="0">
              <a:solidFill>
                <a:schemeClr val="tx1"/>
              </a:solidFill>
            </a:endParaRPr>
          </a:p>
          <a:p>
            <a:pPr algn="ctr">
              <a:spcBef>
                <a:spcPts val="540"/>
              </a:spcBef>
              <a:spcAft>
                <a:spcPts val="540"/>
              </a:spcAft>
              <a:defRPr/>
            </a:pPr>
            <a:r>
              <a:rPr lang="pl-PL" altLang="pl-PL" sz="2070" b="1" dirty="0">
                <a:solidFill>
                  <a:schemeClr val="tx1"/>
                </a:solidFill>
              </a:rPr>
              <a:t>Łączny koszt projektu wyrażony w PLN nie przekracza równowartości 200 000,00 EUR</a:t>
            </a:r>
            <a:endParaRPr lang="pl-PL" altLang="pl-PL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540"/>
              </a:spcBef>
              <a:spcAft>
                <a:spcPts val="540"/>
              </a:spcAft>
              <a:defRPr/>
            </a:pPr>
            <a:endParaRPr lang="pl-PL" altLang="pl-PL" sz="216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514" name="Prostokąt 3">
            <a:extLst>
              <a:ext uri="{FF2B5EF4-FFF2-40B4-BE49-F238E27FC236}">
                <a16:creationId xmlns:a16="http://schemas.microsoft.com/office/drawing/2014/main" id="{678DE498-0A7C-426E-A58C-9AF3921C8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4503421"/>
            <a:ext cx="8001000" cy="247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80"/>
              </a:spcBef>
              <a:spcAft>
                <a:spcPts val="540"/>
              </a:spcAft>
              <a:buNone/>
            </a:pPr>
            <a:endParaRPr lang="pl-PL" altLang="pl-PL" sz="171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1080"/>
              </a:spcBef>
              <a:spcAft>
                <a:spcPts val="540"/>
              </a:spcAft>
              <a:buNone/>
            </a:pPr>
            <a:r>
              <a:rPr lang="pl-PL" altLang="pl-PL" sz="1710" dirty="0">
                <a:solidFill>
                  <a:srgbClr val="000000"/>
                </a:solidFill>
                <a:latin typeface="Arial" panose="020B0604020202020204" pitchFamily="34" charset="0"/>
              </a:rPr>
              <a:t>Kryterium będzie weryfikowane na podstawie wniosku o dofinansowanie projektu w części „Podsumowanie budżetu” pole „Wydatki ogółem”</a:t>
            </a:r>
          </a:p>
          <a:p>
            <a:pPr algn="ctr">
              <a:spcBef>
                <a:spcPts val="1080"/>
              </a:spcBef>
              <a:spcAft>
                <a:spcPts val="540"/>
              </a:spcAft>
              <a:buNone/>
            </a:pPr>
            <a:endParaRPr lang="pl-PL" altLang="pl-PL" sz="171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1080"/>
              </a:spcBef>
              <a:spcAft>
                <a:spcPts val="540"/>
              </a:spcAft>
              <a:buNone/>
            </a:pPr>
            <a:r>
              <a:rPr lang="pl-PL" altLang="pl-PL" sz="17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Łączny koszt projektu nie może przekroczyć równowartości 846 900,00 PLN</a:t>
            </a:r>
            <a:endParaRPr lang="pl-PL" altLang="pl-PL" sz="171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1080"/>
              </a:spcBef>
              <a:spcAft>
                <a:spcPts val="540"/>
              </a:spcAft>
              <a:buNone/>
            </a:pPr>
            <a:endParaRPr lang="pl-PL" altLang="pl-PL" sz="162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id="{2ABE94B2-DAEE-4558-B3D8-7A81DED7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4623" cy="9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ytuł 5">
            <a:extLst>
              <a:ext uri="{FF2B5EF4-FFF2-40B4-BE49-F238E27FC236}">
                <a16:creationId xmlns:a16="http://schemas.microsoft.com/office/drawing/2014/main" id="{ED972EEE-0244-44C0-A474-7DF5DC8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803" y="1077278"/>
            <a:ext cx="5054918" cy="1028700"/>
          </a:xfrm>
        </p:spPr>
        <p:txBody>
          <a:bodyPr/>
          <a:lstStyle/>
          <a:p>
            <a:pPr>
              <a:defRPr/>
            </a:pPr>
            <a:endParaRPr lang="pl-PL" altLang="pl-PL" sz="324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72A4968-8771-479A-BCE9-CBD6EA61DB82}"/>
              </a:ext>
            </a:extLst>
          </p:cNvPr>
          <p:cNvSpPr/>
          <p:nvPr/>
        </p:nvSpPr>
        <p:spPr>
          <a:xfrm>
            <a:off x="1851660" y="1752452"/>
            <a:ext cx="7462137" cy="518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160" b="1" dirty="0">
                <a:solidFill>
                  <a:srgbClr val="4F81BD">
                    <a:lumMod val="50000"/>
                  </a:srgbClr>
                </a:solidFill>
              </a:rPr>
              <a:t>4. Kryterium specyficzne dostępu 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415C588-44D3-4F0C-9E69-096471FC528C}"/>
              </a:ext>
            </a:extLst>
          </p:cNvPr>
          <p:cNvSpPr/>
          <p:nvPr/>
        </p:nvSpPr>
        <p:spPr>
          <a:xfrm>
            <a:off x="1752094" y="2664620"/>
            <a:ext cx="7462137" cy="1749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Działania 1.1, 1.2, 1.5 i 1.8 z 1 typu projektu będą realizowane obligatoryjnie w każdej szkole objętej wsparciem w projekcie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pl-PL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2E097B-408C-4E12-BB5A-D5761389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38243"/>
              </p:ext>
            </p:extLst>
          </p:nvPr>
        </p:nvGraphicFramePr>
        <p:xfrm>
          <a:off x="1752094" y="5280660"/>
          <a:ext cx="7362573" cy="1549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2573">
                  <a:extLst>
                    <a:ext uri="{9D8B030D-6E8A-4147-A177-3AD203B41FA5}">
                      <a16:colId xmlns:a16="http://schemas.microsoft.com/office/drawing/2014/main" val="2949904018"/>
                    </a:ext>
                  </a:extLst>
                </a:gridCol>
              </a:tblGrid>
              <a:tr h="1549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będzie weryfikowane na podstawie treści wniosku o dofinansowanie projektu, w szczególności w części „Dodatkowe informacje”</a:t>
                      </a: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pole „Typy projektów SZOP/ Opis działań”, gdzie Wnioskodawca zobowiązany jest odznaczyć </a:t>
                      </a:r>
                      <a:r>
                        <a:rPr lang="pl-PL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check-box</a:t>
                      </a: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przy planowanym typie do realizacji. 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51" marR="6715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9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90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2829</TotalTime>
  <Words>2734</Words>
  <Application>Microsoft Office PowerPoint</Application>
  <PresentationFormat>Niestandardowy</PresentationFormat>
  <Paragraphs>220</Paragraphs>
  <Slides>32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3" baseType="lpstr">
      <vt:lpstr>Calibri</vt:lpstr>
      <vt:lpstr>Wingdings</vt:lpstr>
      <vt:lpstr>Arimo</vt:lpstr>
      <vt:lpstr>Times New Roman</vt:lpstr>
      <vt:lpstr>Aptos</vt:lpstr>
      <vt:lpstr>Outfit Extra Bold</vt:lpstr>
      <vt:lpstr>Symbol</vt:lpstr>
      <vt:lpstr>Arial</vt:lpstr>
      <vt:lpstr>Outfit Light</vt:lpstr>
      <vt:lpstr>Calibri Light</vt:lpstr>
      <vt:lpstr>Office Theme</vt:lpstr>
      <vt:lpstr>Specyficzne kryteria wyboru projektów dla naboru nr FEWM.06.03-IZ.00-001/26 w ramach Działania 6.3: Edukacja ogólnokształcąca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Monika Żokowska</dc:creator>
  <cp:lastModifiedBy>Monika Majbańska-Konopińska</cp:lastModifiedBy>
  <cp:revision>79</cp:revision>
  <dcterms:created xsi:type="dcterms:W3CDTF">2026-01-27T10:49:49Z</dcterms:created>
  <dcterms:modified xsi:type="dcterms:W3CDTF">2026-02-12T08:51:15Z</dcterms:modified>
</cp:coreProperties>
</file>