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30"/>
  </p:notesMasterIdLst>
  <p:handoutMasterIdLst>
    <p:handoutMasterId r:id="rId31"/>
  </p:handoutMasterIdLst>
  <p:sldIdLst>
    <p:sldId id="260" r:id="rId3"/>
    <p:sldId id="261" r:id="rId4"/>
    <p:sldId id="333" r:id="rId5"/>
    <p:sldId id="342" r:id="rId6"/>
    <p:sldId id="331" r:id="rId7"/>
    <p:sldId id="308" r:id="rId8"/>
    <p:sldId id="309" r:id="rId9"/>
    <p:sldId id="344" r:id="rId10"/>
    <p:sldId id="337" r:id="rId11"/>
    <p:sldId id="318" r:id="rId12"/>
    <p:sldId id="329" r:id="rId13"/>
    <p:sldId id="315" r:id="rId14"/>
    <p:sldId id="320" r:id="rId15"/>
    <p:sldId id="311" r:id="rId16"/>
    <p:sldId id="319" r:id="rId17"/>
    <p:sldId id="328" r:id="rId18"/>
    <p:sldId id="321" r:id="rId19"/>
    <p:sldId id="322" r:id="rId20"/>
    <p:sldId id="341" r:id="rId21"/>
    <p:sldId id="324" r:id="rId22"/>
    <p:sldId id="336" r:id="rId23"/>
    <p:sldId id="340" r:id="rId24"/>
    <p:sldId id="343" r:id="rId25"/>
    <p:sldId id="326" r:id="rId26"/>
    <p:sldId id="335" r:id="rId27"/>
    <p:sldId id="338" r:id="rId28"/>
    <p:sldId id="263" r:id="rId2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57407" autoAdjust="0"/>
  </p:normalViewPr>
  <p:slideViewPr>
    <p:cSldViewPr snapToGrid="0">
      <p:cViewPr varScale="1">
        <p:scale>
          <a:sx n="50" d="100"/>
          <a:sy n="50" d="100"/>
        </p:scale>
        <p:origin x="2376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D9639-777C-4096-993C-9DE4B01BAFF0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C7C94-DC26-474C-A65F-46AD4BC86A4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7657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E8394-BC4A-42CE-BF86-A14D6E925C77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C099A-F21D-4111-800F-DBA723E7D21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871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90567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76E9FC-466B-4A5A-8AC3-A96AB9BFF982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591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4615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5278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7787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76E9FC-466B-4A5A-8AC3-A96AB9BFF982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6942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27967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4050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3856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37390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4132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23882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60981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9341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27942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20518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43462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986623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8791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948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822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6214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7633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30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90515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48896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FC099A-F21D-4111-800F-DBA723E7D215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846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/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206953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60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49708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828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080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16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411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48149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331445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12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435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294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/>
          <p:cNvSpPr>
            <a:spLocks noGrp="1"/>
          </p:cNvSpPr>
          <p:nvPr>
            <p:ph type="subTitle" idx="1"/>
          </p:nvPr>
        </p:nvSpPr>
        <p:spPr>
          <a:xfrm>
            <a:off x="1143000" y="4887884"/>
            <a:ext cx="6858000" cy="369916"/>
          </a:xfrm>
        </p:spPr>
        <p:txBody>
          <a:bodyPr>
            <a:normAutofit/>
          </a:bodyPr>
          <a:lstStyle/>
          <a:p>
            <a:r>
              <a:rPr lang="pl-PL" sz="1800" dirty="0" smtClean="0">
                <a:solidFill>
                  <a:schemeClr val="accent1">
                    <a:lumMod val="50000"/>
                  </a:schemeClr>
                </a:solidFill>
              </a:rPr>
              <a:t>Olsztyn, 6 lutego 2024r.</a:t>
            </a:r>
            <a:endParaRPr lang="pl-PL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034932" y="2499360"/>
            <a:ext cx="6858001" cy="2388524"/>
          </a:xfrm>
        </p:spPr>
        <p:txBody>
          <a:bodyPr>
            <a:noAutofit/>
          </a:bodyPr>
          <a:lstStyle/>
          <a:p>
            <a:pPr algn="ctr"/>
            <a:r>
              <a:rPr lang="pl-PL" sz="3400" b="1" dirty="0" smtClean="0">
                <a:solidFill>
                  <a:schemeClr val="accent1">
                    <a:lumMod val="50000"/>
                  </a:schemeClr>
                </a:solidFill>
              </a:rPr>
              <a:t>Regulamin wyboru projektów FEWM.06.01-IZ.00-001/24</a:t>
            </a:r>
            <a:br>
              <a:rPr lang="pl-PL" sz="3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400" b="1" dirty="0" smtClean="0">
                <a:solidFill>
                  <a:schemeClr val="accent1">
                    <a:lumMod val="50000"/>
                  </a:schemeClr>
                </a:solidFill>
              </a:rPr>
              <a:t>w ramach </a:t>
            </a:r>
            <a:br>
              <a:rPr lang="pl-PL" sz="3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400" b="1" dirty="0" smtClean="0">
                <a:solidFill>
                  <a:schemeClr val="accent1">
                    <a:lumMod val="50000"/>
                  </a:schemeClr>
                </a:solidFill>
              </a:rPr>
              <a:t>Działania 6.1: Kompetencje dla regionu</a:t>
            </a:r>
            <a:endParaRPr lang="pl-PL" sz="3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53822" y="0"/>
            <a:ext cx="8823366" cy="843149"/>
          </a:xfrm>
        </p:spPr>
        <p:txBody>
          <a:bodyPr>
            <a:normAutofit fontScale="90000"/>
          </a:bodyPr>
          <a:lstStyle/>
          <a:p>
            <a:r>
              <a:rPr lang="pl-PL" sz="2800" b="1" dirty="0"/>
              <a:t>Minimalny schemat wdrażania innowacji pedagogicznej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u="sng" dirty="0" smtClean="0"/>
              <a:t>jednolity </a:t>
            </a:r>
            <a:r>
              <a:rPr lang="pl-PL" sz="2800" b="1" u="sng" dirty="0"/>
              <a:t>dla wszystkich szkół </a:t>
            </a:r>
            <a:r>
              <a:rPr lang="pl-PL" sz="2800" b="1" dirty="0" smtClean="0"/>
              <a:t>obejmuje: </a:t>
            </a:r>
            <a:endParaRPr lang="pl-PL" sz="2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8130" y="984738"/>
            <a:ext cx="8823366" cy="58732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sz="4400" dirty="0" smtClean="0"/>
              <a:t>a) </a:t>
            </a:r>
            <a:r>
              <a:rPr lang="pl-PL" sz="4400" b="1" dirty="0"/>
              <a:t>diagnoza kompetencji zawodowych kadry </a:t>
            </a:r>
            <a:r>
              <a:rPr lang="pl-PL" sz="4400" dirty="0"/>
              <a:t>szkół i placówek systemu oświaty oraz </a:t>
            </a:r>
            <a:r>
              <a:rPr lang="pl-PL" sz="4400" b="1" dirty="0"/>
              <a:t>wybór kadry do udziału w projekcie </a:t>
            </a:r>
            <a:r>
              <a:rPr lang="pl-PL" sz="4400" dirty="0"/>
              <a:t>w poszczególnych szkołach;</a:t>
            </a:r>
          </a:p>
          <a:p>
            <a:pPr marL="0" indent="0">
              <a:buNone/>
            </a:pPr>
            <a:r>
              <a:rPr lang="pl-PL" sz="4400" dirty="0" smtClean="0"/>
              <a:t>b) </a:t>
            </a:r>
            <a:r>
              <a:rPr lang="pl-PL" sz="4400" b="1" dirty="0" smtClean="0"/>
              <a:t>opracowanie programu wsparcia </a:t>
            </a:r>
            <a:r>
              <a:rPr lang="pl-PL" sz="4400" dirty="0" smtClean="0"/>
              <a:t>(w tym kryteriów wyboru nauczycieli, planu podnoszenia kompetencji, narzędzi i scenariuszy wsparcia) </a:t>
            </a:r>
            <a:r>
              <a:rPr lang="pl-PL" sz="4400" b="1" dirty="0" smtClean="0"/>
              <a:t>doskonalenia zawodowego</a:t>
            </a:r>
            <a:r>
              <a:rPr lang="pl-PL" sz="4400" dirty="0" smtClean="0"/>
              <a:t> kadry szkół i placówek systemu oświaty;</a:t>
            </a:r>
          </a:p>
          <a:p>
            <a:pPr marL="0" indent="0">
              <a:buNone/>
            </a:pPr>
            <a:r>
              <a:rPr lang="pl-PL" sz="4400" dirty="0" smtClean="0"/>
              <a:t>c</a:t>
            </a:r>
            <a:r>
              <a:rPr lang="pl-PL" sz="4400" dirty="0"/>
              <a:t>) </a:t>
            </a:r>
            <a:r>
              <a:rPr lang="pl-PL" sz="4400" b="1" dirty="0"/>
              <a:t>opracowanie planu doposażenia i rearanżacji przestrzeni szkolnej oraz ich wdrożenie </a:t>
            </a:r>
            <a:r>
              <a:rPr lang="pl-PL" sz="4400" dirty="0"/>
              <a:t>w taki sposób by sprzyjała ona rozwojowi umiejętności samodzielnego uczenia się uczniów; </a:t>
            </a:r>
            <a:endParaRPr lang="pl-PL" sz="4400" dirty="0" smtClean="0"/>
          </a:p>
          <a:p>
            <a:pPr marL="0" indent="0">
              <a:buNone/>
            </a:pPr>
            <a:r>
              <a:rPr lang="pl-PL" sz="4400" dirty="0"/>
              <a:t>d) </a:t>
            </a:r>
            <a:r>
              <a:rPr lang="pl-PL" sz="4400" b="1" dirty="0"/>
              <a:t>wdrożenie programu wsparcia doskonalenia zawodowego kadry </a:t>
            </a:r>
            <a:r>
              <a:rPr lang="pl-PL" sz="4400" dirty="0"/>
              <a:t>szkół i placówek systemu oświaty;</a:t>
            </a:r>
          </a:p>
          <a:p>
            <a:pPr marL="0" indent="0">
              <a:buNone/>
            </a:pPr>
            <a:r>
              <a:rPr lang="pl-PL" sz="4400" dirty="0"/>
              <a:t>e) </a:t>
            </a:r>
            <a:r>
              <a:rPr lang="pl-PL" sz="4400" b="1" dirty="0"/>
              <a:t>opracowanie cząstkowych wniosków i rekomendacji </a:t>
            </a:r>
            <a:r>
              <a:rPr lang="pl-PL" sz="4400" dirty="0"/>
              <a:t>w trakcie realizacji projektu oraz </a:t>
            </a:r>
            <a:r>
              <a:rPr lang="pl-PL" sz="4400" b="1" dirty="0"/>
              <a:t>końcowego raportu po zakończeniu realizacji </a:t>
            </a:r>
            <a:r>
              <a:rPr lang="pl-PL" sz="4400" dirty="0"/>
              <a:t>wsparcia </a:t>
            </a:r>
            <a:r>
              <a:rPr lang="pl-PL" sz="4400" dirty="0" smtClean="0"/>
              <a:t>kadry szkół i placówek systemu oświaty;</a:t>
            </a:r>
            <a:endParaRPr lang="pl-PL" sz="4400" dirty="0"/>
          </a:p>
          <a:p>
            <a:pPr marL="0" indent="0">
              <a:buNone/>
            </a:pPr>
            <a:r>
              <a:rPr lang="pl-PL" sz="4400" dirty="0"/>
              <a:t>f) </a:t>
            </a:r>
            <a:r>
              <a:rPr lang="pl-PL" sz="4400" b="1" dirty="0"/>
              <a:t>przygotowanie założeń i narzędzi  jakościowego oceniania kompetencji kadry </a:t>
            </a:r>
            <a:r>
              <a:rPr lang="pl-PL" sz="4400" dirty="0"/>
              <a:t>szkół i placówek systemu oświaty i </a:t>
            </a:r>
            <a:r>
              <a:rPr lang="pl-PL" sz="4400" b="1" dirty="0"/>
              <a:t>uczniów</a:t>
            </a:r>
            <a:r>
              <a:rPr lang="pl-PL" sz="4400" dirty="0"/>
              <a:t>;</a:t>
            </a:r>
          </a:p>
          <a:p>
            <a:pPr marL="0" indent="0">
              <a:buNone/>
            </a:pPr>
            <a:r>
              <a:rPr lang="pl-PL" sz="4400" dirty="0"/>
              <a:t>g) </a:t>
            </a:r>
            <a:r>
              <a:rPr lang="pl-PL" sz="4400" b="1" dirty="0"/>
              <a:t>zaplanowanie działań upowszechniających </a:t>
            </a:r>
            <a:r>
              <a:rPr lang="pl-PL" sz="4400" dirty="0"/>
              <a:t>efekty zrealizowanego wsparcia dla szkół i placówek systemu oświaty, które nie brały udziału projekcie;</a:t>
            </a:r>
          </a:p>
          <a:p>
            <a:pPr marL="0" indent="0">
              <a:buNone/>
            </a:pPr>
            <a:r>
              <a:rPr lang="pl-PL" sz="4400" dirty="0"/>
              <a:t>h) </a:t>
            </a:r>
            <a:r>
              <a:rPr lang="pl-PL" sz="4400" b="1" dirty="0"/>
              <a:t>przeprowadzenie z uczniami projektów edukacyjnych </a:t>
            </a:r>
            <a:r>
              <a:rPr lang="pl-PL" sz="4400" dirty="0"/>
              <a:t>mających na celu rozwój umiejętności samodzielnego uczenia się przy wykorzystaniu nabytych w ramach projektu kompetencji zawodowych kadry szkół i placówek systemu oświaty.</a:t>
            </a:r>
          </a:p>
          <a:p>
            <a:pPr marL="0" indent="0">
              <a:buNone/>
            </a:pPr>
            <a:endParaRPr lang="pl-PL" sz="30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2989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załka w prawo 6"/>
          <p:cNvSpPr/>
          <p:nvPr/>
        </p:nvSpPr>
        <p:spPr>
          <a:xfrm>
            <a:off x="3700780" y="2514600"/>
            <a:ext cx="1930400" cy="863600"/>
          </a:xfrm>
          <a:prstGeom prst="rightArrow">
            <a:avLst/>
          </a:prstGeom>
          <a:solidFill>
            <a:srgbClr val="FFFF00"/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ymbol zastępczy zawartości 1"/>
          <p:cNvSpPr>
            <a:spLocks noGrp="1"/>
          </p:cNvSpPr>
          <p:nvPr>
            <p:ph sz="half" idx="1"/>
          </p:nvPr>
        </p:nvSpPr>
        <p:spPr>
          <a:xfrm>
            <a:off x="368300" y="2804159"/>
            <a:ext cx="3886200" cy="2087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 smtClean="0"/>
              <a:t>Przygotowanie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2"/>
          </p:nvPr>
        </p:nvSpPr>
        <p:spPr>
          <a:xfrm>
            <a:off x="6107430" y="2804159"/>
            <a:ext cx="3886200" cy="1617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/>
              <a:t>Realizacja </a:t>
            </a:r>
          </a:p>
        </p:txBody>
      </p:sp>
    </p:spTree>
    <p:extLst>
      <p:ext uri="{BB962C8B-B14F-4D97-AF65-F5344CB8AC3E}">
        <p14:creationId xmlns:p14="http://schemas.microsoft.com/office/powerpoint/2010/main" val="93545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52400" y="254000"/>
            <a:ext cx="8829040" cy="1320800"/>
          </a:xfrm>
        </p:spPr>
        <p:txBody>
          <a:bodyPr>
            <a:normAutofit fontScale="90000"/>
          </a:bodyPr>
          <a:lstStyle/>
          <a:p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/>
              <a:t>	</a:t>
            </a:r>
            <a:r>
              <a:rPr lang="pl-PL" sz="3600" dirty="0" smtClean="0"/>
              <a:t>	</a:t>
            </a:r>
            <a:r>
              <a:rPr lang="pl-PL" sz="3100" b="1" dirty="0" smtClean="0">
                <a:solidFill>
                  <a:srgbClr val="002060"/>
                </a:solidFill>
              </a:rPr>
              <a:t>Jakie </a:t>
            </a:r>
            <a:r>
              <a:rPr lang="pl-PL" sz="3100" b="1" dirty="0">
                <a:solidFill>
                  <a:srgbClr val="002060"/>
                </a:solidFill>
              </a:rPr>
              <a:t>elementy schematu należy opracować na </a:t>
            </a:r>
            <a:r>
              <a:rPr lang="pl-PL" sz="3100" b="1" dirty="0" smtClean="0">
                <a:solidFill>
                  <a:srgbClr val="002060"/>
                </a:solidFill>
              </a:rPr>
              <a:t>etapie </a:t>
            </a:r>
            <a:r>
              <a:rPr lang="pl-PL" sz="3100" b="1" dirty="0">
                <a:solidFill>
                  <a:srgbClr val="002060"/>
                </a:solidFill>
              </a:rPr>
              <a:t>przygotowania wniosku </a:t>
            </a:r>
            <a:r>
              <a:rPr lang="pl-PL" sz="3100" b="1" dirty="0" smtClean="0">
                <a:solidFill>
                  <a:srgbClr val="002060"/>
                </a:solidFill>
              </a:rPr>
              <a:t>o </a:t>
            </a:r>
            <a:r>
              <a:rPr lang="pl-PL" sz="3100" b="1" dirty="0">
                <a:solidFill>
                  <a:srgbClr val="002060"/>
                </a:solidFill>
              </a:rPr>
              <a:t>dofinansowanie projektu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Zakres wsparcia/potrzeb nauczycieli oraz kadry zarządzającej</a:t>
            </a:r>
          </a:p>
          <a:p>
            <a:r>
              <a:rPr lang="pl-PL" dirty="0"/>
              <a:t>Wybór działań z bloków tematycznych i uzasadnienie ich wyboru</a:t>
            </a:r>
          </a:p>
          <a:p>
            <a:r>
              <a:rPr lang="pl-PL" dirty="0"/>
              <a:t>Kryteria wyboru szkół wraz z ich uzasadnieniem</a:t>
            </a:r>
          </a:p>
          <a:p>
            <a:r>
              <a:rPr lang="pl-PL" dirty="0"/>
              <a:t>Kryteria wyboru nauczycieli wraz z ich uzasadnieniem 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5510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10740" y="252816"/>
            <a:ext cx="6931660" cy="1091954"/>
          </a:xfrm>
        </p:spPr>
        <p:txBody>
          <a:bodyPr>
            <a:normAutofit/>
          </a:bodyPr>
          <a:lstStyle/>
          <a:p>
            <a:r>
              <a:rPr lang="pl-PL" sz="2000" b="1" dirty="0"/>
              <a:t>a</a:t>
            </a:r>
            <a:r>
              <a:rPr lang="pl-PL" sz="2000" b="1" dirty="0" smtClean="0"/>
              <a:t>) </a:t>
            </a:r>
            <a:r>
              <a:rPr lang="pl-PL" sz="2000" b="1" dirty="0"/>
              <a:t>diagnoza kompetencji zawodowych kadry szkół i placówek systemu oświaty oraz wybór kadry do udziału w projekcie w poszczególnych </a:t>
            </a:r>
            <a:r>
              <a:rPr lang="pl-PL" sz="2000" b="1" dirty="0" smtClean="0"/>
              <a:t>szkołach;</a:t>
            </a:r>
            <a:endParaRPr lang="pl-PL" sz="20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u="sng" dirty="0"/>
              <a:t>Na etapie wdrażania </a:t>
            </a:r>
            <a:r>
              <a:rPr lang="pl-PL" dirty="0"/>
              <a:t>Wnioskodawca będzie mógł:  </a:t>
            </a:r>
            <a:br>
              <a:rPr lang="pl-PL" dirty="0"/>
            </a:br>
            <a:r>
              <a:rPr lang="pl-PL" dirty="0"/>
              <a:t>- uszczegółowić potrzeby szkoleniowe nauczycieli i kadry zarządzającej na podstawie ich indywidualnej diagnozy kompetencji zawodowych oraz przypisać poszczególnych nauczycieli i kadrę zarządzającą do tych szkoleń, które zostały określone na etapie konstruowania założeń wniosku, </a:t>
            </a:r>
            <a:br>
              <a:rPr lang="pl-PL" dirty="0"/>
            </a:br>
            <a:r>
              <a:rPr lang="pl-PL" dirty="0"/>
              <a:t>- uszczegółowić kryteria wyboru szkół i nauczycieli.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4986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07941" y="148831"/>
            <a:ext cx="6679581" cy="1260635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/>
              <a:t>b</a:t>
            </a:r>
            <a:r>
              <a:rPr lang="pl-PL" sz="2000" b="1" dirty="0" smtClean="0"/>
              <a:t>) opracowanie </a:t>
            </a:r>
            <a:r>
              <a:rPr lang="pl-PL" sz="2000" b="1" dirty="0"/>
              <a:t>programu wsparcia (w tym kryteriów wyboru nauczycieli, planu podnoszenia kompetencji, narzędzi i scenariuszy wsparcia) doskonalenia zawodowego kadry szkół i placówek systemu </a:t>
            </a:r>
            <a:r>
              <a:rPr lang="pl-PL" sz="2000" b="1" dirty="0" smtClean="0"/>
              <a:t>oświaty</a:t>
            </a:r>
            <a:endParaRPr lang="pl-PL" sz="20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30629" y="2220686"/>
            <a:ext cx="2561771" cy="3705101"/>
          </a:xfrm>
        </p:spPr>
        <p:txBody>
          <a:bodyPr>
            <a:normAutofit/>
          </a:bodyPr>
          <a:lstStyle/>
          <a:p>
            <a:pPr algn="ctr"/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r>
              <a:rPr lang="pl-PL" sz="2200" b="1" dirty="0"/>
              <a:t>NAUCZYCIELE</a:t>
            </a:r>
          </a:p>
          <a:p>
            <a:pPr marL="0" indent="0" algn="ctr">
              <a:buNone/>
            </a:pPr>
            <a:endParaRPr lang="pl-PL" sz="2200" b="1" dirty="0"/>
          </a:p>
          <a:p>
            <a:pPr marL="0" indent="0" algn="ctr">
              <a:buNone/>
            </a:pPr>
            <a:r>
              <a:rPr lang="pl-PL" sz="2200" b="1" dirty="0"/>
              <a:t>PRZEDSTAWICIEL KADRY ZARZĄDZAJĄCEJ SZKOŁĄ (DYREKTOR LUB Z-CA)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/>
          </a:p>
          <a:p>
            <a:pPr algn="ctr"/>
            <a:endParaRPr lang="pl-PL" b="1" dirty="0"/>
          </a:p>
          <a:p>
            <a:pPr>
              <a:buFontTx/>
              <a:buChar char="-"/>
            </a:pPr>
            <a:endParaRPr lang="pl-PL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2"/>
          </p:nvPr>
        </p:nvSpPr>
        <p:spPr>
          <a:xfrm>
            <a:off x="3775207" y="1991360"/>
            <a:ext cx="5069839" cy="4866640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BLOK A </a:t>
            </a:r>
            <a:r>
              <a:rPr lang="pl-PL" sz="2000" dirty="0" smtClean="0"/>
              <a:t>– wizyty studyjne</a:t>
            </a:r>
          </a:p>
          <a:p>
            <a:r>
              <a:rPr lang="pl-PL" sz="2000" b="1" dirty="0" smtClean="0"/>
              <a:t>BLOK B </a:t>
            </a:r>
            <a:r>
              <a:rPr lang="pl-PL" sz="2000" dirty="0" smtClean="0"/>
              <a:t>– szkolenia/warsztaty </a:t>
            </a:r>
          </a:p>
          <a:p>
            <a:r>
              <a:rPr lang="pl-PL" sz="2000" b="1" dirty="0" smtClean="0"/>
              <a:t>BLOK C </a:t>
            </a:r>
            <a:r>
              <a:rPr lang="pl-PL" sz="2000" dirty="0" smtClean="0"/>
              <a:t>– indywidualne wsparcie prowadzone przez </a:t>
            </a:r>
            <a:r>
              <a:rPr lang="pl-PL" sz="2000" dirty="0" err="1" smtClean="0"/>
              <a:t>coacha</a:t>
            </a:r>
            <a:r>
              <a:rPr lang="pl-PL" sz="2000" dirty="0" smtClean="0"/>
              <a:t>/mentora/tutora/superwizora</a:t>
            </a:r>
          </a:p>
          <a:p>
            <a:r>
              <a:rPr lang="pl-PL" sz="2000" dirty="0" smtClean="0"/>
              <a:t>BLOK D – spotkania/seminaria organizowane na terenie szkół z udziałem ekspertów </a:t>
            </a:r>
          </a:p>
          <a:p>
            <a:r>
              <a:rPr lang="pl-PL" sz="2000" dirty="0" smtClean="0"/>
              <a:t>BLOK E – wymiana doświadczeń kadry zarządzającej poprzez uczestnictwo w grupowych spotkaniach </a:t>
            </a:r>
          </a:p>
          <a:p>
            <a:r>
              <a:rPr lang="pl-PL" sz="2000" dirty="0" smtClean="0"/>
              <a:t>BLOK F – inne formy wsparcia zaproponowane przez Wnioskodawcę</a:t>
            </a:r>
          </a:p>
          <a:p>
            <a:endParaRPr lang="pl-PL" sz="2000" dirty="0"/>
          </a:p>
          <a:p>
            <a:endParaRPr lang="pl-PL" dirty="0"/>
          </a:p>
        </p:txBody>
      </p:sp>
      <p:sp>
        <p:nvSpPr>
          <p:cNvPr id="7" name="Strzałka w prawo 6"/>
          <p:cNvSpPr/>
          <p:nvPr/>
        </p:nvSpPr>
        <p:spPr>
          <a:xfrm rot="20970836">
            <a:off x="2478300" y="3226681"/>
            <a:ext cx="1001170" cy="46275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trzałka w prawo 7"/>
          <p:cNvSpPr/>
          <p:nvPr/>
        </p:nvSpPr>
        <p:spPr>
          <a:xfrm rot="1371431">
            <a:off x="2490321" y="4268714"/>
            <a:ext cx="1056904" cy="24938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426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58720" y="405216"/>
            <a:ext cx="5822950" cy="570144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 smtClean="0">
                <a:solidFill>
                  <a:srgbClr val="002060"/>
                </a:solidFill>
              </a:rPr>
              <a:t>Katalog </a:t>
            </a:r>
            <a:r>
              <a:rPr lang="pl-PL" sz="3600" b="1" dirty="0">
                <a:solidFill>
                  <a:srgbClr val="002060"/>
                </a:solidFill>
              </a:rPr>
              <a:t>kryteriów </a:t>
            </a:r>
            <a:r>
              <a:rPr lang="pl-PL" sz="3600" b="1" dirty="0" smtClean="0">
                <a:solidFill>
                  <a:srgbClr val="002060"/>
                </a:solidFill>
              </a:rPr>
              <a:t>wyboru szkół</a:t>
            </a:r>
            <a:endParaRPr lang="pl-PL" sz="3600" b="1" dirty="0">
              <a:solidFill>
                <a:srgbClr val="002060"/>
              </a:solidFill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93040" y="1270000"/>
            <a:ext cx="8768080" cy="511304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pl-PL" dirty="0" smtClean="0"/>
              <a:t>Szkoła </a:t>
            </a:r>
            <a:r>
              <a:rPr lang="pl-PL" dirty="0"/>
              <a:t>jest publiczną szkołą </a:t>
            </a:r>
            <a:r>
              <a:rPr lang="pl-PL" dirty="0" smtClean="0"/>
              <a:t>podstawową.</a:t>
            </a:r>
          </a:p>
          <a:p>
            <a:pPr marL="514350" indent="-514350">
              <a:buAutoNum type="arabicParenR"/>
            </a:pPr>
            <a:r>
              <a:rPr lang="pl-PL" dirty="0" smtClean="0"/>
              <a:t>Szkoła </a:t>
            </a:r>
            <a:r>
              <a:rPr lang="pl-PL" dirty="0"/>
              <a:t>musi być położona na terenie subregionu, którego dotyczy projekt</a:t>
            </a:r>
            <a:r>
              <a:rPr lang="pl-PL" dirty="0" smtClean="0"/>
              <a:t>.</a:t>
            </a:r>
          </a:p>
          <a:p>
            <a:pPr marL="514350" indent="-514350">
              <a:buAutoNum type="arabicParenR"/>
            </a:pPr>
            <a:r>
              <a:rPr lang="pl-PL" dirty="0" smtClean="0"/>
              <a:t>Wnioskodawca </a:t>
            </a:r>
            <a:r>
              <a:rPr lang="pl-PL" dirty="0"/>
              <a:t>uwzględnia kryteria zapewniające udział zróżnicowanych grup odbiorców projektu, biorąc pod uwagę wielkość miejscowości, wielkość szkoły, lokalizację szkoły, np.</a:t>
            </a:r>
          </a:p>
          <a:p>
            <a:pPr marL="0" indent="0">
              <a:buNone/>
            </a:pPr>
            <a:r>
              <a:rPr lang="pl-PL" dirty="0"/>
              <a:t>- udział w projekcie szkół z obszarów wiejskich;</a:t>
            </a:r>
          </a:p>
          <a:p>
            <a:pPr marL="0" indent="0">
              <a:buNone/>
            </a:pPr>
            <a:r>
              <a:rPr lang="pl-PL" dirty="0"/>
              <a:t>- udział w projekcie szkół z poszczególnych „stolic” danego subregionu, którego dotyczy projekt tj. z Olsztyna, z Elbląga oraz z Ełku – będą one reprezentowały miejskie szkoły;</a:t>
            </a:r>
          </a:p>
          <a:p>
            <a:pPr marL="0" indent="0">
              <a:buNone/>
            </a:pPr>
            <a:r>
              <a:rPr lang="pl-PL" dirty="0"/>
              <a:t>- udział w projekcie szkół małych i dużych, biorąc pod uwagę liczbę uczniów.</a:t>
            </a:r>
          </a:p>
          <a:p>
            <a:pPr marL="514350" indent="-514350">
              <a:buAutoNum type="arabicParenR"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0401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903498" y="294695"/>
            <a:ext cx="5370706" cy="1091954"/>
          </a:xfrm>
        </p:spPr>
        <p:txBody>
          <a:bodyPr>
            <a:normAutofit/>
          </a:bodyPr>
          <a:lstStyle/>
          <a:p>
            <a:r>
              <a:rPr lang="pl-PL" sz="3600" b="1" dirty="0" smtClean="0">
                <a:solidFill>
                  <a:srgbClr val="002060"/>
                </a:solidFill>
              </a:rPr>
              <a:t>Kryteria wyboru nauczycieli</a:t>
            </a:r>
            <a:endParaRPr lang="pl-PL" sz="3600" b="1" dirty="0">
              <a:solidFill>
                <a:srgbClr val="00206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8780" y="2055815"/>
            <a:ext cx="8236570" cy="356440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pl-PL" sz="2600" dirty="0"/>
              <a:t>tylko z publicznych szkół podstawowych, </a:t>
            </a:r>
          </a:p>
          <a:p>
            <a:pPr marL="514350" indent="-514350">
              <a:buAutoNum type="arabicParenR"/>
            </a:pPr>
            <a:r>
              <a:rPr lang="pl-PL" sz="2600" dirty="0"/>
              <a:t>obligatoryjny udział nauczyciela języka angielskiego </a:t>
            </a:r>
          </a:p>
          <a:p>
            <a:pPr marL="514350" indent="-514350">
              <a:buAutoNum type="arabicParenR"/>
            </a:pPr>
            <a:r>
              <a:rPr lang="pl-PL" sz="2600" dirty="0"/>
              <a:t>Preferencje:</a:t>
            </a:r>
          </a:p>
          <a:p>
            <a:pPr marL="0" indent="0">
              <a:buNone/>
            </a:pPr>
            <a:r>
              <a:rPr lang="pl-PL" sz="2600" dirty="0"/>
              <a:t>- pierwszeństwo wzięcia udziału w projekcie dla nauczycieli, którzy posiadają/nie posiadają doświadczenia w realizacji projektów edukacyjnych/ we wdrażaniu innowacji pedagogicznych</a:t>
            </a:r>
          </a:p>
        </p:txBody>
      </p:sp>
    </p:spTree>
    <p:extLst>
      <p:ext uri="{BB962C8B-B14F-4D97-AF65-F5344CB8AC3E}">
        <p14:creationId xmlns:p14="http://schemas.microsoft.com/office/powerpoint/2010/main" val="1605705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91690" y="262976"/>
            <a:ext cx="7265670" cy="1091954"/>
          </a:xfrm>
        </p:spPr>
        <p:txBody>
          <a:bodyPr>
            <a:normAutofit/>
          </a:bodyPr>
          <a:lstStyle/>
          <a:p>
            <a:r>
              <a:rPr lang="pl-PL" sz="2000" b="1" dirty="0"/>
              <a:t>c) opracowanie planu doposażenia i </a:t>
            </a:r>
            <a:r>
              <a:rPr lang="pl-PL" sz="2000" b="1" dirty="0" err="1"/>
              <a:t>rearanżacji</a:t>
            </a:r>
            <a:r>
              <a:rPr lang="pl-PL" sz="2000" b="1" dirty="0"/>
              <a:t> przestrzeni szkolnej oraz ich wdrożenie w taki sposób, by sprzyjała ona rozwojowi umiejętności samodzielnego uczenia się uczniów;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82880" y="1354930"/>
            <a:ext cx="8788400" cy="5235441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3 etapy:</a:t>
            </a:r>
          </a:p>
          <a:p>
            <a:pPr>
              <a:buFontTx/>
              <a:buChar char="-"/>
            </a:pPr>
            <a:r>
              <a:rPr lang="pl-PL" dirty="0"/>
              <a:t>p</a:t>
            </a:r>
            <a:r>
              <a:rPr lang="pl-PL" dirty="0" smtClean="0"/>
              <a:t>rzygotowanie indywidualnego planu </a:t>
            </a:r>
            <a:r>
              <a:rPr lang="pl-PL" dirty="0" err="1" smtClean="0"/>
              <a:t>rearanżacji</a:t>
            </a:r>
            <a:r>
              <a:rPr lang="pl-PL" dirty="0" smtClean="0"/>
              <a:t> szkoły z udziałem dyrektora, nauczycieli i uczniów,</a:t>
            </a:r>
          </a:p>
          <a:p>
            <a:pPr>
              <a:buFontTx/>
              <a:buChar char="-"/>
            </a:pPr>
            <a:r>
              <a:rPr lang="pl-PL" dirty="0"/>
              <a:t>s</a:t>
            </a:r>
            <a:r>
              <a:rPr lang="pl-PL" dirty="0" smtClean="0"/>
              <a:t>porządzenie kosztorysu,</a:t>
            </a:r>
          </a:p>
          <a:p>
            <a:pPr>
              <a:buFontTx/>
              <a:buChar char="-"/>
            </a:pPr>
            <a:r>
              <a:rPr lang="pl-PL" dirty="0"/>
              <a:t>w</a:t>
            </a:r>
            <a:r>
              <a:rPr lang="pl-PL" dirty="0" smtClean="0"/>
              <a:t>drożenie.</a:t>
            </a:r>
          </a:p>
          <a:p>
            <a:pPr marL="0" indent="0">
              <a:buNone/>
            </a:pPr>
            <a:r>
              <a:rPr lang="pl-PL" dirty="0" smtClean="0"/>
              <a:t>Udział eksperta! 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 algn="ctr">
              <a:buNone/>
            </a:pPr>
            <a:r>
              <a:rPr lang="pl-PL" sz="2400" b="1" dirty="0" smtClean="0"/>
              <a:t>Średnia </a:t>
            </a:r>
            <a:r>
              <a:rPr lang="pl-PL" sz="2400" b="1" dirty="0"/>
              <a:t>wysokość środków przeznaczonych na dokonanie rearanżacji wybranej przestrzeni szkolnej to kwota 50 000,00 </a:t>
            </a:r>
            <a:r>
              <a:rPr lang="pl-PL" sz="2400" b="1" dirty="0" smtClean="0"/>
              <a:t>brutto zł/szkołę</a:t>
            </a:r>
            <a:r>
              <a:rPr lang="pl-PL" sz="2400" dirty="0"/>
              <a:t>, co oznacza że Wnioskodawca ma możliwość rozdysponowania środków na poszczególne szkoły w taki sposób, aby uwzględniało to wielkość szkoły, liczbę nauczycieli oraz liczbę uczniów.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1553" y="2553630"/>
            <a:ext cx="1159727" cy="115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6867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0" y="334096"/>
            <a:ext cx="6410960" cy="1091954"/>
          </a:xfrm>
        </p:spPr>
        <p:txBody>
          <a:bodyPr>
            <a:normAutofit/>
          </a:bodyPr>
          <a:lstStyle/>
          <a:p>
            <a:r>
              <a:rPr lang="pl-PL" sz="2000" b="1" dirty="0"/>
              <a:t>d) wdrożenie programu wsparcia doskonalenia zawodowego kadry szkół i placówek systemu oświaty;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1920" y="1728438"/>
            <a:ext cx="8854439" cy="499240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l-PL" dirty="0"/>
              <a:t>Wnioskodawca na tym etapie planuje realizację poszczególnych form wsparcia, które zostały wskazane jako obligatoryjne i fakultatywne w pkt. b</a:t>
            </a:r>
            <a:r>
              <a:rPr lang="pl-PL" dirty="0" smtClean="0"/>
              <a:t>) </a:t>
            </a:r>
            <a:r>
              <a:rPr lang="pl-PL" dirty="0"/>
              <a:t>schematu, biorąc pod uwagę przygotowanie harmonogramu realizacji projektu zgodnie z jego założeniami, zarówno pod względem merytorycznym, jak i technicznym, uwzględniając m.in. takie elementy jak:</a:t>
            </a:r>
          </a:p>
          <a:p>
            <a:pPr marL="0" indent="0">
              <a:buNone/>
            </a:pPr>
            <a:r>
              <a:rPr lang="pl-PL" dirty="0"/>
              <a:t>- liczbę osób jaka weźmie udział w poszczególnych formach </a:t>
            </a:r>
            <a:r>
              <a:rPr lang="pl-PL" dirty="0" smtClean="0"/>
              <a:t>wsparcia;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- liczbę godzin każdej z form wsparcia jaka zostanie zrealizowana w projekcie, zarówno w podziale na grupy i wsparcie indywidualne,</a:t>
            </a:r>
          </a:p>
          <a:p>
            <a:pPr marL="0" indent="0">
              <a:buNone/>
            </a:pPr>
            <a:r>
              <a:rPr lang="pl-PL" dirty="0"/>
              <a:t>- terminy i miejsce ich realizacji,</a:t>
            </a:r>
          </a:p>
          <a:p>
            <a:pPr marL="0" indent="0">
              <a:buNone/>
            </a:pPr>
            <a:r>
              <a:rPr lang="pl-PL" dirty="0"/>
              <a:t>- wsparcie towarzyszące: materiały szkoleniowe, dojazdy, noclegi, wyżywienie, itp. (jeśli dotyczy),</a:t>
            </a:r>
          </a:p>
          <a:p>
            <a:pPr marL="0" indent="0">
              <a:buNone/>
            </a:pPr>
            <a:r>
              <a:rPr lang="pl-PL" dirty="0"/>
              <a:t>- uzasadnienie innych wydatków, np. narzędzi i pomocy dydaktyczne do pracy z uczniami.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5218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42160" y="364576"/>
            <a:ext cx="6849110" cy="1091954"/>
          </a:xfrm>
        </p:spPr>
        <p:txBody>
          <a:bodyPr>
            <a:noAutofit/>
          </a:bodyPr>
          <a:lstStyle/>
          <a:p>
            <a:r>
              <a:rPr lang="pl-PL" sz="2000" b="1" dirty="0"/>
              <a:t>e) opracowanie cząstkowych wniosków i rekomendacji w trakcie realizacji projektu oraz końcowego raportu po zakończeniu realizacji wsparcia </a:t>
            </a:r>
            <a:r>
              <a:rPr lang="pl-PL" sz="2000" b="1" dirty="0" smtClean="0"/>
              <a:t>kadry szkół i placówek systemu oświaty;</a:t>
            </a:r>
            <a:endParaRPr lang="pl-PL" sz="20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cząstkowe wnioski bądź </a:t>
            </a:r>
            <a:r>
              <a:rPr lang="pl-PL" dirty="0" smtClean="0"/>
              <a:t>rekomendacje – </a:t>
            </a:r>
            <a:r>
              <a:rPr lang="pl-PL" dirty="0"/>
              <a:t>po zakończeniu danej formy wsparcia</a:t>
            </a:r>
          </a:p>
          <a:p>
            <a:r>
              <a:rPr lang="pl-PL" dirty="0"/>
              <a:t>końcowy </a:t>
            </a:r>
            <a:r>
              <a:rPr lang="pl-PL" dirty="0" smtClean="0"/>
              <a:t>raport/rekomendacje - po </a:t>
            </a:r>
            <a:r>
              <a:rPr lang="pl-PL" dirty="0"/>
              <a:t>zakończeniu realizacji wsparcia. </a:t>
            </a:r>
          </a:p>
          <a:p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504092" y="5079666"/>
            <a:ext cx="8011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pl-PL" sz="2400" b="1" dirty="0" smtClean="0"/>
              <a:t>Rekomendacje pozwolą na zastosowanie wypracowanych rozwiązań do założeń naborów ogłaszanych w kolejnych latach w obszarze kształcenia ogólnego.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433813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14960" y="1335934"/>
            <a:ext cx="8829040" cy="3770438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Poprawa </a:t>
            </a:r>
            <a:r>
              <a:rPr lang="pl-PL" sz="2800" b="1" dirty="0"/>
              <a:t>jakości</a:t>
            </a:r>
            <a:r>
              <a:rPr lang="pl-PL" sz="2800" dirty="0"/>
              <a:t>, poziomu włączenia społecznego i </a:t>
            </a:r>
            <a:r>
              <a:rPr lang="pl-PL" sz="2800" b="1" dirty="0"/>
              <a:t>skuteczności systemów kształcenia i szkolenia </a:t>
            </a:r>
            <a:r>
              <a:rPr lang="pl-PL" sz="2800" dirty="0"/>
              <a:t>oraz ich powiązania z rynkiem pracy – w tym przez walidację uczenia się </a:t>
            </a:r>
            <a:r>
              <a:rPr lang="pl-PL" sz="2800" dirty="0" err="1"/>
              <a:t>pozaformalnego</a:t>
            </a:r>
            <a:r>
              <a:rPr lang="pl-PL" sz="2800" dirty="0"/>
              <a:t> i nieformalnego, w celu wspierania nabywania kompetencji kluczowych, w tym umiejętności w zakresie przedsiębiorczości i kompetencji cyfrowych oraz przez wspieranie wprowadzania dualnych systemów szkolenia i przygotowania zawodowego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235" y="4714875"/>
            <a:ext cx="2143125" cy="2143125"/>
          </a:xfrm>
          <a:prstGeom prst="rect">
            <a:avLst/>
          </a:prstGeom>
        </p:spPr>
      </p:pic>
      <p:sp>
        <p:nvSpPr>
          <p:cNvPr id="9" name="Prostokąt 8"/>
          <p:cNvSpPr/>
          <p:nvPr/>
        </p:nvSpPr>
        <p:spPr>
          <a:xfrm>
            <a:off x="2602523" y="507633"/>
            <a:ext cx="31905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000" b="1" dirty="0"/>
              <a:t>Cel szczegółowy e: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57120" y="171536"/>
            <a:ext cx="6320790" cy="1091954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f) przygotowanie </a:t>
            </a:r>
            <a:r>
              <a:rPr lang="pl-PL" sz="2000" b="1" dirty="0"/>
              <a:t>założeń i narzędzi  jakościowego oceniania kompetencji kadry szkół i placówek systemu oświaty i </a:t>
            </a:r>
            <a:r>
              <a:rPr lang="pl-PL" sz="2000" b="1" dirty="0" smtClean="0"/>
              <a:t>uczniów;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760" y="1263490"/>
            <a:ext cx="8890000" cy="5243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200" dirty="0"/>
              <a:t>Wnioskodawca podczas wdrażania schematu ma także obowiązek </a:t>
            </a:r>
            <a:r>
              <a:rPr lang="pl-PL" sz="2200" b="1" dirty="0"/>
              <a:t>zaplanować założenia i narzędzia, które pozwolą</a:t>
            </a:r>
            <a:r>
              <a:rPr lang="pl-PL" sz="2200" dirty="0"/>
              <a:t> </a:t>
            </a:r>
            <a:r>
              <a:rPr lang="pl-PL" sz="2200" b="1" dirty="0"/>
              <a:t>monitorować rozwój kadry </a:t>
            </a:r>
            <a:r>
              <a:rPr lang="pl-PL" sz="2200" b="1" dirty="0" smtClean="0"/>
              <a:t>szkół objętych </a:t>
            </a:r>
            <a:r>
              <a:rPr lang="pl-PL" sz="2200" b="1" dirty="0"/>
              <a:t>wsparciem w projekcie </a:t>
            </a:r>
            <a:r>
              <a:rPr lang="pl-PL" sz="2200" dirty="0"/>
              <a:t>w danym obszarze oraz ocenić jakość nabytych przez nich kompetencji, w tym miękkich biorąc pod uwagę nie tylko zdobytą przez nich wiedzę, ale także zweryfikować takie kwestie jak np.</a:t>
            </a:r>
          </a:p>
          <a:p>
            <a:pPr>
              <a:buFontTx/>
              <a:buChar char="-"/>
            </a:pPr>
            <a:r>
              <a:rPr lang="pl-PL" sz="2200" dirty="0" smtClean="0"/>
              <a:t>budowanie </a:t>
            </a:r>
            <a:r>
              <a:rPr lang="pl-PL" sz="2200" dirty="0"/>
              <a:t>relacji z uczniami i relacji w </a:t>
            </a:r>
            <a:r>
              <a:rPr lang="pl-PL" sz="2200" dirty="0" smtClean="0"/>
              <a:t>szkole,</a:t>
            </a:r>
          </a:p>
          <a:p>
            <a:pPr>
              <a:buFontTx/>
              <a:buChar char="-"/>
            </a:pPr>
            <a:r>
              <a:rPr lang="pl-PL" sz="2200" dirty="0" smtClean="0"/>
              <a:t>organizacja </a:t>
            </a:r>
            <a:r>
              <a:rPr lang="pl-PL" sz="2200" dirty="0"/>
              <a:t>procesu uczenia się,</a:t>
            </a:r>
          </a:p>
          <a:p>
            <a:pPr>
              <a:buFontTx/>
              <a:buChar char="-"/>
            </a:pPr>
            <a:r>
              <a:rPr lang="pl-PL" sz="2200" dirty="0" smtClean="0"/>
              <a:t>organizacja </a:t>
            </a:r>
            <a:r>
              <a:rPr lang="pl-PL" sz="2200" dirty="0"/>
              <a:t>przestrzeni uczenia się, - stosowanie strategii dydaktycznych sprzyjających kształceniu umiejętności wielojęzyczności oraz w zakresie samodzielnego uczenia się </a:t>
            </a:r>
            <a:r>
              <a:rPr lang="pl-PL" sz="2200" dirty="0" smtClean="0"/>
              <a:t>uczniów,</a:t>
            </a:r>
          </a:p>
          <a:p>
            <a:pPr>
              <a:buFontTx/>
              <a:buChar char="-"/>
            </a:pPr>
            <a:r>
              <a:rPr lang="pl-PL" sz="2200" dirty="0" smtClean="0"/>
              <a:t>tworzenie </a:t>
            </a:r>
            <a:r>
              <a:rPr lang="pl-PL" sz="2200" dirty="0"/>
              <a:t>narzędzi do własnego warsztatu </a:t>
            </a:r>
            <a:r>
              <a:rPr lang="pl-PL" sz="2200" dirty="0" smtClean="0"/>
              <a:t>pracy,</a:t>
            </a:r>
          </a:p>
          <a:p>
            <a:pPr>
              <a:buFontTx/>
              <a:buChar char="-"/>
            </a:pPr>
            <a:r>
              <a:rPr lang="pl-PL" sz="2200" dirty="0" smtClean="0"/>
              <a:t>planowanie </a:t>
            </a:r>
            <a:r>
              <a:rPr lang="pl-PL" sz="2200" dirty="0"/>
              <a:t>własnego rozwoju, w tym analiza własnego warsztatu pracy</a:t>
            </a:r>
            <a:r>
              <a:rPr lang="pl-PL" sz="2200" dirty="0" smtClean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9801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57120" y="171536"/>
            <a:ext cx="6320790" cy="1091954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f) przygotowanie </a:t>
            </a:r>
            <a:r>
              <a:rPr lang="pl-PL" sz="2000" b="1" dirty="0"/>
              <a:t>założeń i narzędzi  jakościowego oceniania kompetencji kadry szkół i placówek systemu oświaty i </a:t>
            </a:r>
            <a:r>
              <a:rPr lang="pl-PL" sz="2000" b="1" dirty="0" smtClean="0"/>
              <a:t>uczniów;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760" y="1432560"/>
            <a:ext cx="8890000" cy="54254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b="1" dirty="0"/>
              <a:t>P</a:t>
            </a:r>
            <a:r>
              <a:rPr lang="pl-PL" b="1" dirty="0" smtClean="0"/>
              <a:t>rzygotować założenia </a:t>
            </a:r>
            <a:r>
              <a:rPr lang="pl-PL" b="1" dirty="0"/>
              <a:t>do monitorowania </a:t>
            </a:r>
            <a:r>
              <a:rPr lang="pl-PL" dirty="0"/>
              <a:t>nabywania przez uczniów zaproponowanych w projekcie </a:t>
            </a:r>
            <a:r>
              <a:rPr lang="pl-PL" dirty="0" smtClean="0"/>
              <a:t>umiejętności:</a:t>
            </a:r>
          </a:p>
          <a:p>
            <a:r>
              <a:rPr lang="pl-PL" dirty="0"/>
              <a:t>podstawowej, tj. umiejętności wielojęzyczności, poprzez zaproponowanie narzędzia, które pozwoli ocenić jakość nabytej kompetencji nastawionej na komunikację, przy wykorzystaniu nowoczesnych, kompleksowych metod.</a:t>
            </a:r>
          </a:p>
          <a:p>
            <a:r>
              <a:rPr lang="pl-PL" dirty="0"/>
              <a:t>- przekrojowej w zakresie uczenia się. Narzędzie to miałoby na celu zweryfikowanie </a:t>
            </a:r>
            <a:r>
              <a:rPr lang="pl-PL" dirty="0" smtClean="0"/>
              <a:t>w </a:t>
            </a:r>
            <a:r>
              <a:rPr lang="pl-PL" dirty="0"/>
              <a:t>jakim stopniu uczniowie rozwinęli umiejętność uczenia się, a co za tym idzie umiejętność skutecznego zarządzania czasem i informacjami, konstruktywnej pracy </a:t>
            </a:r>
            <a:r>
              <a:rPr lang="pl-PL" dirty="0" smtClean="0"/>
              <a:t>z </a:t>
            </a:r>
            <a:r>
              <a:rPr lang="pl-PL" dirty="0"/>
              <a:t>innymi osobami, ale również umiejętność efektywnej pracy metodą projektu dla osiągnięcia wspólnego celu i innych umiejętności przekrojowych.</a:t>
            </a:r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7427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57120" y="171536"/>
            <a:ext cx="6320790" cy="1091954"/>
          </a:xfrm>
        </p:spPr>
        <p:txBody>
          <a:bodyPr>
            <a:normAutofit/>
          </a:bodyPr>
          <a:lstStyle/>
          <a:p>
            <a:r>
              <a:rPr lang="pl-PL" sz="2000" b="1" dirty="0" smtClean="0"/>
              <a:t>f) przygotowanie </a:t>
            </a:r>
            <a:r>
              <a:rPr lang="pl-PL" sz="2000" b="1" dirty="0"/>
              <a:t>założeń i narzędzi  jakościowego oceniania kompetencji kadry szkół i placówek systemu oświaty i </a:t>
            </a:r>
            <a:r>
              <a:rPr lang="pl-PL" sz="2000" b="1" dirty="0" smtClean="0"/>
              <a:t>uczniów;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760" y="1432560"/>
            <a:ext cx="8890000" cy="5425440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Wnioskodawca ma przygotować </a:t>
            </a:r>
            <a:r>
              <a:rPr lang="pl-PL" dirty="0"/>
              <a:t>takie narzędzia oceniania nabytych kompetencji kadry szkół i placówek systemu oświaty oraz uczniów, które pozwolą zmierzyć jakość nabytych kompetencji i będą wskazówką do planowania dalszego rozwoju każdego nauczyciela/kadry </a:t>
            </a:r>
            <a:r>
              <a:rPr lang="pl-PL" dirty="0" smtClean="0"/>
              <a:t>zarządzającej/uczniów.</a:t>
            </a: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28076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30278" y="393239"/>
            <a:ext cx="7185660" cy="1091954"/>
          </a:xfrm>
        </p:spPr>
        <p:txBody>
          <a:bodyPr>
            <a:normAutofit/>
          </a:bodyPr>
          <a:lstStyle/>
          <a:p>
            <a:r>
              <a:rPr lang="pl-PL" sz="2000" b="1" dirty="0"/>
              <a:t>g) zaplanowanie działań upowszechniających efekty zrealizowanego wsparcia dla szkół i placówek systemu oświaty, które nie brały udziału projekcie</a:t>
            </a:r>
            <a:r>
              <a:rPr lang="pl-PL" sz="2000" b="1" dirty="0" smtClean="0"/>
              <a:t>;</a:t>
            </a:r>
            <a:endParaRPr lang="pl-PL" sz="2000" b="1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9767" y="4391407"/>
            <a:ext cx="1991638" cy="1991638"/>
          </a:xfrm>
          <a:prstGeom prst="rect">
            <a:avLst/>
          </a:prstGeom>
        </p:spPr>
      </p:pic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Poznanie efektów zebranych podczas ewaluacji i przygotowywania końcowego raportu poprzez zaplanowanie działań informacyjno-promocyjnych, np. w postaci konferencji/spotkań/warsztatów.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14470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7948" y="272392"/>
            <a:ext cx="6876121" cy="1091954"/>
          </a:xfrm>
        </p:spPr>
        <p:txBody>
          <a:bodyPr>
            <a:noAutofit/>
          </a:bodyPr>
          <a:lstStyle/>
          <a:p>
            <a:pPr algn="ctr"/>
            <a:r>
              <a:rPr lang="pl-PL" sz="2000" b="1" dirty="0"/>
              <a:t>h) przeprowadzenie z uczniami projektów edukacyjnych mających na celu rozwój umiejętności samodzielnego uczenia się przy wykorzystaniu nabytych w ramach projektu kompetencji zawodowych kadry szkół i placówek systemu oświaty</a:t>
            </a:r>
            <a:r>
              <a:rPr lang="pl-PL" sz="2000" dirty="0"/>
              <a:t/>
            </a:r>
            <a:br>
              <a:rPr lang="pl-PL" sz="2000" dirty="0"/>
            </a:br>
            <a:r>
              <a:rPr lang="pl-PL" sz="2000" b="1" dirty="0" smtClean="0"/>
              <a:t>.</a:t>
            </a:r>
            <a:endParaRPr lang="pl-PL" sz="20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1600" y="1364346"/>
            <a:ext cx="9042400" cy="549365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sz="4400" dirty="0" smtClean="0"/>
              <a:t>Warunki realizacji projektów edukacyjnych:</a:t>
            </a:r>
          </a:p>
          <a:p>
            <a:pPr marL="0" indent="0">
              <a:buNone/>
            </a:pPr>
            <a:endParaRPr lang="pl-PL" sz="4400" dirty="0" smtClean="0"/>
          </a:p>
          <a:p>
            <a:pPr marL="0" indent="0">
              <a:buNone/>
            </a:pPr>
            <a:r>
              <a:rPr lang="pl-PL" sz="4400" dirty="0" smtClean="0"/>
              <a:t>1) Każda </a:t>
            </a:r>
            <a:r>
              <a:rPr lang="pl-PL" sz="4400" dirty="0"/>
              <a:t>szkoła realizuje przynajmniej jeden projekt edukacyjny ukierunkowany na kształtowanie u uczniów umiejętności w zakresie </a:t>
            </a:r>
            <a:r>
              <a:rPr lang="pl-PL" sz="4400" dirty="0" smtClean="0"/>
              <a:t>uczenia się oraz wielojęzyczności. </a:t>
            </a:r>
          </a:p>
          <a:p>
            <a:pPr marL="0" indent="0">
              <a:buNone/>
            </a:pPr>
            <a:r>
              <a:rPr lang="pl-PL" sz="4400" dirty="0" smtClean="0"/>
              <a:t>2) Do </a:t>
            </a:r>
            <a:r>
              <a:rPr lang="pl-PL" sz="4400" dirty="0"/>
              <a:t>projektu/ projektów edukacyjnych muszą zostać zaangażowani wszyscy nauczyciele biorący udział w projekcie pełniący rolę opiekunów projektów edukacyjnych. Możliwe jest, że nauczyciele wspólnie zrealizują jedne projekt edukacyjny, lub też każdy z nauczycieli zrealizuje jeden odrębny projekt edukacyjny</a:t>
            </a:r>
            <a:r>
              <a:rPr lang="pl-PL" sz="4400" dirty="0" smtClean="0"/>
              <a:t>.</a:t>
            </a:r>
          </a:p>
          <a:p>
            <a:pPr marL="0" indent="0">
              <a:buNone/>
            </a:pPr>
            <a:r>
              <a:rPr lang="pl-PL" sz="4400" dirty="0" smtClean="0"/>
              <a:t>3)</a:t>
            </a:r>
            <a:r>
              <a:rPr lang="pl-PL" sz="4400" dirty="0"/>
              <a:t> </a:t>
            </a:r>
            <a:r>
              <a:rPr lang="pl-PL" sz="4400" dirty="0" smtClean="0"/>
              <a:t>Na </a:t>
            </a:r>
            <a:r>
              <a:rPr lang="pl-PL" sz="4400" dirty="0"/>
              <a:t>realizację projektów edukacyjnych przeznaczonych zostanie 10 000,00 </a:t>
            </a:r>
            <a:r>
              <a:rPr lang="pl-PL" sz="4400" dirty="0" smtClean="0"/>
              <a:t>zł brutto </a:t>
            </a:r>
            <a:r>
              <a:rPr lang="pl-PL" sz="4400" dirty="0"/>
              <a:t>w każdej szkole </a:t>
            </a:r>
            <a:endParaRPr lang="pl-PL" sz="4400" dirty="0" smtClean="0"/>
          </a:p>
          <a:p>
            <a:pPr marL="0" indent="0">
              <a:buNone/>
            </a:pPr>
            <a:r>
              <a:rPr lang="pl-PL" sz="4400" dirty="0" smtClean="0"/>
              <a:t>4)</a:t>
            </a:r>
            <a:r>
              <a:rPr lang="pl-PL" sz="4400" dirty="0"/>
              <a:t> </a:t>
            </a:r>
            <a:r>
              <a:rPr lang="pl-PL" sz="4400" dirty="0" smtClean="0"/>
              <a:t>Wnioskodawca </a:t>
            </a:r>
            <a:r>
              <a:rPr lang="pl-PL" sz="4400" dirty="0"/>
              <a:t>sam określa czy projekt edukacyjny będzie realizowany przez uczniów różnych klas czy jednej klasy oraz ile uczniów z każdej szkoły zostanie zaangażowanych do ich </a:t>
            </a:r>
            <a:r>
              <a:rPr lang="pl-PL" sz="4400" dirty="0" smtClean="0"/>
              <a:t>realizacji.</a:t>
            </a:r>
          </a:p>
          <a:p>
            <a:pPr marL="0" indent="0">
              <a:buNone/>
            </a:pPr>
            <a:r>
              <a:rPr lang="pl-PL" sz="4400" dirty="0" smtClean="0"/>
              <a:t>5) Każdy </a:t>
            </a:r>
            <a:r>
              <a:rPr lang="pl-PL" sz="4400" dirty="0"/>
              <a:t>projekt edukacyjny musi zakończyć się przedstawieniem Wnioskodawcy raportu/ sprawozdania z jego realizacji z uwzględnieniem wykorzystania nabytych w ramach projektu umiejętności nauczycieli oraz sposobu zaimplementowania umiejętności w zakresie uczenia się wśród uczniów.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0232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028343" y="0"/>
            <a:ext cx="7886700" cy="1091954"/>
          </a:xfrm>
        </p:spPr>
        <p:txBody>
          <a:bodyPr/>
          <a:lstStyle/>
          <a:p>
            <a:r>
              <a:rPr lang="pl-PL" b="1" dirty="0" smtClean="0"/>
              <a:t>Wskaźniki </a:t>
            </a:r>
            <a:endParaRPr lang="pl-PL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04800" y="2055815"/>
            <a:ext cx="8210550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4400" dirty="0">
                <a:latin typeface="+mj-lt"/>
                <a:ea typeface="+mj-ea"/>
                <a:cs typeface="+mj-cs"/>
              </a:rPr>
              <a:t>Wskaźniki rezultatu bezpośredniego </a:t>
            </a:r>
          </a:p>
          <a:p>
            <a:pPr marL="0" indent="0">
              <a:buNone/>
            </a:pPr>
            <a:r>
              <a:rPr lang="pl-PL" sz="4400" dirty="0">
                <a:latin typeface="+mj-lt"/>
                <a:ea typeface="+mj-ea"/>
                <a:cs typeface="+mj-cs"/>
              </a:rPr>
              <a:t>Wskaźniki produktu </a:t>
            </a:r>
          </a:p>
          <a:p>
            <a:pPr marL="0" indent="0">
              <a:buNone/>
            </a:pPr>
            <a:r>
              <a:rPr lang="pl-PL" sz="4400" dirty="0">
                <a:latin typeface="+mj-lt"/>
                <a:ea typeface="+mj-ea"/>
                <a:cs typeface="+mj-cs"/>
              </a:rPr>
              <a:t>Wskaźniki wspólne</a:t>
            </a:r>
          </a:p>
          <a:p>
            <a:pPr marL="0" indent="0">
              <a:buNone/>
            </a:pPr>
            <a:r>
              <a:rPr lang="pl-PL" sz="4400" dirty="0">
                <a:latin typeface="+mj-lt"/>
                <a:ea typeface="+mj-ea"/>
                <a:cs typeface="+mj-cs"/>
              </a:rPr>
              <a:t>Wskaźniki </a:t>
            </a:r>
            <a:r>
              <a:rPr lang="pl-PL" sz="4400" dirty="0" smtClean="0">
                <a:latin typeface="+mj-lt"/>
                <a:ea typeface="+mj-ea"/>
                <a:cs typeface="+mj-cs"/>
              </a:rPr>
              <a:t>specyficzne </a:t>
            </a:r>
            <a:endParaRPr lang="pl-PL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311403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04800" y="2055815"/>
            <a:ext cx="8210550" cy="4327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Wskaźniki specyficzne uwzględniają specyfikę danego projektu oraz dodatkowo w ramach przedmiotowego naboru mają na celu monitorowanie zaplanowanych działań w ramach jednolitego schematu wsparcia. </a:t>
            </a:r>
          </a:p>
          <a:p>
            <a:pPr marL="0" indent="0">
              <a:buNone/>
            </a:pPr>
            <a:endParaRPr lang="pl-PL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961841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417318" y="3849438"/>
            <a:ext cx="6858001" cy="1067540"/>
          </a:xfrm>
        </p:spPr>
        <p:txBody>
          <a:bodyPr/>
          <a:lstStyle/>
          <a:p>
            <a:pPr algn="r"/>
            <a:r>
              <a:rPr lang="pl-PL" b="1" dirty="0" smtClean="0"/>
              <a:t>Dziękuję za uwagę!</a:t>
            </a:r>
            <a:endParaRPr lang="pl-P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331720" y="258461"/>
            <a:ext cx="9029994" cy="1797354"/>
          </a:xfrm>
        </p:spPr>
        <p:txBody>
          <a:bodyPr>
            <a:normAutofit/>
          </a:bodyPr>
          <a:lstStyle/>
          <a:p>
            <a:r>
              <a:rPr lang="pl-PL" b="1" dirty="0"/>
              <a:t>Cel naboru 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pl-PL" b="1" dirty="0">
                <a:latin typeface="+mj-lt"/>
                <a:ea typeface="+mj-ea"/>
                <a:cs typeface="+mj-cs"/>
              </a:rPr>
              <a:t>Wdrożenie innowacji pedagogicznej w zakresie przygotowania nauczycieli do kształcenia zorientowanego na ucznia i opartego na efektach uczenia się w publicznych szkołach podstawowych województwa warmińsko-mazurskiego na podstawie autorskiego pomysłu Wnioskodawcy</a:t>
            </a:r>
            <a:r>
              <a:rPr lang="pl-PL" b="1" dirty="0" smtClean="0">
                <a:latin typeface="+mj-lt"/>
                <a:ea typeface="+mj-ea"/>
                <a:cs typeface="+mj-cs"/>
              </a:rPr>
              <a:t>.</a:t>
            </a:r>
          </a:p>
          <a:p>
            <a:pPr marL="0" indent="0">
              <a:spcBef>
                <a:spcPct val="0"/>
              </a:spcBef>
              <a:buNone/>
            </a:pPr>
            <a:endParaRPr lang="pl-PL" b="1" dirty="0"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endParaRPr lang="pl-PL" b="1" dirty="0" smtClean="0">
              <a:latin typeface="+mj-lt"/>
              <a:ea typeface="+mj-ea"/>
              <a:cs typeface="+mj-cs"/>
            </a:endParaRPr>
          </a:p>
          <a:p>
            <a:pPr marL="0" indent="0">
              <a:spcBef>
                <a:spcPct val="0"/>
              </a:spcBef>
              <a:buNone/>
            </a:pPr>
            <a:endParaRPr lang="pl-PL" b="1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077" y="4824429"/>
            <a:ext cx="1817077" cy="181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9696" y="1101969"/>
            <a:ext cx="7886700" cy="2794531"/>
          </a:xfrm>
        </p:spPr>
        <p:txBody>
          <a:bodyPr>
            <a:normAutofit/>
          </a:bodyPr>
          <a:lstStyle/>
          <a:p>
            <a:pPr algn="ctr"/>
            <a:r>
              <a:rPr lang="pl-PL" b="1" dirty="0" smtClean="0"/>
              <a:t>Grupa docelowa</a:t>
            </a:r>
            <a:endParaRPr lang="pl-PL" b="1" dirty="0"/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3358" y="487394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84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1"/>
          </p:nvPr>
        </p:nvSpPr>
        <p:spPr>
          <a:xfrm>
            <a:off x="2590877" y="440591"/>
            <a:ext cx="3868340" cy="473099"/>
          </a:xfrm>
        </p:spPr>
        <p:txBody>
          <a:bodyPr>
            <a:noAutofit/>
          </a:bodyPr>
          <a:lstStyle/>
          <a:p>
            <a:r>
              <a:rPr lang="pl-PL" sz="3000" dirty="0" smtClean="0"/>
              <a:t>Typ projektu nr 1:</a:t>
            </a:r>
            <a:endParaRPr lang="pl-PL" sz="3000" dirty="0"/>
          </a:p>
        </p:txBody>
      </p:sp>
      <p:sp>
        <p:nvSpPr>
          <p:cNvPr id="7" name="Symbol zastępczy zawartości 6"/>
          <p:cNvSpPr>
            <a:spLocks noGrp="1"/>
          </p:cNvSpPr>
          <p:nvPr>
            <p:ph sz="half" idx="2"/>
          </p:nvPr>
        </p:nvSpPr>
        <p:spPr>
          <a:xfrm>
            <a:off x="336661" y="1234441"/>
            <a:ext cx="8343826" cy="5623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>
                <a:latin typeface="+mj-lt"/>
                <a:ea typeface="+mj-ea"/>
                <a:cs typeface="+mj-cs"/>
              </a:rPr>
              <a:t>Kompleksowe programy rozwojowe wdrażające innowacyjne rozwiązania w szkołach podstawowych (innowacje pedagogiczne), w tym</a:t>
            </a:r>
            <a:r>
              <a:rPr lang="pl-PL" b="1" dirty="0" smtClean="0">
                <a:latin typeface="+mj-lt"/>
                <a:ea typeface="+mj-ea"/>
                <a:cs typeface="+mj-cs"/>
              </a:rPr>
              <a:t>:</a:t>
            </a:r>
          </a:p>
          <a:p>
            <a:pPr marL="0" indent="0">
              <a:buNone/>
            </a:pPr>
            <a:endParaRPr lang="pl-PL" b="1" dirty="0">
              <a:latin typeface="+mj-lt"/>
              <a:ea typeface="+mj-ea"/>
              <a:cs typeface="+mj-cs"/>
            </a:endParaRPr>
          </a:p>
          <a:p>
            <a:r>
              <a:rPr lang="pl-PL" b="1" dirty="0">
                <a:latin typeface="+mj-lt"/>
                <a:ea typeface="+mj-ea"/>
                <a:cs typeface="+mj-cs"/>
              </a:rPr>
              <a:t>1.1 przygotowanie i realizacja kompleksowego programu rozwojowego szkoły z uwzględnieniem innowacji pedagogicznych,</a:t>
            </a:r>
          </a:p>
          <a:p>
            <a:r>
              <a:rPr lang="pl-PL" b="1" dirty="0">
                <a:latin typeface="+mj-lt"/>
                <a:ea typeface="+mj-ea"/>
                <a:cs typeface="+mj-cs"/>
              </a:rPr>
              <a:t>1.2 wsparcie nauczycieli oraz kadry wspierającej i organizującej proces nauczania w celu nabywania oraz doskonalenia umiejętności, kompetencji i kwalifikacji oraz rozwoju osobistego.</a:t>
            </a:r>
          </a:p>
          <a:p>
            <a:pPr>
              <a:buFontTx/>
              <a:buChar char="-"/>
            </a:pPr>
            <a:endParaRPr lang="pl-PL" sz="19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538480" y="5138218"/>
            <a:ext cx="8829040" cy="11625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17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094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32214" y="0"/>
            <a:ext cx="8977746" cy="1220383"/>
          </a:xfrm>
        </p:spPr>
        <p:txBody>
          <a:bodyPr>
            <a:normAutofit/>
          </a:bodyPr>
          <a:lstStyle/>
          <a:p>
            <a:r>
              <a:rPr lang="pl-PL" sz="2200" b="1" dirty="0"/>
              <a:t>1.1 Przygotowanie i realizacja kompleksowego programu </a:t>
            </a:r>
            <a:r>
              <a:rPr lang="pl-PL" sz="2200" b="1" dirty="0" smtClean="0"/>
              <a:t/>
            </a:r>
            <a:br>
              <a:rPr lang="pl-PL" sz="2200" b="1" dirty="0" smtClean="0"/>
            </a:br>
            <a:r>
              <a:rPr lang="pl-PL" sz="2200" b="1" dirty="0" smtClean="0"/>
              <a:t>rozwojowego </a:t>
            </a:r>
            <a:r>
              <a:rPr lang="pl-PL" sz="2200" b="1" dirty="0"/>
              <a:t>szkoły z uwzględnieniem innowacji </a:t>
            </a:r>
            <a:r>
              <a:rPr lang="pl-PL" sz="2200" b="1" dirty="0" smtClean="0"/>
              <a:t/>
            </a:r>
            <a:br>
              <a:rPr lang="pl-PL" sz="2200" b="1" dirty="0" smtClean="0"/>
            </a:br>
            <a:r>
              <a:rPr lang="pl-PL" sz="2200" b="1" dirty="0" smtClean="0"/>
              <a:t>pedagogicznych</a:t>
            </a:r>
            <a:endParaRPr lang="pl-PL" sz="2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128" y="1995056"/>
            <a:ext cx="8977746" cy="46551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b="1" dirty="0"/>
              <a:t>Kompleksowy program rozwojowy wdrażający innowację pedagogiczną ma na celu:</a:t>
            </a:r>
          </a:p>
          <a:p>
            <a:pPr marL="0" indent="0">
              <a:buNone/>
            </a:pPr>
            <a:r>
              <a:rPr lang="pl-PL" dirty="0"/>
              <a:t>              </a:t>
            </a:r>
            <a:r>
              <a:rPr lang="pl-PL" sz="2400" dirty="0"/>
              <a:t>przygotowanie nauczycieli do kształcenia zorientowanego na                     	   ucznia i  opartego na efektach uczenia się na przykładzie 	  	   jednej umiejętności podstawowej tj. umiejętności  	 	  wielojęzyczności oraz jednej umiejętności przekrojowej tj. 	  umiejętności w  zakresie uczenia się zgodnie z Zintegrowaną 	  Strategią Umiejętności 2030.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	  przygotowanie kadry zarządzającej szkołą do wdrożenia 		  innowacji pedagogicznej. </a:t>
            </a:r>
          </a:p>
        </p:txBody>
      </p:sp>
      <p:sp>
        <p:nvSpPr>
          <p:cNvPr id="4" name="Strzałka w prawo 3"/>
          <p:cNvSpPr/>
          <p:nvPr/>
        </p:nvSpPr>
        <p:spPr>
          <a:xfrm>
            <a:off x="190007" y="3705101"/>
            <a:ext cx="902524" cy="4631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trzałka w prawo 4"/>
          <p:cNvSpPr/>
          <p:nvPr/>
        </p:nvSpPr>
        <p:spPr>
          <a:xfrm>
            <a:off x="190007" y="5496295"/>
            <a:ext cx="902524" cy="4631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150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4286" y="181358"/>
            <a:ext cx="8099713" cy="1172429"/>
          </a:xfrm>
        </p:spPr>
        <p:txBody>
          <a:bodyPr>
            <a:noAutofit/>
          </a:bodyPr>
          <a:lstStyle/>
          <a:p>
            <a:r>
              <a:rPr lang="pl-PL" sz="2000" b="1" dirty="0"/>
              <a:t>	1.2 wsparcie nauczycieli oraz kadry wspierającej i organizującej 		proces nauczania w celu nabywania oraz doskonalenia 	umiejętności, 	kompetencji i kwalifikacji oraz rozwoju osobistego</a:t>
            </a:r>
            <a:r>
              <a:rPr lang="pl-PL" sz="2000" dirty="0"/>
              <a:t/>
            </a:r>
            <a:br>
              <a:rPr lang="pl-PL" sz="2000" dirty="0"/>
            </a:br>
            <a:endParaRPr lang="pl-PL" sz="20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90005" y="2354831"/>
            <a:ext cx="4324845" cy="4503169"/>
          </a:xfrm>
          <a:ln w="28575"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000" b="1" dirty="0" smtClean="0"/>
              <a:t>Jednej </a:t>
            </a:r>
            <a:r>
              <a:rPr lang="pl-PL" sz="2000" b="1" dirty="0"/>
              <a:t>umiejętności podstawowej tj. umiejętności wielojęzyczności:</a:t>
            </a:r>
          </a:p>
          <a:p>
            <a:pPr>
              <a:buFontTx/>
              <a:buChar char="-"/>
            </a:pPr>
            <a:r>
              <a:rPr lang="pl-PL" sz="2000" dirty="0"/>
              <a:t>zdolność do prawidłowego i skutecznego korzystania z różnych języków w celu porozumiewania się;</a:t>
            </a:r>
          </a:p>
          <a:p>
            <a:pPr>
              <a:buFontTx/>
              <a:buChar char="-"/>
            </a:pPr>
            <a:r>
              <a:rPr lang="pl-PL" sz="2000" dirty="0"/>
              <a:t>zdolność rozumienia, wyrażania i interpretowania pojęć, myśli, uczuć, faktów i opinii w mowie i piśmie w odpowiednim zakresie kontekstów społecznych i kulturowych, w zależności od potrzeb lub pragnień danej osoby. </a:t>
            </a:r>
          </a:p>
          <a:p>
            <a:pPr marL="0" indent="0">
              <a:buNone/>
            </a:pPr>
            <a:r>
              <a:rPr lang="pl-PL" sz="2000" b="1" dirty="0"/>
              <a:t>W przedmiotowym naborze umiejętność wielojęzyczności należy wdrożyć na przykładzie kształcenia języka angielskiego</a:t>
            </a:r>
          </a:p>
          <a:p>
            <a:pPr marL="0" indent="0">
              <a:buNone/>
            </a:pPr>
            <a:endParaRPr lang="pl-PL" sz="2000" b="1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29150" y="2365368"/>
            <a:ext cx="4384221" cy="4503168"/>
          </a:xfrm>
          <a:ln w="28575"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000" b="1" dirty="0" smtClean="0"/>
              <a:t>Jednej </a:t>
            </a:r>
            <a:r>
              <a:rPr lang="pl-PL" sz="2000" b="1" dirty="0"/>
              <a:t>umiejętności przekrojowej tj. umiejętności w  zakresie uczenia się:</a:t>
            </a:r>
          </a:p>
          <a:p>
            <a:pPr>
              <a:buFontTx/>
              <a:buChar char="-"/>
            </a:pPr>
            <a:r>
              <a:rPr lang="pl-PL" sz="2200" dirty="0"/>
              <a:t>zdolność do autorefleksji, </a:t>
            </a:r>
          </a:p>
          <a:p>
            <a:pPr>
              <a:buFontTx/>
              <a:buChar char="-"/>
            </a:pPr>
            <a:r>
              <a:rPr lang="pl-PL" sz="2200" dirty="0"/>
              <a:t>skutecznego zarządzania czasem i informacjami, konstruktywnej pracy z innymi osobami, zarządzania własnym uczeniem się i karierą zawodową, ale również umiejętność efektywnej pracy metodą projektu dla osiągnięcia wspólnego celu. </a:t>
            </a: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0005" y="1460665"/>
            <a:ext cx="8823366" cy="7125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Przygotowanie nauczycieli do kształcenia zorientowanego na ucznia i opartego na efektach uczenia się na przykładzie: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/>
            </a:r>
            <a:b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endParaRPr kumimoji="0" lang="pl-PL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0856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9696" y="1559169"/>
            <a:ext cx="7886700" cy="300220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Kształcenie nauczycieli </a:t>
            </a:r>
            <a:r>
              <a:rPr lang="pl-PL" dirty="0" smtClean="0"/>
              <a:t>musi </a:t>
            </a:r>
            <a:r>
              <a:rPr lang="pl-PL" dirty="0"/>
              <a:t>obligatoryjnie zostać zrealizowane w ramach obu umiejętności. </a:t>
            </a:r>
          </a:p>
        </p:txBody>
      </p:sp>
    </p:spTree>
    <p:extLst>
      <p:ext uri="{BB962C8B-B14F-4D97-AF65-F5344CB8AC3E}">
        <p14:creationId xmlns:p14="http://schemas.microsoft.com/office/powerpoint/2010/main" val="3050225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9696" y="1101969"/>
            <a:ext cx="7886700" cy="2794531"/>
          </a:xfrm>
        </p:spPr>
        <p:txBody>
          <a:bodyPr>
            <a:normAutofit/>
          </a:bodyPr>
          <a:lstStyle/>
          <a:p>
            <a:pPr algn="ctr"/>
            <a:r>
              <a:rPr lang="pl-PL" dirty="0" smtClean="0"/>
              <a:t>Wdrożenie  </a:t>
            </a:r>
            <a:r>
              <a:rPr lang="pl-PL" dirty="0"/>
              <a:t>jednolitego schematu wsparcia innowacji pedagogicznej w oparciu o </a:t>
            </a:r>
            <a:r>
              <a:rPr lang="pl-PL" b="1" dirty="0"/>
              <a:t>autorski pomysł </a:t>
            </a:r>
            <a:r>
              <a:rPr lang="pl-PL" b="1" dirty="0" smtClean="0"/>
              <a:t>Wnioskodawcy</a:t>
            </a:r>
            <a:endParaRPr lang="pl-PL" sz="2000" b="1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393" y="4104175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9464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3458</TotalTime>
  <Words>1872</Words>
  <Application>Microsoft Office PowerPoint</Application>
  <PresentationFormat>Pokaz na ekranie (4:3)</PresentationFormat>
  <Paragraphs>158</Paragraphs>
  <Slides>27</Slides>
  <Notes>27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Wingdings</vt:lpstr>
      <vt:lpstr>Motyw pakietu Office</vt:lpstr>
      <vt:lpstr>1_Motyw pakietu Office</vt:lpstr>
      <vt:lpstr>Regulamin wyboru projektów FEWM.06.01-IZ.00-001/24 w ramach  Działania 6.1: Kompetencje dla regionu</vt:lpstr>
      <vt:lpstr>Poprawa jakości, poziomu włączenia społecznego i skuteczności systemów kształcenia i szkolenia oraz ich powiązania z rynkiem pracy – w tym przez walidację uczenia się pozaformalnego i nieformalnego, w celu wspierania nabywania kompetencji kluczowych, w tym umiejętności w zakresie przedsiębiorczości i kompetencji cyfrowych oraz przez wspieranie wprowadzania dualnych systemów szkolenia i przygotowania zawodowego</vt:lpstr>
      <vt:lpstr>Cel naboru </vt:lpstr>
      <vt:lpstr>Grupa docelowa</vt:lpstr>
      <vt:lpstr>Prezentacja programu PowerPoint</vt:lpstr>
      <vt:lpstr>1.1 Przygotowanie i realizacja kompleksowego programu  rozwojowego szkoły z uwzględnieniem innowacji  pedagogicznych</vt:lpstr>
      <vt:lpstr> 1.2 wsparcie nauczycieli oraz kadry wspierającej i organizującej   proces nauczania w celu nabywania oraz doskonalenia  umiejętności,  kompetencji i kwalifikacji oraz rozwoju osobistego </vt:lpstr>
      <vt:lpstr>Kształcenie nauczycieli musi obligatoryjnie zostać zrealizowane w ramach obu umiejętności. </vt:lpstr>
      <vt:lpstr>Wdrożenie  jednolitego schematu wsparcia innowacji pedagogicznej w oparciu o autorski pomysł Wnioskodawcy</vt:lpstr>
      <vt:lpstr>Minimalny schemat wdrażania innowacji pedagogicznej  jednolity dla wszystkich szkół obejmuje: </vt:lpstr>
      <vt:lpstr>Prezentacja programu PowerPoint</vt:lpstr>
      <vt:lpstr>   Jakie elementy schematu należy opracować na etapie przygotowania wniosku o dofinansowanie projektu  </vt:lpstr>
      <vt:lpstr>a) diagnoza kompetencji zawodowych kadry szkół i placówek systemu oświaty oraz wybór kadry do udziału w projekcie w poszczególnych szkołach;</vt:lpstr>
      <vt:lpstr>b) opracowanie programu wsparcia (w tym kryteriów wyboru nauczycieli, planu podnoszenia kompetencji, narzędzi i scenariuszy wsparcia) doskonalenia zawodowego kadry szkół i placówek systemu oświaty</vt:lpstr>
      <vt:lpstr>Katalog kryteriów wyboru szkół</vt:lpstr>
      <vt:lpstr>Kryteria wyboru nauczycieli</vt:lpstr>
      <vt:lpstr>c) opracowanie planu doposażenia i rearanżacji przestrzeni szkolnej oraz ich wdrożenie w taki sposób, by sprzyjała ona rozwojowi umiejętności samodzielnego uczenia się uczniów;</vt:lpstr>
      <vt:lpstr>d) wdrożenie programu wsparcia doskonalenia zawodowego kadry szkół i placówek systemu oświaty;</vt:lpstr>
      <vt:lpstr>e) opracowanie cząstkowych wniosków i rekomendacji w trakcie realizacji projektu oraz końcowego raportu po zakończeniu realizacji wsparcia kadry szkół i placówek systemu oświaty;</vt:lpstr>
      <vt:lpstr>f) przygotowanie założeń i narzędzi  jakościowego oceniania kompetencji kadry szkół i placówek systemu oświaty i uczniów;</vt:lpstr>
      <vt:lpstr>f) przygotowanie założeń i narzędzi  jakościowego oceniania kompetencji kadry szkół i placówek systemu oświaty i uczniów;</vt:lpstr>
      <vt:lpstr>f) przygotowanie założeń i narzędzi  jakościowego oceniania kompetencji kadry szkół i placówek systemu oświaty i uczniów;</vt:lpstr>
      <vt:lpstr>g) zaplanowanie działań upowszechniających efekty zrealizowanego wsparcia dla szkół i placówek systemu oświaty, które nie brały udziału projekcie;</vt:lpstr>
      <vt:lpstr>h) przeprowadzenie z uczniami projektów edukacyjnych mających na celu rozwój umiejętności samodzielnego uczenia się przy wykorzystaniu nabytych w ramach projektu kompetencji zawodowych kadry szkół i placówek systemu oświaty .</vt:lpstr>
      <vt:lpstr>Wskaźniki </vt:lpstr>
      <vt:lpstr>Prezentacja programu PowerPoint</vt:lpstr>
      <vt:lpstr>Dziękuję za uwagę!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Monika Majbańska-Konopińska</cp:lastModifiedBy>
  <cp:revision>234</cp:revision>
  <cp:lastPrinted>2024-02-05T11:18:54Z</cp:lastPrinted>
  <dcterms:created xsi:type="dcterms:W3CDTF">2023-01-20T07:35:00Z</dcterms:created>
  <dcterms:modified xsi:type="dcterms:W3CDTF">2024-02-07T05:43:58Z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A83B1A9D2461490B892F6B7149E1017A</vt:lpwstr>
  </property>
  <property fmtid="{D5CDD505-2E9C-101B-9397-08002B2CF9AE}" pid="3" name="KSOProductBuildVer">
    <vt:lpwstr>1045-11.2.0.11537</vt:lpwstr>
  </property>
</Properties>
</file>