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327" r:id="rId2"/>
    <p:sldId id="296" r:id="rId3"/>
    <p:sldId id="271" r:id="rId4"/>
    <p:sldId id="312" r:id="rId5"/>
    <p:sldId id="297" r:id="rId6"/>
    <p:sldId id="293" r:id="rId7"/>
    <p:sldId id="317" r:id="rId8"/>
    <p:sldId id="308" r:id="rId9"/>
    <p:sldId id="294" r:id="rId10"/>
    <p:sldId id="316" r:id="rId11"/>
    <p:sldId id="314" r:id="rId12"/>
    <p:sldId id="325" r:id="rId13"/>
    <p:sldId id="319" r:id="rId14"/>
    <p:sldId id="292" r:id="rId15"/>
    <p:sldId id="295" r:id="rId16"/>
    <p:sldId id="289" r:id="rId17"/>
    <p:sldId id="299" r:id="rId18"/>
    <p:sldId id="303" r:id="rId19"/>
    <p:sldId id="301" r:id="rId20"/>
    <p:sldId id="328" r:id="rId21"/>
    <p:sldId id="326" r:id="rId22"/>
    <p:sldId id="320" r:id="rId23"/>
    <p:sldId id="321" r:id="rId24"/>
    <p:sldId id="306" r:id="rId25"/>
    <p:sldId id="322" r:id="rId26"/>
    <p:sldId id="323" r:id="rId27"/>
    <p:sldId id="315" r:id="rId28"/>
    <p:sldId id="276" r:id="rId29"/>
    <p:sldId id="309" r:id="rId30"/>
    <p:sldId id="307" r:id="rId31"/>
    <p:sldId id="313" r:id="rId32"/>
    <p:sldId id="273" r:id="rId33"/>
    <p:sldId id="324" r:id="rId34"/>
    <p:sldId id="286" r:id="rId35"/>
    <p:sldId id="291" r:id="rId36"/>
    <p:sldId id="260" r:id="rId3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57654" autoAdjust="0"/>
  </p:normalViewPr>
  <p:slideViewPr>
    <p:cSldViewPr snapToGrid="0">
      <p:cViewPr varScale="1">
        <p:scale>
          <a:sx n="50" d="100"/>
          <a:sy n="50" d="100"/>
        </p:scale>
        <p:origin x="237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2C3F2-02F4-4FFA-BAD6-C5EDAFA8A2FA}" type="datetimeFigureOut">
              <a:rPr lang="pl-PL" smtClean="0"/>
              <a:t>10.04.2024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D9E83-67AC-43CB-B7EA-394CD97518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4188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5D60C-6EE8-49D3-B5BD-894D3285E05D}" type="datetimeFigureOut">
              <a:rPr lang="pl-PL" smtClean="0"/>
              <a:t>10.04.2024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9A5BF-4EC8-46A4-BA1E-EF4210E9B9C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0412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79404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3929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85133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51623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16976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21017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65445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67769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27312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90204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8603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87128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59580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78513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24182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69782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12751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97353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88868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61965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97864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8941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953587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057777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4361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92443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17880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67715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892396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1538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5471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4466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306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01038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8789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2605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29001"/>
            <a:ext cx="6858000" cy="2156254"/>
          </a:xfrm>
        </p:spPr>
        <p:txBody>
          <a:bodyPr>
            <a:normAutofit lnSpcReduction="10000"/>
          </a:bodyPr>
          <a:lstStyle/>
          <a:p>
            <a:r>
              <a:rPr lang="pl-PL" sz="3000" b="1" dirty="0">
                <a:latin typeface="+mj-lt"/>
                <a:ea typeface="+mj-ea"/>
                <a:cs typeface="+mj-cs"/>
              </a:rPr>
              <a:t>Spotkanie informacyjne</a:t>
            </a:r>
          </a:p>
          <a:p>
            <a:endParaRPr lang="pl-PL" dirty="0"/>
          </a:p>
          <a:p>
            <a:r>
              <a:rPr lang="pl-PL" dirty="0" smtClean="0"/>
              <a:t>9 kwietnia 2024 r.</a:t>
            </a:r>
          </a:p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Fundusze Europejskie dla Warmii i Mazur (</a:t>
            </a:r>
            <a:r>
              <a:rPr lang="pl-PL" b="1" dirty="0" err="1"/>
              <a:t>FEWiM</a:t>
            </a:r>
            <a:r>
              <a:rPr lang="pl-PL" b="1" dirty="0"/>
              <a:t>) 2021-2027</a:t>
            </a:r>
          </a:p>
        </p:txBody>
      </p:sp>
    </p:spTree>
    <p:extLst>
      <p:ext uri="{BB962C8B-B14F-4D97-AF65-F5344CB8AC3E}">
        <p14:creationId xmlns:p14="http://schemas.microsoft.com/office/powerpoint/2010/main" val="1616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2788" y="1557650"/>
            <a:ext cx="6632665" cy="1091954"/>
          </a:xfrm>
        </p:spPr>
        <p:txBody>
          <a:bodyPr>
            <a:noAutofit/>
          </a:bodyPr>
          <a:lstStyle/>
          <a:p>
            <a:pPr algn="ctr"/>
            <a:r>
              <a:rPr lang="pl-PL" sz="3200" dirty="0"/>
              <a:t/>
            </a:r>
            <a:br>
              <a:rPr lang="pl-PL" sz="3200" dirty="0"/>
            </a:br>
            <a:r>
              <a:rPr lang="pl-PL" sz="4000" dirty="0" smtClean="0"/>
              <a:t>Przeciwdziałanie dyskryminacji</a:t>
            </a:r>
            <a:r>
              <a:rPr lang="pl-PL" sz="3200" b="1" dirty="0" smtClean="0"/>
              <a:t/>
            </a:r>
            <a:br>
              <a:rPr lang="pl-PL" sz="3200" b="1" dirty="0" smtClean="0"/>
            </a:br>
            <a:endParaRPr lang="pl-PL" sz="3200" b="1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248" y="4441599"/>
            <a:ext cx="2143125" cy="2143125"/>
          </a:xfrm>
        </p:spPr>
      </p:pic>
    </p:spTree>
    <p:extLst>
      <p:ext uri="{BB962C8B-B14F-4D97-AF65-F5344CB8AC3E}">
        <p14:creationId xmlns:p14="http://schemas.microsoft.com/office/powerpoint/2010/main" val="350263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60125" y="0"/>
            <a:ext cx="6632665" cy="1091954"/>
          </a:xfrm>
        </p:spPr>
        <p:txBody>
          <a:bodyPr>
            <a:noAutofit/>
          </a:bodyPr>
          <a:lstStyle/>
          <a:p>
            <a:pPr algn="ctr"/>
            <a:r>
              <a:rPr lang="pl-PL" sz="3200" dirty="0"/>
              <a:t/>
            </a:r>
            <a:br>
              <a:rPr lang="pl-PL" sz="3200" dirty="0"/>
            </a:br>
            <a:r>
              <a:rPr lang="pl-PL" sz="3600" dirty="0" smtClean="0"/>
              <a:t>Działanie 1.8</a:t>
            </a:r>
            <a:r>
              <a:rPr lang="pl-PL" sz="3200" b="1" dirty="0" smtClean="0"/>
              <a:t/>
            </a:r>
            <a:br>
              <a:rPr lang="pl-PL" sz="3200" b="1" dirty="0" smtClean="0"/>
            </a:b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042753"/>
            <a:ext cx="7886700" cy="4327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Działania </a:t>
            </a:r>
            <a:r>
              <a:rPr lang="pl-PL" dirty="0"/>
              <a:t>uświadamiające skierowane do uczniów, nauczycieli oraz kadr systemu edukacji związane z przeciwdziałaniem dyskryminacji (w tym ze względu na orientację seksualną).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69346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883920"/>
            <a:ext cx="7886700" cy="54860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Kryterium specyficzne dostępu nr 10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Projekt zawiera działania ukierunkowane na kształtowanie postaw antydyskryminacyjnych wszystkich nauczycieli oraz uczniów objętych wsparciem w projekcie.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Kryterium specyficzne </a:t>
            </a:r>
            <a:r>
              <a:rPr lang="pl-PL" dirty="0" smtClean="0"/>
              <a:t>premiujące nr </a:t>
            </a:r>
            <a:r>
              <a:rPr lang="pl-PL" dirty="0"/>
              <a:t>7 </a:t>
            </a: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Projekt </a:t>
            </a:r>
            <a:r>
              <a:rPr lang="pl-PL" dirty="0"/>
              <a:t>zawiera działania kierowane do rodziców/opiekunów prawnych uczniów szkoły objętej wsparciem w zakresie działań uświadamiających związanych z przeciwdziałaniem dyskryminacji </a:t>
            </a:r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332447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54776" y="1258982"/>
            <a:ext cx="7886700" cy="4327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Dofinansowanie </a:t>
            </a:r>
            <a:r>
              <a:rPr lang="pl-PL" dirty="0"/>
              <a:t>w ramach niniejszego naboru może uzyskać następujący typ projektów wskazany poniżej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1. Realizacja programów rozwojowych szkół/placówek systemu oświaty prowadzących kształcenie ogólne, poprzez: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72669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1920" y="1158240"/>
            <a:ext cx="8869680" cy="5224805"/>
          </a:xfrm>
        </p:spPr>
        <p:txBody>
          <a:bodyPr>
            <a:normAutofit fontScale="25000" lnSpcReduction="20000"/>
          </a:bodyPr>
          <a:lstStyle/>
          <a:p>
            <a:endParaRPr lang="pl-PL" dirty="0" smtClean="0"/>
          </a:p>
          <a:p>
            <a:pPr marL="0" indent="0">
              <a:buNone/>
            </a:pPr>
            <a:r>
              <a:rPr lang="pl-PL" sz="10000" dirty="0" smtClean="0"/>
              <a:t>1.1 </a:t>
            </a:r>
            <a:r>
              <a:rPr lang="pl-PL" sz="10000" dirty="0"/>
              <a:t>Wsparcie uczniów, w tym m.in. kształtowanie kompetencji kluczowych, umiejętności podstawowych i przekrojowych wynikających z ich indywidualnych potrzeb;</a:t>
            </a:r>
          </a:p>
          <a:p>
            <a:pPr marL="0" indent="0">
              <a:buNone/>
            </a:pPr>
            <a:r>
              <a:rPr lang="pl-PL" sz="10000" dirty="0"/>
              <a:t>1.2 Tworzenie warunków dla realizacji edukacji włączającej, w tym uwzględniającej potrzeby wynikające z niepełnosprawności lub innej niekorzystnej sytuacji;</a:t>
            </a:r>
          </a:p>
          <a:p>
            <a:pPr marL="0" indent="0">
              <a:buNone/>
            </a:pPr>
            <a:r>
              <a:rPr lang="pl-PL" sz="10000" dirty="0"/>
              <a:t>1.3 Wsparcie poradni psychologiczno-pedagogicznych jako element współpracy ze szkołami w ramach programów rozwojowych (komplementarnie do działań realizowanych na poziomie krajowym);</a:t>
            </a:r>
          </a:p>
          <a:p>
            <a:pPr marL="0" indent="0">
              <a:buNone/>
            </a:pPr>
            <a:r>
              <a:rPr lang="pl-PL" sz="10000" dirty="0"/>
              <a:t>1.4 Realizację atrakcyjnych zajęć dla uczniów poza edukacją formalną, służących rozwojowi ich uzdolnień, pasji i zainteresowań, m.in. współpraca z bibliotekami oraz instytucjami kultury;</a:t>
            </a:r>
          </a:p>
          <a:p>
            <a:pPr marL="0" indent="0">
              <a:buNone/>
            </a:pPr>
            <a:endParaRPr lang="pl-PL" sz="6400" dirty="0"/>
          </a:p>
        </p:txBody>
      </p:sp>
    </p:spTree>
    <p:extLst>
      <p:ext uri="{BB962C8B-B14F-4D97-AF65-F5344CB8AC3E}">
        <p14:creationId xmlns:p14="http://schemas.microsoft.com/office/powerpoint/2010/main" val="348019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731520"/>
            <a:ext cx="9265920" cy="6126480"/>
          </a:xfrm>
        </p:spPr>
        <p:txBody>
          <a:bodyPr>
            <a:normAutofit fontScale="25000" lnSpcReduction="20000"/>
          </a:bodyPr>
          <a:lstStyle/>
          <a:p>
            <a:endParaRPr lang="pl-PL" dirty="0" smtClean="0"/>
          </a:p>
          <a:p>
            <a:pPr marL="0" indent="0">
              <a:buNone/>
            </a:pPr>
            <a:r>
              <a:rPr lang="pl-PL" sz="10000" dirty="0" smtClean="0"/>
              <a:t>1.5 </a:t>
            </a:r>
            <a:r>
              <a:rPr lang="pl-PL" sz="10000" dirty="0"/>
              <a:t>Wsparcie nauczycieli oraz kadry wspierającej i organizującej proces nauczania, dające możliwość nabywania oraz doskonalenia umiejętności, kompetencji i kwalifikacji, przygotowujące ich do kształcenia zorientowanego na ucznia i opartego na efektach uczenia zgodnie z ZSU 2030 (tj. wyposażenie nauczyciela w skuteczne metody pracy z uczniem, generujące aktywną rolę ucznia i premiujące samodzielność i kreatywność ucznia) oraz rozwoju osobistego a także w zakresie pracy z dziećmi migrantów i uchodźców (m.in. praca z dziećmi z traumą, w obcym języku) oraz uczniem/słuchaczem ze specjalnymi potrzebami edukacyjnymi, a także promowanie pozytywnego wizerunku nauczyciela;</a:t>
            </a:r>
          </a:p>
          <a:p>
            <a:pPr marL="0" indent="0">
              <a:buNone/>
            </a:pPr>
            <a:r>
              <a:rPr lang="pl-PL" sz="10000" dirty="0"/>
              <a:t>1.6 Aktywne wsparcie rodzin uczniów, w tym rozwijanie współpracy na linii nauczyciele- rodzice/opiekunowie prawni, pomoc stypendialna (dla uczniów z grup </a:t>
            </a:r>
            <a:r>
              <a:rPr lang="pl-PL" sz="10000" dirty="0" err="1"/>
              <a:t>defaworyzowanych</a:t>
            </a:r>
            <a:r>
              <a:rPr lang="pl-PL" sz="10000" dirty="0"/>
              <a:t>) i psychologiczna;</a:t>
            </a:r>
          </a:p>
          <a:p>
            <a:pPr marL="0" indent="0">
              <a:buNone/>
            </a:pPr>
            <a:r>
              <a:rPr lang="pl-PL" sz="10000" dirty="0"/>
              <a:t>1.7 Działania mające na celu przejście od modelu obejmującego szkoły specjalne do modelu obejmującego szkoły integracyjne.</a:t>
            </a:r>
          </a:p>
          <a:p>
            <a:pPr marL="0" indent="0">
              <a:buNone/>
            </a:pPr>
            <a:r>
              <a:rPr lang="pl-PL" sz="10000" dirty="0"/>
              <a:t>1.8 Działania uświadamiające skierowane do uczniów, nauczycieli oraz kadr systemu edukacji związane z przeciwdziałaniem dyskryminacji (w tym ze względu na orientację seksualną).</a:t>
            </a:r>
          </a:p>
          <a:p>
            <a:pPr marL="0" indent="0">
              <a:buNone/>
            </a:pPr>
            <a:endParaRPr lang="pl-PL" sz="9200" dirty="0"/>
          </a:p>
        </p:txBody>
      </p:sp>
    </p:spTree>
    <p:extLst>
      <p:ext uri="{BB962C8B-B14F-4D97-AF65-F5344CB8AC3E}">
        <p14:creationId xmlns:p14="http://schemas.microsoft.com/office/powerpoint/2010/main" val="312122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2228154"/>
              </p:ext>
            </p:extLst>
          </p:nvPr>
        </p:nvGraphicFramePr>
        <p:xfrm>
          <a:off x="628650" y="1095632"/>
          <a:ext cx="7886700" cy="532476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330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493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</a:rPr>
                        <a:t>Kwota przeznaczona na dofinansowanie projektów w naborze: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1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Wartość dofinansowania (90%):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pl-P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l-P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30 000 000,00 PLN</a:t>
                      </a:r>
                      <a:endParaRPr lang="pl-PL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1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w tym wsparcie finansowe EFS (85%):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28 333 333,33 PLN</a:t>
                      </a:r>
                      <a:endParaRPr lang="pl-PL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pl-PL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1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w tym budżet państwa (5%)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1 666 666,67 PLN</a:t>
                      </a:r>
                      <a:endParaRPr lang="pl-PL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pl-PL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01800" y="311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97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00650" y="-127458"/>
            <a:ext cx="7886700" cy="1091954"/>
          </a:xfrm>
        </p:spPr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567543"/>
            <a:ext cx="7886700" cy="22990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sz="4400" dirty="0" smtClean="0"/>
              <a:t>Wnioskodawca</a:t>
            </a:r>
            <a:endParaRPr lang="pl-PL" sz="4400" dirty="0"/>
          </a:p>
        </p:txBody>
      </p:sp>
    </p:spTree>
    <p:extLst>
      <p:ext uri="{BB962C8B-B14F-4D97-AF65-F5344CB8AC3E}">
        <p14:creationId xmlns:p14="http://schemas.microsoft.com/office/powerpoint/2010/main" val="300666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796834"/>
            <a:ext cx="7886700" cy="5586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Podmiotami uprawnionymi do ubiegania się o dofinansowanie w ramach przedmiotowego </a:t>
            </a:r>
            <a:r>
              <a:rPr lang="pl-PL" dirty="0" smtClean="0"/>
              <a:t>naboru </a:t>
            </a:r>
            <a:r>
              <a:rPr lang="pl-PL" dirty="0"/>
              <a:t>są</a:t>
            </a:r>
            <a:r>
              <a:rPr lang="pl-PL" dirty="0" smtClean="0"/>
              <a:t>:</a:t>
            </a:r>
          </a:p>
          <a:p>
            <a:endParaRPr lang="pl-PL" dirty="0" smtClean="0"/>
          </a:p>
          <a:p>
            <a:r>
              <a:rPr lang="pl-PL" dirty="0" smtClean="0"/>
              <a:t>instytucje </a:t>
            </a:r>
            <a:r>
              <a:rPr lang="pl-PL" dirty="0"/>
              <a:t>nauki i edukacji,</a:t>
            </a:r>
          </a:p>
          <a:p>
            <a:r>
              <a:rPr lang="pl-PL" dirty="0"/>
              <a:t>administracja publiczna,</a:t>
            </a:r>
          </a:p>
          <a:p>
            <a:r>
              <a:rPr lang="pl-PL" dirty="0"/>
              <a:t>przedsiębiorstwa,</a:t>
            </a:r>
          </a:p>
          <a:p>
            <a:r>
              <a:rPr lang="pl-PL" dirty="0"/>
              <a:t>organizacje społeczne i związki wyznaniowe,</a:t>
            </a:r>
          </a:p>
          <a:p>
            <a:r>
              <a:rPr lang="pl-PL" dirty="0"/>
              <a:t>służby publiczne,</a:t>
            </a:r>
          </a:p>
          <a:p>
            <a:r>
              <a:rPr lang="pl-PL" dirty="0"/>
              <a:t>osoby fizyczne prowadzące działalność gospodarczą lub oświatową na podstawie odrębnych przepisów.</a:t>
            </a:r>
          </a:p>
        </p:txBody>
      </p:sp>
    </p:spTree>
    <p:extLst>
      <p:ext uri="{BB962C8B-B14F-4D97-AF65-F5344CB8AC3E}">
        <p14:creationId xmlns:p14="http://schemas.microsoft.com/office/powerpoint/2010/main" val="248149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46215" y="1110344"/>
            <a:ext cx="7886700" cy="5264330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Wnioskodawcą </a:t>
            </a:r>
            <a:r>
              <a:rPr lang="pl-PL" dirty="0"/>
              <a:t>jest organ prowadzący szkołę/placówkę systemu oświaty, w której realizowany będzie projekt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3907428" y="195944"/>
            <a:ext cx="7886700" cy="914400"/>
          </a:xfrm>
        </p:spPr>
        <p:txBody>
          <a:bodyPr>
            <a:normAutofit fontScale="90000"/>
          </a:bodyPr>
          <a:lstStyle/>
          <a:p>
            <a:r>
              <a:rPr lang="pl-PL" sz="3100" dirty="0"/>
              <a:t>Kryterium specyficzne </a:t>
            </a:r>
            <a:r>
              <a:rPr lang="pl-PL" sz="3100" dirty="0" smtClean="0"/>
              <a:t>dostępu </a:t>
            </a:r>
            <a:r>
              <a:rPr lang="pl-PL" sz="3100" dirty="0"/>
              <a:t>nr 1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6" name="Tytuł 3"/>
          <p:cNvSpPr txBox="1">
            <a:spLocks/>
          </p:cNvSpPr>
          <p:nvPr/>
        </p:nvSpPr>
        <p:spPr>
          <a:xfrm>
            <a:off x="3907428" y="3507375"/>
            <a:ext cx="7886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10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01462"/>
            <a:ext cx="6858000" cy="2683793"/>
          </a:xfrm>
        </p:spPr>
        <p:txBody>
          <a:bodyPr>
            <a:normAutofit/>
          </a:bodyPr>
          <a:lstStyle/>
          <a:p>
            <a:r>
              <a:rPr lang="pl-PL" dirty="0" smtClean="0"/>
              <a:t>Priorytet </a:t>
            </a:r>
            <a:r>
              <a:rPr lang="pl-PL" dirty="0"/>
              <a:t>6: Edukacja i kompetencje EFS+ </a:t>
            </a:r>
          </a:p>
          <a:p>
            <a:r>
              <a:rPr lang="pl-PL" dirty="0"/>
              <a:t>Działanie </a:t>
            </a:r>
            <a:r>
              <a:rPr lang="pl-PL" dirty="0" smtClean="0"/>
              <a:t>6.3: </a:t>
            </a:r>
            <a:r>
              <a:rPr lang="pl-PL" dirty="0"/>
              <a:t>Edukacja </a:t>
            </a:r>
            <a:r>
              <a:rPr lang="pl-PL" dirty="0" smtClean="0"/>
              <a:t>ogólnokształcąca</a:t>
            </a:r>
          </a:p>
          <a:p>
            <a:r>
              <a:rPr lang="pl-PL" dirty="0"/>
              <a:t>Nabór nr </a:t>
            </a:r>
            <a:r>
              <a:rPr lang="pl-PL" dirty="0" smtClean="0"/>
              <a:t>FEWM.06.03-IZ.00-001/24</a:t>
            </a:r>
          </a:p>
          <a:p>
            <a:r>
              <a:rPr lang="pl-PL" dirty="0" smtClean="0"/>
              <a:t>Podstawowe założenia naboru</a:t>
            </a:r>
          </a:p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49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46215" y="1110344"/>
            <a:ext cx="7886700" cy="5264330"/>
          </a:xfrm>
        </p:spPr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Wnioskodawca </a:t>
            </a:r>
            <a:r>
              <a:rPr lang="pl-PL" dirty="0"/>
              <a:t>złożył dopuszczalną liczbę wniosków o dofinansowanie projektu - maksymalnie 1 wniosek w ramach przedmiotowego naboru.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3907428" y="195944"/>
            <a:ext cx="7886700" cy="914400"/>
          </a:xfrm>
        </p:spPr>
        <p:txBody>
          <a:bodyPr>
            <a:normAutofit fontScale="90000"/>
          </a:bodyPr>
          <a:lstStyle/>
          <a:p>
            <a:r>
              <a:rPr lang="pl-PL" sz="3100" dirty="0" smtClean="0"/>
              <a:t>Kryterium zerojedynkowe nr 10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6" name="Tytuł 3"/>
          <p:cNvSpPr txBox="1">
            <a:spLocks/>
          </p:cNvSpPr>
          <p:nvPr/>
        </p:nvSpPr>
        <p:spPr>
          <a:xfrm>
            <a:off x="3907428" y="3507375"/>
            <a:ext cx="7886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2452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98022" y="783772"/>
            <a:ext cx="7886700" cy="59174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Wsparcie </a:t>
            </a:r>
            <a:r>
              <a:rPr lang="pl-PL" dirty="0"/>
              <a:t>w projekcie jest skierowane wyłącznie do uczniów i nauczycieli szkół/placówek systemu oświaty prowadzących kształcenie ogólne zlokalizowanych na terenie województwa warmińsko-mazurskiego, z wyłączeniem: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3920490" y="16233"/>
            <a:ext cx="7886700" cy="819790"/>
          </a:xfrm>
        </p:spPr>
        <p:txBody>
          <a:bodyPr>
            <a:normAutofit fontScale="90000"/>
          </a:bodyPr>
          <a:lstStyle/>
          <a:p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100" dirty="0" smtClean="0"/>
              <a:t>Kryterium </a:t>
            </a:r>
            <a:r>
              <a:rPr lang="pl-PL" sz="3100" dirty="0"/>
              <a:t>specyficzne dostępu nr 2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385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8468" y="1402080"/>
            <a:ext cx="7886700" cy="67360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• szkół/placówek </a:t>
            </a:r>
            <a:r>
              <a:rPr lang="pl-PL" dirty="0"/>
              <a:t>systemu oświaty prowadzących kształcenie ogólne zgodnie ze Strategią ZIT MOF Ełk oraz Strategią ZIT MOF Olsztyn; 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Strategia ZIT MOF Ełk: Miasto Ełk, Gmina </a:t>
            </a:r>
            <a:r>
              <a:rPr lang="pl-PL" dirty="0" smtClean="0"/>
              <a:t>Ełk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Strategia ZIT MOF Olsztyn: Gmina Olsztyn, Gmina Barczewo, Gmina Dywity, Gmina Gietrzwałd, Gmina Jonkowo, Gmina Purda, Gmina </a:t>
            </a:r>
            <a:r>
              <a:rPr lang="pl-PL" dirty="0" smtClean="0"/>
              <a:t>Stawiguda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3920490" y="16233"/>
            <a:ext cx="7886700" cy="819790"/>
          </a:xfrm>
        </p:spPr>
        <p:txBody>
          <a:bodyPr>
            <a:normAutofit fontScale="90000"/>
          </a:bodyPr>
          <a:lstStyle/>
          <a:p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100" dirty="0" smtClean="0"/>
              <a:t>Kryterium </a:t>
            </a:r>
            <a:r>
              <a:rPr lang="pl-PL" sz="3100" dirty="0"/>
              <a:t>specyficzne dostępu nr 2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160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0901" y="757647"/>
            <a:ext cx="7886700" cy="59174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• jednostek </a:t>
            </a:r>
            <a:r>
              <a:rPr lang="pl-PL" dirty="0"/>
              <a:t>samorządu terytorialnego wskazanych w § 4 ust. 1 punkt a) Porozumienia Terytorialnego z dnia 18.01.2024 r. zawartego ze Stowarzyszeniem Warmińsko-Mazurskich Samorządów Pogranicza</a:t>
            </a:r>
            <a:r>
              <a:rPr lang="pl-PL" dirty="0" smtClean="0"/>
              <a:t>,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/>
              <a:t>Porozumieniem Terytorialnym z dnia 18.01.2024 r. zawartym ze Stowarzyszeniem Warmińsko-Mazurskich Samorządów Pogranicza są to:</a:t>
            </a:r>
          </a:p>
          <a:p>
            <a:pPr>
              <a:buFontTx/>
              <a:buChar char="-"/>
            </a:pPr>
            <a:r>
              <a:rPr lang="pl-PL" dirty="0"/>
              <a:t>gminy wiejskie: Banie Mazurskie, Barciany, Bartoszyce, Braniewo, Budry, Dubeninki, Górowo Iławeckie, Lelkowo, Pozezdrze, Srokowo; </a:t>
            </a:r>
          </a:p>
          <a:p>
            <a:pPr>
              <a:buFontTx/>
              <a:buChar char="-"/>
            </a:pPr>
            <a:r>
              <a:rPr lang="pl-PL" dirty="0"/>
              <a:t>gminy miejsko-wiejskie: Gołdap, Sępopol, Węgorzewo oraz powiat węgorzewski.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Tytuł 4"/>
          <p:cNvSpPr>
            <a:spLocks noGrp="1"/>
          </p:cNvSpPr>
          <p:nvPr>
            <p:ph type="title"/>
          </p:nvPr>
        </p:nvSpPr>
        <p:spPr>
          <a:xfrm>
            <a:off x="3920490" y="16233"/>
            <a:ext cx="7886700" cy="819790"/>
          </a:xfrm>
        </p:spPr>
        <p:txBody>
          <a:bodyPr>
            <a:normAutofit fontScale="90000"/>
          </a:bodyPr>
          <a:lstStyle/>
          <a:p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100" dirty="0" smtClean="0"/>
              <a:t>Kryterium </a:t>
            </a:r>
            <a:r>
              <a:rPr lang="pl-PL" sz="3100" dirty="0"/>
              <a:t>specyficzne dostępu nr 2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973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537210" y="940527"/>
            <a:ext cx="7886700" cy="51337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W ramach przedmiotowego naboru udział mogą wziąć niepubliczne organy prowadzące szkoły/placówki systemu oświaty na tych obszarach. </a:t>
            </a:r>
            <a:endParaRPr lang="pl-PL" dirty="0"/>
          </a:p>
        </p:txBody>
      </p:sp>
      <p:sp>
        <p:nvSpPr>
          <p:cNvPr id="3" name="Tytuł 4"/>
          <p:cNvSpPr>
            <a:spLocks noGrp="1"/>
          </p:cNvSpPr>
          <p:nvPr>
            <p:ph type="title"/>
          </p:nvPr>
        </p:nvSpPr>
        <p:spPr>
          <a:xfrm>
            <a:off x="3920490" y="16233"/>
            <a:ext cx="7886700" cy="819790"/>
          </a:xfrm>
        </p:spPr>
        <p:txBody>
          <a:bodyPr>
            <a:normAutofit fontScale="90000"/>
          </a:bodyPr>
          <a:lstStyle/>
          <a:p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100" dirty="0" smtClean="0"/>
              <a:t>Kryterium </a:t>
            </a:r>
            <a:r>
              <a:rPr lang="pl-PL" sz="3100" dirty="0"/>
              <a:t>specyficzne dostępu nr 2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58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7210" y="940527"/>
            <a:ext cx="7886700" cy="59174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• szkół/placówek </a:t>
            </a:r>
            <a:r>
              <a:rPr lang="pl-PL" dirty="0"/>
              <a:t>systemu oświaty prowadzących kształcenie specjalne.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3920490" y="16233"/>
            <a:ext cx="7886700" cy="819790"/>
          </a:xfrm>
        </p:spPr>
        <p:txBody>
          <a:bodyPr>
            <a:normAutofit fontScale="90000"/>
          </a:bodyPr>
          <a:lstStyle/>
          <a:p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100" dirty="0" smtClean="0"/>
              <a:t>Kryterium </a:t>
            </a:r>
            <a:r>
              <a:rPr lang="pl-PL" sz="3100" dirty="0"/>
              <a:t>specyficzne dostępu nr 2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657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7210" y="940527"/>
            <a:ext cx="7886700" cy="59174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Projekt obejmuje wyłącznie szkoły/placówki systemu oświaty kształcenia ogólnego zlokalizowane na obszarach wiejskich.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2522764" y="225239"/>
            <a:ext cx="7886700" cy="819790"/>
          </a:xfrm>
        </p:spPr>
        <p:txBody>
          <a:bodyPr>
            <a:normAutofit fontScale="90000"/>
          </a:bodyPr>
          <a:lstStyle/>
          <a:p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600" dirty="0" smtClean="0"/>
              <a:t>Kryterium </a:t>
            </a:r>
            <a:r>
              <a:rPr lang="pl-PL" sz="3600" dirty="0"/>
              <a:t>specyficzne </a:t>
            </a:r>
            <a:r>
              <a:rPr lang="pl-PL" sz="3600" dirty="0" smtClean="0"/>
              <a:t>premiujące </a:t>
            </a:r>
            <a:r>
              <a:rPr lang="pl-PL" sz="3600" dirty="0"/>
              <a:t>nr </a:t>
            </a:r>
            <a:r>
              <a:rPr lang="pl-PL" sz="3600" dirty="0" smtClean="0"/>
              <a:t>3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711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731770" y="133799"/>
            <a:ext cx="7886700" cy="1091954"/>
          </a:xfrm>
        </p:spPr>
        <p:txBody>
          <a:bodyPr>
            <a:normAutofit/>
          </a:bodyPr>
          <a:lstStyle/>
          <a:p>
            <a:r>
              <a:rPr lang="pl-PL" sz="3200" dirty="0" smtClean="0"/>
              <a:t>Kryterium specyficzne dostępu 15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Wnioskodawca w okresie realizacji projektu prowadzi biuro projektu (lub posiada siedzibę, filię, delegaturę, oddział czy inną prawnie dozwoloną formę organizacyjną działalności podmiotu) na terenie województwa warmińsko-mazurskiego z możliwością udostępniania pełnej dokumentacji wdrażanego projektu oraz zapewniające uczestnikom projektu możliwość osobistego kontaktu z kadrą projektu.</a:t>
            </a:r>
          </a:p>
        </p:txBody>
      </p:sp>
    </p:spTree>
    <p:extLst>
      <p:ext uri="{BB962C8B-B14F-4D97-AF65-F5344CB8AC3E}">
        <p14:creationId xmlns:p14="http://schemas.microsoft.com/office/powerpoint/2010/main" val="444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149781" y="1658983"/>
            <a:ext cx="2888660" cy="1091954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Grupa docelowa</a:t>
            </a:r>
            <a:endParaRPr lang="pl-PL" sz="3200" b="1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066" y="3179739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8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091954"/>
            <a:ext cx="7886700" cy="52910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Wsparcie </a:t>
            </a:r>
            <a:r>
              <a:rPr lang="pl-PL" dirty="0"/>
              <a:t>zaplanowane w projekcie musi być skierowane bezpośrednio do następujących grup odbiorców: </a:t>
            </a:r>
          </a:p>
          <a:p>
            <a:r>
              <a:rPr lang="pl-PL" dirty="0"/>
              <a:t>u</a:t>
            </a:r>
            <a:r>
              <a:rPr lang="pl-PL" dirty="0" smtClean="0"/>
              <a:t>czniowie szkół prowadzących kształcenie ogólne</a:t>
            </a:r>
            <a:endParaRPr lang="pl-PL" dirty="0"/>
          </a:p>
          <a:p>
            <a:r>
              <a:rPr lang="pl-PL" dirty="0" smtClean="0"/>
              <a:t>nauczyciele </a:t>
            </a:r>
            <a:r>
              <a:rPr lang="pl-PL" dirty="0"/>
              <a:t>i kadra zarządzająca, wspierająca i organizująca proces nauczania </a:t>
            </a:r>
            <a:r>
              <a:rPr lang="pl-PL" dirty="0" smtClean="0"/>
              <a:t>szkół prowadzących kształcenie ogólne,</a:t>
            </a:r>
            <a:endParaRPr lang="pl-PL" dirty="0"/>
          </a:p>
          <a:p>
            <a:r>
              <a:rPr lang="pl-PL" dirty="0" smtClean="0"/>
              <a:t>rodzice </a:t>
            </a:r>
            <a:r>
              <a:rPr lang="pl-PL" dirty="0"/>
              <a:t>i opiekunowie prawni </a:t>
            </a:r>
            <a:r>
              <a:rPr lang="pl-PL" dirty="0" smtClean="0"/>
              <a:t>uczniów wspieranych szkół, </a:t>
            </a:r>
            <a:endParaRPr lang="pl-PL" dirty="0"/>
          </a:p>
          <a:p>
            <a:r>
              <a:rPr lang="pl-PL" dirty="0"/>
              <a:t>b</a:t>
            </a:r>
            <a:r>
              <a:rPr lang="pl-PL" dirty="0" smtClean="0"/>
              <a:t>iblioteki/instytucje kultury,</a:t>
            </a:r>
            <a:endParaRPr lang="pl-PL" dirty="0"/>
          </a:p>
          <a:p>
            <a:r>
              <a:rPr lang="pl-PL" dirty="0"/>
              <a:t>p</a:t>
            </a:r>
            <a:r>
              <a:rPr lang="pl-PL" dirty="0" smtClean="0"/>
              <a:t>oradnie psychologiczno-pedagogiczne.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867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35131"/>
            <a:ext cx="7886700" cy="55560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/>
              <a:t>Celem szczegółowym f</a:t>
            </a:r>
            <a:r>
              <a:rPr lang="pl-PL" dirty="0" smtClean="0"/>
              <a:t>)</a:t>
            </a:r>
          </a:p>
          <a:p>
            <a:pPr marL="0" indent="0" algn="ctr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Wspieranie </a:t>
            </a:r>
            <a:r>
              <a:rPr lang="pl-PL" dirty="0"/>
              <a:t>równego dostępu do dobrej jakości, </a:t>
            </a:r>
            <a:r>
              <a:rPr lang="pl-PL" b="1" dirty="0"/>
              <a:t>włączającego kształcenia </a:t>
            </a:r>
            <a:r>
              <a:rPr lang="pl-PL" dirty="0"/>
              <a:t>i szkolenia oraz możliwości ich ukończenia, w szczególności w odniesieniu do </a:t>
            </a:r>
            <a:r>
              <a:rPr lang="pl-PL" b="1" dirty="0"/>
              <a:t>grup w niekorzystnej sytuacji, </a:t>
            </a:r>
            <a:r>
              <a:rPr lang="pl-PL" dirty="0"/>
              <a:t>od wczesnej edukacji i opieki nad dzieckiem </a:t>
            </a:r>
            <a:r>
              <a:rPr lang="pl-PL" b="1" dirty="0"/>
              <a:t>przez ogólne </a:t>
            </a:r>
            <a:r>
              <a:rPr lang="pl-PL" dirty="0"/>
              <a:t>i zawodowe kształcenie i szkolenie, po szkolnictwo wyższe, a także kształcenie i uczenie się dorosłych, w tym ułatwianie mobilności edukacyjnej dla wszystkich i </a:t>
            </a:r>
            <a:r>
              <a:rPr lang="pl-PL" b="1" dirty="0"/>
              <a:t>dostępności dla osób z niepełnosprawnościami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 smtClean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235" y="471487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79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27221" y="0"/>
            <a:ext cx="7886700" cy="671744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Kryteria specyficzne 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27464"/>
            <a:ext cx="7886700" cy="5703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Przedmiotowy nabór dotyczy wyłącznie projektów realizowanych z zastosowaniem kwot ryczałtowych, w związku z czym określona została maksymalna wartość projektu (łączny koszt projektu), która nie może przekroczyć równowartości 859 300,00  PLN (200 000,00 EUR).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Maksymalna wartość wsparcia finansowego (kosztów bezpośrednich) na jedną szkołę objętą projektem wynosi 400 000,00 zł.</a:t>
            </a:r>
          </a:p>
          <a:p>
            <a:pPr marL="0" indent="0">
              <a:lnSpc>
                <a:spcPct val="120000"/>
              </a:lnSpc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368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45724" y="255720"/>
            <a:ext cx="7886700" cy="671744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Kryterium specyficzne dostępu 16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27464"/>
            <a:ext cx="7886700" cy="3827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Wnioskodawca </a:t>
            </a:r>
            <a:r>
              <a:rPr lang="pl-PL" dirty="0"/>
              <a:t>wraz z wnioskiem o dofinansowanie projektu złożył uzupełniony załącznik: Budżet pomocniczy – kwoty ryczałtowe.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4345536"/>
            <a:ext cx="2114550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68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63828"/>
            <a:ext cx="7886700" cy="54192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 smtClean="0"/>
              <a:t>Nabór </a:t>
            </a:r>
            <a:r>
              <a:rPr lang="pl-PL" dirty="0"/>
              <a:t>wniosków o dofinansowanie projektów będzie prowadzony wyłącznie w formie elektronicznej za pośrednictwem systemu SOWA </a:t>
            </a:r>
            <a:r>
              <a:rPr lang="pl-PL" dirty="0" smtClean="0"/>
              <a:t>EFS.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O</a:t>
            </a:r>
            <a:r>
              <a:rPr lang="pl-PL" dirty="0" smtClean="0"/>
              <a:t>twarcie </a:t>
            </a:r>
            <a:r>
              <a:rPr lang="pl-PL" dirty="0"/>
              <a:t>naboru – </a:t>
            </a:r>
            <a:r>
              <a:rPr lang="pl-PL" dirty="0" smtClean="0"/>
              <a:t>21 marca 2024r</a:t>
            </a:r>
            <a:r>
              <a:rPr lang="pl-PL" dirty="0"/>
              <a:t>.</a:t>
            </a:r>
          </a:p>
          <a:p>
            <a:pPr marL="0" indent="0" algn="ctr">
              <a:buNone/>
            </a:pPr>
            <a:r>
              <a:rPr lang="pl-PL" dirty="0"/>
              <a:t>Z</a:t>
            </a:r>
            <a:r>
              <a:rPr lang="pl-PL" dirty="0" smtClean="0"/>
              <a:t>amknięcie </a:t>
            </a:r>
            <a:r>
              <a:rPr lang="pl-PL" dirty="0"/>
              <a:t>naboru – </a:t>
            </a:r>
            <a:r>
              <a:rPr lang="pl-PL" dirty="0" smtClean="0"/>
              <a:t>6 maja 2024 </a:t>
            </a:r>
            <a:r>
              <a:rPr lang="pl-PL" dirty="0"/>
              <a:t>r.</a:t>
            </a:r>
          </a:p>
          <a:p>
            <a:pPr marL="0" indent="0">
              <a:buNone/>
            </a:pP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287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altLang="pl-PL" b="1" dirty="0">
                <a:ea typeface="Times New Roman" panose="02020603050405020304" pitchFamily="18" charset="0"/>
                <a:cs typeface="Calibri" panose="020F0502020204030204" pitchFamily="34" charset="0"/>
              </a:rPr>
              <a:t>Systematyka kryteriów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619794"/>
            <a:ext cx="7886700" cy="47632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pl-PL" altLang="pl-PL" dirty="0">
                <a:ea typeface="Times New Roman" panose="02020603050405020304" pitchFamily="18" charset="0"/>
                <a:cs typeface="Calibri" panose="020F0502020204030204" pitchFamily="34" charset="0"/>
              </a:rPr>
              <a:t> Kryteria ogólne:</a:t>
            </a:r>
            <a:endParaRPr lang="pl-PL" altLang="pl-PL" dirty="0">
              <a:cs typeface="Times New Roman" panose="02020603050405020304" pitchFamily="18" charset="0"/>
            </a:endParaRPr>
          </a:p>
          <a:p>
            <a:pPr lvl="1" indent="-342900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pl-PL" altLang="pl-PL" sz="2800" dirty="0">
                <a:cs typeface="Times New Roman" panose="02020603050405020304" pitchFamily="18" charset="0"/>
              </a:rPr>
              <a:t>zerojedynkowe – 14 kryteriów</a:t>
            </a:r>
          </a:p>
          <a:p>
            <a:pPr lvl="1" indent="-342900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pl-PL" altLang="pl-PL" sz="2800" dirty="0">
                <a:cs typeface="Times New Roman" panose="02020603050405020304" pitchFamily="18" charset="0"/>
              </a:rPr>
              <a:t>punktowe – </a:t>
            </a:r>
            <a:r>
              <a:rPr lang="pl-PL" altLang="pl-PL" sz="2800" dirty="0" smtClean="0">
                <a:cs typeface="Times New Roman" panose="02020603050405020304" pitchFamily="18" charset="0"/>
              </a:rPr>
              <a:t>7 kryteriów </a:t>
            </a:r>
            <a:endParaRPr lang="pl-PL" altLang="pl-PL" sz="2800" dirty="0"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 startAt="2"/>
            </a:pPr>
            <a:r>
              <a:rPr lang="pl-PL" altLang="pl-PL" dirty="0">
                <a:cs typeface="Times New Roman" panose="02020603050405020304" pitchFamily="18" charset="0"/>
              </a:rPr>
              <a:t> Kryteria specyficzne: (dla naboru </a:t>
            </a:r>
            <a:r>
              <a:rPr lang="pl-PL" altLang="pl-PL" dirty="0" smtClean="0">
                <a:cs typeface="Times New Roman" panose="02020603050405020304" pitchFamily="18" charset="0"/>
              </a:rPr>
              <a:t>FEWM.06.03-IZ.00-002/24)</a:t>
            </a:r>
            <a:endParaRPr lang="pl-PL" altLang="pl-PL" dirty="0">
              <a:cs typeface="Times New Roman" panose="02020603050405020304" pitchFamily="18" charset="0"/>
            </a:endParaRPr>
          </a:p>
          <a:p>
            <a:pPr lvl="1" indent="-342900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pl-PL" altLang="pl-PL" sz="2800" dirty="0">
                <a:cs typeface="Times New Roman" panose="02020603050405020304" pitchFamily="18" charset="0"/>
              </a:rPr>
              <a:t>dostępu – </a:t>
            </a:r>
            <a:r>
              <a:rPr lang="pl-PL" altLang="pl-PL" sz="2800" dirty="0" smtClean="0">
                <a:cs typeface="Times New Roman" panose="02020603050405020304" pitchFamily="18" charset="0"/>
              </a:rPr>
              <a:t>16 </a:t>
            </a:r>
            <a:r>
              <a:rPr lang="pl-PL" altLang="pl-PL" sz="2800" dirty="0">
                <a:cs typeface="Times New Roman" panose="02020603050405020304" pitchFamily="18" charset="0"/>
              </a:rPr>
              <a:t>kryteriów</a:t>
            </a:r>
          </a:p>
          <a:p>
            <a:pPr lvl="1" indent="-342900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pl-PL" altLang="pl-PL" sz="2800" dirty="0">
                <a:cs typeface="Times New Roman" panose="02020603050405020304" pitchFamily="18" charset="0"/>
              </a:rPr>
              <a:t>premiujące – </a:t>
            </a:r>
            <a:r>
              <a:rPr lang="pl-PL" altLang="pl-PL" sz="2800" dirty="0" smtClean="0">
                <a:cs typeface="Times New Roman" panose="02020603050405020304" pitchFamily="18" charset="0"/>
              </a:rPr>
              <a:t>10 </a:t>
            </a:r>
            <a:r>
              <a:rPr lang="pl-PL" altLang="pl-PL" sz="2800" dirty="0">
                <a:cs typeface="Times New Roman" panose="02020603050405020304" pitchFamily="18" charset="0"/>
              </a:rPr>
              <a:t>kryteriów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Font typeface="Calibri" panose="020F0502020204030204" pitchFamily="34" charset="0"/>
              <a:buAutoNum type="arabicPeriod" startAt="3"/>
            </a:pPr>
            <a:r>
              <a:rPr lang="pl-PL" altLang="pl-PL" dirty="0">
                <a:cs typeface="Times New Roman" panose="02020603050405020304" pitchFamily="18" charset="0"/>
              </a:rPr>
              <a:t> Kryterium etapu negocjacji (zerojedynkowe)</a:t>
            </a:r>
          </a:p>
          <a:p>
            <a:pPr marL="0" indent="0">
              <a:buNone/>
            </a:pPr>
            <a:endParaRPr lang="pl-PL" dirty="0" smtClean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4858" y="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3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45799" y="-47896"/>
            <a:ext cx="6357036" cy="815546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Proces wyboru projektów</a:t>
            </a:r>
            <a:endParaRPr lang="pl-PL" sz="3200" b="1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502364"/>
              </p:ext>
            </p:extLst>
          </p:nvPr>
        </p:nvGraphicFramePr>
        <p:xfrm>
          <a:off x="2158314" y="744848"/>
          <a:ext cx="6208446" cy="593124"/>
        </p:xfrm>
        <a:graphic>
          <a:graphicData uri="http://schemas.openxmlformats.org/drawingml/2006/table">
            <a:tbl>
              <a:tblPr firstRow="1" firstCol="1" bandRow="1"/>
              <a:tblGrid>
                <a:gridCol w="578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1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OGŁOSZENIE NABORU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480683"/>
              </p:ext>
            </p:extLst>
          </p:nvPr>
        </p:nvGraphicFramePr>
        <p:xfrm>
          <a:off x="2158314" y="1547911"/>
          <a:ext cx="6208446" cy="555811"/>
        </p:xfrm>
        <a:graphic>
          <a:graphicData uri="http://schemas.openxmlformats.org/drawingml/2006/table">
            <a:tbl>
              <a:tblPr firstRow="1" firstCol="1" bandRow="1"/>
              <a:tblGrid>
                <a:gridCol w="5781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581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OCENA FORMALNO-MERYTORYCZNA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543084"/>
              </p:ext>
            </p:extLst>
          </p:nvPr>
        </p:nvGraphicFramePr>
        <p:xfrm>
          <a:off x="2158314" y="3439796"/>
          <a:ext cx="6208446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5781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1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NEGOCJACJE </a:t>
                      </a:r>
                      <a:r>
                        <a:rPr lang="pl-PL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pl-PL" sz="16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Ocena kryterium etapu negocjacji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245218"/>
              </p:ext>
            </p:extLst>
          </p:nvPr>
        </p:nvGraphicFramePr>
        <p:xfrm>
          <a:off x="2158314" y="4542054"/>
          <a:ext cx="6208446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5766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41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l-PL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PUBLIKACJA LISTY RANKINGOWEJ WSZYSTKICH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WND PODLEGAJĄCYCH OCENIE W RAMACH NABORU</a:t>
                      </a:r>
                      <a:endParaRPr lang="pl-PL" sz="16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930962"/>
              </p:ext>
            </p:extLst>
          </p:nvPr>
        </p:nvGraphicFramePr>
        <p:xfrm>
          <a:off x="2158314" y="5431001"/>
          <a:ext cx="5751246" cy="597001"/>
        </p:xfrm>
        <a:graphic>
          <a:graphicData uri="http://schemas.openxmlformats.org/drawingml/2006/table">
            <a:tbl>
              <a:tblPr firstRow="1" firstCol="1" bandRow="1"/>
              <a:tblGrid>
                <a:gridCol w="5751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70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PODPISANIE UMOWY O DOFINANSOWANIE PROJEKTU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200510"/>
              </p:ext>
            </p:extLst>
          </p:nvPr>
        </p:nvGraphicFramePr>
        <p:xfrm>
          <a:off x="2158314" y="6168384"/>
          <a:ext cx="6208446" cy="593124"/>
        </p:xfrm>
        <a:graphic>
          <a:graphicData uri="http://schemas.openxmlformats.org/drawingml/2006/table">
            <a:tbl>
              <a:tblPr firstRow="1" firstCol="1" bandRow="1"/>
              <a:tblGrid>
                <a:gridCol w="5812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1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PROCEDURA</a:t>
                      </a:r>
                      <a:r>
                        <a:rPr lang="pl-PL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ODWOŁAWCZA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263790"/>
              </p:ext>
            </p:extLst>
          </p:nvPr>
        </p:nvGraphicFramePr>
        <p:xfrm>
          <a:off x="2158314" y="2346348"/>
          <a:ext cx="6208446" cy="686308"/>
        </p:xfrm>
        <a:graphic>
          <a:graphicData uri="http://schemas.openxmlformats.org/drawingml/2006/table">
            <a:tbl>
              <a:tblPr firstRow="1" firstCol="1" bandRow="1"/>
              <a:tblGrid>
                <a:gridCol w="5781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1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PUBLIKACJA</a:t>
                      </a:r>
                      <a:r>
                        <a:rPr lang="pl-PL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LISTY WNIOSKÓW SKIEROWANYCH DO </a:t>
                      </a:r>
                      <a:r>
                        <a:rPr lang="pl-PL" sz="1600" b="1" baseline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ETAPU </a:t>
                      </a:r>
                      <a:r>
                        <a:rPr lang="pl-PL" sz="1600" b="1" baseline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NEGOCJACJI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308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63690" y="159925"/>
            <a:ext cx="7886700" cy="605841"/>
          </a:xfrm>
        </p:spPr>
        <p:txBody>
          <a:bodyPr>
            <a:normAutofit/>
          </a:bodyPr>
          <a:lstStyle/>
          <a:p>
            <a:r>
              <a:rPr lang="pl-PL" sz="3200" b="1" dirty="0"/>
              <a:t>Negocjacje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598141"/>
            <a:ext cx="7886700" cy="47849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/>
              <a:t>Negocjacjom podlegają wszystkie wnioski, które spełniły kryteria wyboru projektów i uzyskały wymaganą minimalną liczbę </a:t>
            </a:r>
            <a:r>
              <a:rPr lang="pl-PL" dirty="0" smtClean="0"/>
              <a:t>punktów.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Negocjacje muszą zakończyć się w terminie 30 dni roboczych od otrzymania </a:t>
            </a:r>
            <a:r>
              <a:rPr lang="pl-PL" dirty="0" smtClean="0"/>
              <a:t>pisma.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8646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29001"/>
            <a:ext cx="6858000" cy="2156254"/>
          </a:xfrm>
        </p:spPr>
        <p:txBody>
          <a:bodyPr>
            <a:normAutofit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895231"/>
            <a:ext cx="6858001" cy="1067540"/>
          </a:xfrm>
        </p:spPr>
        <p:txBody>
          <a:bodyPr/>
          <a:lstStyle/>
          <a:p>
            <a:pPr algn="ctr"/>
            <a:r>
              <a:rPr lang="pl-PL" b="1" dirty="0" smtClean="0"/>
              <a:t>Dziękuję za uwagę </a:t>
            </a:r>
            <a:r>
              <a:rPr lang="pl-PL" b="1" dirty="0" smtClean="0">
                <a:sym typeface="Wingdings" panose="05000000000000000000" pitchFamily="2" charset="2"/>
              </a:rPr>
              <a:t>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66619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125415"/>
            <a:ext cx="7886700" cy="4665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sz="3200" dirty="0" smtClean="0"/>
          </a:p>
          <a:p>
            <a:pPr marL="0" indent="0" algn="ctr">
              <a:buNone/>
            </a:pPr>
            <a:endParaRPr lang="pl-PL" sz="3200" dirty="0"/>
          </a:p>
          <a:p>
            <a:pPr marL="0" indent="0" algn="ctr">
              <a:buNone/>
            </a:pPr>
            <a:endParaRPr lang="pl-PL" sz="3200" dirty="0" smtClean="0"/>
          </a:p>
          <a:p>
            <a:pPr marL="0" indent="0">
              <a:buNone/>
            </a:pPr>
            <a:endParaRPr lang="pl-PL" dirty="0" smtClean="0"/>
          </a:p>
        </p:txBody>
      </p:sp>
      <p:sp>
        <p:nvSpPr>
          <p:cNvPr id="5" name="Prostokąt zaokrąglony 4"/>
          <p:cNvSpPr/>
          <p:nvPr/>
        </p:nvSpPr>
        <p:spPr>
          <a:xfrm>
            <a:off x="2730952" y="871249"/>
            <a:ext cx="4149090" cy="11665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solidFill>
                  <a:schemeClr val="tx1"/>
                </a:solidFill>
              </a:rPr>
              <a:t>Edukacja włączająca </a:t>
            </a:r>
          </a:p>
          <a:p>
            <a:pPr algn="ctr"/>
            <a:endParaRPr lang="pl-PL" dirty="0"/>
          </a:p>
        </p:txBody>
      </p:sp>
      <p:sp>
        <p:nvSpPr>
          <p:cNvPr id="6" name="Schemat blokowy: proces alternatywny 5"/>
          <p:cNvSpPr/>
          <p:nvPr/>
        </p:nvSpPr>
        <p:spPr>
          <a:xfrm>
            <a:off x="1816552" y="2611534"/>
            <a:ext cx="5977890" cy="1196764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solidFill>
                  <a:schemeClr val="tx1"/>
                </a:solidFill>
              </a:rPr>
              <a:t>Zintegrowana Strategia Umiejętności 2030</a:t>
            </a:r>
          </a:p>
          <a:p>
            <a:pPr algn="ctr"/>
            <a:endParaRPr lang="pl-PL" dirty="0"/>
          </a:p>
        </p:txBody>
      </p:sp>
      <p:sp>
        <p:nvSpPr>
          <p:cNvPr id="7" name="Schemat blokowy: proces alternatywny 6"/>
          <p:cNvSpPr/>
          <p:nvPr/>
        </p:nvSpPr>
        <p:spPr>
          <a:xfrm>
            <a:off x="1265463" y="4382027"/>
            <a:ext cx="7080069" cy="1188720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solidFill>
                  <a:schemeClr val="tx1"/>
                </a:solidFill>
              </a:rPr>
              <a:t>Przeciwdziałanie dyskryminacji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7379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602525" y="1923410"/>
            <a:ext cx="7886700" cy="109195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Edukacja włączająca </a:t>
            </a:r>
            <a:br>
              <a:rPr lang="pl-PL" dirty="0"/>
            </a:b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17" y="5076825"/>
            <a:ext cx="320992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07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53051" y="0"/>
            <a:ext cx="7886700" cy="1091954"/>
          </a:xfrm>
        </p:spPr>
        <p:txBody>
          <a:bodyPr>
            <a:normAutofit/>
          </a:bodyPr>
          <a:lstStyle/>
          <a:p>
            <a:r>
              <a:rPr lang="pl-PL" sz="3600" dirty="0" smtClean="0"/>
              <a:t>Działanie 1.2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2155" y="2055815"/>
            <a:ext cx="8497525" cy="4327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Tworzenie warunków dla realizacji edukacji włączającej, w tym uwzględniającej potrzeby wynikające z niepełnosprawności lub innej niekorzystnej sytuacji.</a:t>
            </a:r>
          </a:p>
        </p:txBody>
      </p:sp>
      <p:pic>
        <p:nvPicPr>
          <p:cNvPr id="4" name="Symbol zastępczy zawartości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55" y="4695280"/>
            <a:ext cx="2390775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85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502479" y="0"/>
            <a:ext cx="7886700" cy="1091954"/>
          </a:xfrm>
        </p:spPr>
        <p:txBody>
          <a:bodyPr>
            <a:normAutofit/>
          </a:bodyPr>
          <a:lstStyle/>
          <a:p>
            <a:r>
              <a:rPr lang="pl-PL" sz="3600" dirty="0" smtClean="0"/>
              <a:t>Kryteria specyficzne dostępu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6680" y="853440"/>
            <a:ext cx="8930640" cy="4752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7. </a:t>
            </a:r>
            <a:r>
              <a:rPr lang="pl-PL" dirty="0"/>
              <a:t>Projekt zakłada, iż 40% uczniów objętych wsparciem w projekcie z danej szkoły/placówki systemu oświaty to uczniowie o specjalnych potrzebach rozwojowych i edukacyjnych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pl-PL" dirty="0" smtClean="0"/>
              <a:t>8. </a:t>
            </a:r>
            <a:r>
              <a:rPr lang="pl-PL" dirty="0"/>
              <a:t>Wnioskodawca zobligowany jest do realizacji działań służących nabyciu kompetencji i/lub uzyskaniu kwalifikacji w zakresie pracy z uczniem o specjalnych potrzebach rozwojowych i edukacyjnych przez minimum 30% nauczycieli zatrudnionych w danej szkole/placówce systemu oświaty objętej wsparciem w </a:t>
            </a:r>
            <a:r>
              <a:rPr lang="pl-PL" dirty="0" smtClean="0"/>
              <a:t>projekcie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974" y="4810125"/>
            <a:ext cx="2228850" cy="20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015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6753" y="1125415"/>
            <a:ext cx="8802733" cy="4665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4000" dirty="0" smtClean="0"/>
              <a:t>Zintegrowana Strategia </a:t>
            </a:r>
          </a:p>
          <a:p>
            <a:pPr marL="0" indent="0" algn="ctr">
              <a:buNone/>
            </a:pPr>
            <a:r>
              <a:rPr lang="pl-PL" sz="4000" dirty="0" smtClean="0"/>
              <a:t>Umiejętności 2030</a:t>
            </a:r>
            <a:endParaRPr lang="pl-PL" sz="4000" dirty="0"/>
          </a:p>
          <a:p>
            <a:pPr marL="0" indent="0">
              <a:buNone/>
            </a:pPr>
            <a:endParaRPr lang="pl-PL" dirty="0" smtClean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112" y="491966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13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98566" y="248194"/>
            <a:ext cx="7886700" cy="555853"/>
          </a:xfrm>
        </p:spPr>
        <p:txBody>
          <a:bodyPr>
            <a:noAutofit/>
          </a:bodyPr>
          <a:lstStyle/>
          <a:p>
            <a:pPr algn="ctr"/>
            <a:r>
              <a:rPr lang="pl-PL" sz="3200" dirty="0"/>
              <a:t/>
            </a:r>
            <a:br>
              <a:rPr lang="pl-PL" sz="3200" dirty="0"/>
            </a:br>
            <a:r>
              <a:rPr lang="pl-PL" sz="3200" dirty="0"/>
              <a:t>Zintegrowana Strategia Umiejętności 2030</a:t>
            </a:r>
            <a:br>
              <a:rPr lang="pl-PL" sz="3200" dirty="0"/>
            </a:br>
            <a:r>
              <a:rPr lang="pl-PL" sz="3200" b="1" dirty="0" smtClean="0"/>
              <a:t/>
            </a:r>
            <a:br>
              <a:rPr lang="pl-PL" sz="3200" b="1" dirty="0" smtClean="0"/>
            </a:br>
            <a:endParaRPr lang="pl-PL" sz="3200" b="1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17" y="1190227"/>
            <a:ext cx="7575641" cy="4661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27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2263</TotalTime>
  <Words>1346</Words>
  <Application>Microsoft Office PowerPoint</Application>
  <PresentationFormat>Pokaz na ekranie (4:3)</PresentationFormat>
  <Paragraphs>213</Paragraphs>
  <Slides>36</Slides>
  <Notes>36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36</vt:i4>
      </vt:variant>
    </vt:vector>
  </HeadingPairs>
  <TitlesOfParts>
    <vt:vector size="43" baseType="lpstr">
      <vt:lpstr>Arial</vt:lpstr>
      <vt:lpstr>Calibri</vt:lpstr>
      <vt:lpstr>Calibri Light</vt:lpstr>
      <vt:lpstr>Symbol</vt:lpstr>
      <vt:lpstr>Times New Roman</vt:lpstr>
      <vt:lpstr>Wingdings</vt:lpstr>
      <vt:lpstr>Motyw pakietu Office</vt:lpstr>
      <vt:lpstr>Fundusze Europejskie dla Warmii i Mazur (FEWiM) 2021-2027</vt:lpstr>
      <vt:lpstr>Prezentacja programu PowerPoint</vt:lpstr>
      <vt:lpstr>Prezentacja programu PowerPoint</vt:lpstr>
      <vt:lpstr>Prezentacja programu PowerPoint</vt:lpstr>
      <vt:lpstr>Edukacja włączająca  </vt:lpstr>
      <vt:lpstr>Działanie 1.2</vt:lpstr>
      <vt:lpstr>Kryteria specyficzne dostępu</vt:lpstr>
      <vt:lpstr>Prezentacja programu PowerPoint</vt:lpstr>
      <vt:lpstr> Zintegrowana Strategia Umiejętności 2030  </vt:lpstr>
      <vt:lpstr> Przeciwdziałanie dyskryminacji </vt:lpstr>
      <vt:lpstr> Działanie 1.8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 </vt:lpstr>
      <vt:lpstr>Prezentacja programu PowerPoint</vt:lpstr>
      <vt:lpstr>Kryterium specyficzne dostępu nr 1 </vt:lpstr>
      <vt:lpstr>Kryterium zerojedynkowe nr 10 </vt:lpstr>
      <vt:lpstr> Kryterium specyficzne dostępu nr 2 </vt:lpstr>
      <vt:lpstr> Kryterium specyficzne dostępu nr 2 </vt:lpstr>
      <vt:lpstr> Kryterium specyficzne dostępu nr 2 </vt:lpstr>
      <vt:lpstr> Kryterium specyficzne dostępu nr 2 </vt:lpstr>
      <vt:lpstr> Kryterium specyficzne dostępu nr 2 </vt:lpstr>
      <vt:lpstr> Kryterium specyficzne premiujące nr 3 </vt:lpstr>
      <vt:lpstr>Kryterium specyficzne dostępu 15</vt:lpstr>
      <vt:lpstr>Grupa docelowa</vt:lpstr>
      <vt:lpstr>Prezentacja programu PowerPoint</vt:lpstr>
      <vt:lpstr>Kryteria specyficzne </vt:lpstr>
      <vt:lpstr>Kryterium specyficzne dostępu 16</vt:lpstr>
      <vt:lpstr>Prezentacja programu PowerPoint</vt:lpstr>
      <vt:lpstr>Systematyka kryteriów </vt:lpstr>
      <vt:lpstr>Proces wyboru projektów</vt:lpstr>
      <vt:lpstr>Negocjacje</vt:lpstr>
      <vt:lpstr>Dziękuję za uwagę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Monika Majbańska-Konopińska</cp:lastModifiedBy>
  <cp:revision>122</cp:revision>
  <cp:lastPrinted>2024-04-08T10:55:54Z</cp:lastPrinted>
  <dcterms:created xsi:type="dcterms:W3CDTF">2023-01-20T07:35:09Z</dcterms:created>
  <dcterms:modified xsi:type="dcterms:W3CDTF">2024-04-10T05:28:31Z</dcterms:modified>
</cp:coreProperties>
</file>