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handoutMasterIdLst>
    <p:handoutMasterId r:id="rId16"/>
  </p:handoutMasterIdLst>
  <p:sldIdLst>
    <p:sldId id="260" r:id="rId2"/>
    <p:sldId id="271" r:id="rId3"/>
    <p:sldId id="296" r:id="rId4"/>
    <p:sldId id="289" r:id="rId5"/>
    <p:sldId id="292" r:id="rId6"/>
    <p:sldId id="273" r:id="rId7"/>
    <p:sldId id="286" r:id="rId8"/>
    <p:sldId id="291" r:id="rId9"/>
    <p:sldId id="274" r:id="rId10"/>
    <p:sldId id="295" r:id="rId11"/>
    <p:sldId id="294" r:id="rId12"/>
    <p:sldId id="276" r:id="rId13"/>
    <p:sldId id="275" r:id="rId14"/>
    <p:sldId id="288" r:id="rId1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8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92C3F2-02F4-4FFA-BAD6-C5EDAFA8A2FA}" type="datetimeFigureOut">
              <a:rPr lang="pl-PL" smtClean="0"/>
              <a:t>05.02.2024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D9E83-67AC-43CB-B7EA-394CD97518B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41883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 i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11">
            <a:extLst>
              <a:ext uri="{FF2B5EF4-FFF2-40B4-BE49-F238E27FC236}">
                <a16:creationId xmlns:a16="http://schemas.microsoft.com/office/drawing/2014/main" id="{B2584E3D-9A1F-4CED-82CC-C9D7C81B0E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92" y="0"/>
            <a:ext cx="9148210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D90BA087-927F-48A6-83CD-5CCD11E336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2998" y="2361460"/>
            <a:ext cx="6858001" cy="1067540"/>
          </a:xfrm>
        </p:spPr>
        <p:txBody>
          <a:bodyPr/>
          <a:lstStyle>
            <a:lvl1pPr>
              <a:defRPr sz="3000"/>
            </a:lvl1pPr>
          </a:lstStyle>
          <a:p>
            <a:r>
              <a:rPr lang="pl-PL" dirty="0"/>
              <a:t>                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69196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Slajd – zawartość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6D78B68C-224D-46DF-B945-7F24A95D59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78889"/>
            <a:ext cx="7886700" cy="1180730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192784"/>
            <a:ext cx="7886700" cy="4270159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521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lajd – zawartość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ABD72F9F-BF24-4F45-A08D-FC86384DB8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98989"/>
            <a:ext cx="1971675" cy="5743854"/>
          </a:xfrm>
        </p:spPr>
        <p:txBody>
          <a:bodyPr vert="eaVert"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98989"/>
            <a:ext cx="5800725" cy="5743854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45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– zawartość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77D0721-47E8-488C-B524-36377D8EC8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52256"/>
            <a:ext cx="7886700" cy="109195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5815"/>
            <a:ext cx="7886700" cy="432723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584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lajd – zawartość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45C8F2BD-575F-4487-8CD4-737C0ADD1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478317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– zawartość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32ADA8B-532B-4E0F-8AB0-C3CD05A58C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34500"/>
            <a:ext cx="7886700" cy="126062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263806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263805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19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lajd – zawartość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id="{7ECE12DD-5A2B-4450-A88B-54FDC59955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34500"/>
            <a:ext cx="7886700" cy="95878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970843"/>
            <a:ext cx="3868340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894120"/>
            <a:ext cx="3868340" cy="359875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970843"/>
            <a:ext cx="3887391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820" y="2894118"/>
            <a:ext cx="3887391" cy="3598754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9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lajd – zawartość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C310A338-9DD0-42B9-8433-85177AD1C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32155"/>
            <a:ext cx="7886700" cy="135828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43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ajd – zawartość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1009301C-4771-4127-81BE-A051F4E73E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235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lajd – zawartość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51141260-94FB-45D9-AEA3-95662F658C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67666"/>
            <a:ext cx="2949178" cy="125175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260628"/>
            <a:ext cx="4629150" cy="502476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19417"/>
            <a:ext cx="2949178" cy="4065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872543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ajd – zawartość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3472AC6D-E49A-428F-949F-D0E182FE44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52256"/>
            <a:ext cx="2949178" cy="142042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189608"/>
            <a:ext cx="4629150" cy="492710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72683"/>
            <a:ext cx="2949178" cy="384403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2609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E87AE-B05F-4F0E-8F80-8A6A89979C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254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>
            <a:extLst>
              <a:ext uri="{FF2B5EF4-FFF2-40B4-BE49-F238E27FC236}">
                <a16:creationId xmlns:a16="http://schemas.microsoft.com/office/drawing/2014/main" id="{B2D847E3-1374-4450-B213-6AA8BAE11D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429001"/>
            <a:ext cx="6858000" cy="2156254"/>
          </a:xfrm>
        </p:spPr>
        <p:txBody>
          <a:bodyPr>
            <a:normAutofit/>
          </a:bodyPr>
          <a:lstStyle/>
          <a:p>
            <a:r>
              <a:rPr lang="pl-PL" dirty="0"/>
              <a:t>Priorytet 6: Edukacja i kompetencje EFS+ </a:t>
            </a:r>
          </a:p>
          <a:p>
            <a:r>
              <a:rPr lang="pl-PL" dirty="0"/>
              <a:t>Działanie 6.1: Kompetencje dla regionu</a:t>
            </a:r>
          </a:p>
          <a:p>
            <a:r>
              <a:rPr lang="pl-PL" dirty="0"/>
              <a:t>Nabór nr FEWM.06.01-IZ.00-001/24</a:t>
            </a:r>
          </a:p>
          <a:p>
            <a:r>
              <a:rPr lang="pl-PL" dirty="0"/>
              <a:t>Spotkanie informacyjne 6 lutego 2024 r. </a:t>
            </a:r>
            <a:br>
              <a:rPr lang="pl-PL" dirty="0"/>
            </a:br>
            <a:endParaRPr lang="pl-PL" dirty="0"/>
          </a:p>
          <a:p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C7A5C509-7966-470F-BF4B-BBD9BD2A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Fundusze Europejskie dla Warmii i Mazur (</a:t>
            </a:r>
            <a:r>
              <a:rPr lang="pl-PL" b="1" dirty="0" err="1"/>
              <a:t>FEWiM</a:t>
            </a:r>
            <a:r>
              <a:rPr lang="pl-PL" b="1" dirty="0"/>
              <a:t>) 2021-2027</a:t>
            </a:r>
          </a:p>
        </p:txBody>
      </p:sp>
    </p:spTree>
    <p:extLst>
      <p:ext uri="{BB962C8B-B14F-4D97-AF65-F5344CB8AC3E}">
        <p14:creationId xmlns:p14="http://schemas.microsoft.com/office/powerpoint/2010/main" val="666191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889233"/>
            <a:ext cx="7886700" cy="5493812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br>
              <a:rPr lang="pl-PL" sz="5000" b="1" dirty="0">
                <a:solidFill>
                  <a:srgbClr val="000000"/>
                </a:solidFill>
                <a:ea typeface="Calibri" panose="020F0502020204030204" pitchFamily="34" charset="0"/>
              </a:rPr>
            </a:br>
            <a:endParaRPr lang="pl-PL" sz="5000" b="1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pl-PL" sz="5500" dirty="0">
                <a:cs typeface="Arial" panose="020B0604020202020204" pitchFamily="34" charset="0"/>
              </a:rPr>
              <a:t>podmiotów, o których mowa w art. 3 ust. 2 ustawy z dnia 13 kwietnia 2022 r. o szczególnych rozwiązaniach w zakresie przeciwdziałania wspieraniu agresji na Ukrainę oraz służących ochronie bezpieczeństwa narodowego, znajdujących się na Liście osób i podmiotów objętych sankcjami prowadzonej przez Ministerstwo Spraw Wewnętrznych i Administracji;</a:t>
            </a:r>
          </a:p>
          <a:p>
            <a:pPr>
              <a:buFontTx/>
              <a:buChar char="-"/>
            </a:pPr>
            <a:r>
              <a:rPr lang="pl-PL" sz="5500" dirty="0">
                <a:cs typeface="Arial" panose="020B0604020202020204" pitchFamily="34" charset="0"/>
              </a:rPr>
              <a:t>- podmiotów, co do których ogłoszono upadłość, znajdujących się w stanie likwidacji lub zalegających z uiszczeniem podatków, jak również z opłaceniem składek na ubezpieczenie społeczne i zdrowotne lub innych należności wymaganych odrębnymi przepisami;</a:t>
            </a:r>
          </a:p>
          <a:p>
            <a:pPr>
              <a:buFontTx/>
              <a:buChar char="-"/>
            </a:pPr>
            <a:r>
              <a:rPr lang="pl-PL" sz="5500" dirty="0">
                <a:cs typeface="Arial" panose="020B0604020202020204" pitchFamily="34" charset="0"/>
              </a:rPr>
              <a:t>podmiotów, o których mowa w art. 2 Rozporządzenia Rady (WE) nr 765/2006 z dnia 18 maja 2006 r. dotyczącego środków ograniczających w związku z sytuacją na Białorusi i udziałem Białorusi w agresji Rosji wobec Ukrainy, wymienionych w wykazie stanowiącym załącznik nr 1 do przedmiotowego Rozporządzenia;</a:t>
            </a:r>
            <a:endParaRPr lang="pl-PL" sz="5500" b="1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podmiot</a:t>
            </a:r>
            <a:r>
              <a:rPr lang="pl-PL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ów</a:t>
            </a: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o których mowa w art. 3 Rozporządzenia Rady (UE) nr 269/2014 z</a:t>
            </a:r>
            <a:r>
              <a:rPr lang="pl-PL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dnia 17</a:t>
            </a:r>
            <a:r>
              <a:rPr lang="pl-PL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marca 2014 r. w sprawie środków ograniczających w odniesieniu do działań podważających integralność terytorialną, suwerenność i niezależność Ukrainy lub</a:t>
            </a:r>
            <a:r>
              <a:rPr lang="pl-PL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im</a:t>
            </a:r>
            <a:r>
              <a:rPr lang="pl-PL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zagrażających, wymienionych w wykazie stanowiącym załącznik nr</a:t>
            </a:r>
            <a:r>
              <a:rPr lang="pl-PL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pl-PL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do</a:t>
            </a:r>
            <a:r>
              <a:rPr lang="pl-PL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przedmiotowego Rozporządzenia;</a:t>
            </a:r>
            <a:endParaRPr lang="pl-PL" sz="55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pl-PL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podmiotów, o których mowa w art. 5 </a:t>
            </a: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Rozporządzenia Rady UE (UE) NR 833/2014 z dnia 31 lipca 2014 r. dotyczącego środków ograniczających w związku z działaniami Rosji destabilizującymi sytuację na Ukrainie, wymienionych w wykazie stanowiącym załącznik nr 3 do przedmiotowego Rozporządzenia</a:t>
            </a:r>
            <a:r>
              <a:rPr lang="pl-PL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pl-PL" sz="55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54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Wnioskodawca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000" dirty="0">
                <a:effectLst/>
                <a:ea typeface="Calibri" panose="020F0502020204030204" pitchFamily="34" charset="0"/>
              </a:rPr>
              <a:t>Wnioskodawcą jest instytucja/ podmiot, który zgodnie z prowadzoną statutową działalnością realizuje działania ukierunkowane na rozwój edukacji, poprawę jakości i efektywności systemu oświaty i/lub rozwój metod i narzędzi </a:t>
            </a:r>
            <a:r>
              <a:rPr lang="pl-PL" sz="2000" dirty="0"/>
              <a:t>edukacyjnych (</a:t>
            </a:r>
            <a:r>
              <a:rPr lang="pl-PL" sz="2000" b="1" dirty="0"/>
              <a:t>kryterium specyficznym dostępu nr 1</a:t>
            </a:r>
            <a:r>
              <a:rPr lang="pl-PL" sz="2000" dirty="0"/>
              <a:t>).</a:t>
            </a:r>
          </a:p>
          <a:p>
            <a:r>
              <a:rPr lang="pl-PL" sz="2000" dirty="0"/>
              <a:t>Wnioskodawca musi posiadać doświadczenie w realizacji projektów lub programów dotyczących doskonalenia kompetencji zawodowych kadry szkół i placówek systemu oświaty oraz wdrożeniu nowoczesnych metod uczenia się uczniów w obszarze kształcenia ogólnego (</a:t>
            </a:r>
            <a:r>
              <a:rPr lang="pl-PL" sz="2000" b="1" dirty="0"/>
              <a:t>kryterium specyficznym dostępu nr 2</a:t>
            </a:r>
            <a:r>
              <a:rPr lang="pl-PL" sz="2000" dirty="0"/>
              <a:t>).</a:t>
            </a:r>
          </a:p>
          <a:p>
            <a:r>
              <a:rPr lang="pl-PL" sz="2000" dirty="0"/>
              <a:t>Wnioskodawca łącznie z partnerem/ partnerami (o ile dotyczy) musi dysponować zespołem osób, które łącznie posiadają wiedzę i doświadczenie niezbędne do realizacji projektu (</a:t>
            </a:r>
            <a:r>
              <a:rPr lang="pl-PL" sz="2000" b="1" dirty="0"/>
              <a:t>kryterium specyficznym dostępu nr 3</a:t>
            </a:r>
            <a:r>
              <a:rPr lang="pl-PL" sz="20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7094111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Grupa docelowa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pl-PL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Wsparcie zaplanowane w projekcie musi być skierowane bezpośrednio do następujących grup odbiorców:</a:t>
            </a:r>
            <a:endParaRPr lang="pl-PL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pl-PL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nauczyciele i kadra zarządzająca, wspierająca i organizująca proces nauczania szkół/ placówek systemu oświaty na poziomie podstawowym,</a:t>
            </a:r>
            <a:endParaRPr lang="pl-PL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szkoły/placówki systemu oświaty na poziomie podstawowym.</a:t>
            </a:r>
            <a:endParaRPr lang="pl-PL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pl-PL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W ramach przedmiotowego naboru wsparcie może być skierowane tylko do publicznych szkół podstawowych zgodnie z </a:t>
            </a:r>
            <a:r>
              <a:rPr lang="pl-PL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kryterium specyficznym nr 5</a:t>
            </a:r>
            <a:r>
              <a:rPr lang="pl-PL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pl-PL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15287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852256"/>
            <a:ext cx="7886700" cy="671744"/>
          </a:xfrm>
        </p:spPr>
        <p:txBody>
          <a:bodyPr>
            <a:normAutofit/>
          </a:bodyPr>
          <a:lstStyle/>
          <a:p>
            <a:r>
              <a:rPr lang="pl-PL" sz="3200" b="1" dirty="0"/>
              <a:t>Partnerstwo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1589903"/>
            <a:ext cx="7886700" cy="5041556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pl-PL" sz="3500" dirty="0"/>
              <a:t>Partnerami w projekcie mogą być wyłącznie podmioty uprawnione do ubiegania się o dofinansowanie;</a:t>
            </a:r>
          </a:p>
          <a:p>
            <a:pPr>
              <a:lnSpc>
                <a:spcPct val="120000"/>
              </a:lnSpc>
            </a:pPr>
            <a:r>
              <a:rPr lang="pl-PL" sz="3500" dirty="0"/>
              <a:t>Wybór Partnera/ów jest dokonywany przed złożeniem wniosku o dofinansowanie projektu, a w przypadku gdy data rozpoczęcia realizacji projektu jest wcześniejsza od daty złożenia wniosku -  przed rozpoczęciem realizacji projektu. </a:t>
            </a:r>
          </a:p>
          <a:p>
            <a:pPr>
              <a:lnSpc>
                <a:spcPct val="120000"/>
              </a:lnSpc>
            </a:pPr>
            <a:r>
              <a:rPr lang="pl-PL" sz="3500" dirty="0"/>
              <a:t>Wnioskodawca, będący stroną umowy o dofinansowanie projektu, pełni rolę Partnera wiodącego;</a:t>
            </a:r>
          </a:p>
          <a:p>
            <a:pPr>
              <a:lnSpc>
                <a:spcPct val="120000"/>
              </a:lnSpc>
            </a:pPr>
            <a:r>
              <a:rPr lang="pl-PL" sz="3500" dirty="0"/>
              <a:t>Zgodnie z przepisami zawartymi w art. 39 ust. 1 ustawy wdrożeniowej, w celu wspólnej realizacji projektu może zostać utworzone partnerstwo przez podmioty wnoszące do projektu zasoby ludzkie, organizacyjne, techniczne lub finansowe, realizujące wspólnie projekt, zwany dalej „projektem partnerskim”, na warunkach określonych w porozumieniu albo umowie o partnerstwie.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816265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852256"/>
            <a:ext cx="7886700" cy="572890"/>
          </a:xfrm>
        </p:spPr>
        <p:txBody>
          <a:bodyPr>
            <a:normAutofit/>
          </a:bodyPr>
          <a:lstStyle/>
          <a:p>
            <a:r>
              <a:rPr lang="pl-PL" sz="3200" b="1" dirty="0"/>
              <a:t>Pytania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1606378"/>
            <a:ext cx="7886700" cy="477666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sz="2600" dirty="0"/>
              <a:t>Adresy e-mail PIFE: </a:t>
            </a:r>
          </a:p>
          <a:p>
            <a:pPr marL="0" indent="0">
              <a:buNone/>
            </a:pPr>
            <a:r>
              <a:rPr lang="pl-PL" sz="2600" dirty="0"/>
              <a:t>• gpiolsztyn@warmia.mazury.pl,</a:t>
            </a:r>
          </a:p>
          <a:p>
            <a:pPr marL="0" indent="0">
              <a:buNone/>
            </a:pPr>
            <a:r>
              <a:rPr lang="pl-PL" sz="2600" dirty="0"/>
              <a:t>• lpielblag@warmia.mazury.pl.</a:t>
            </a:r>
          </a:p>
          <a:p>
            <a:pPr marL="0" indent="0">
              <a:buNone/>
            </a:pPr>
            <a:endParaRPr lang="pl-PL" sz="2600" dirty="0"/>
          </a:p>
          <a:p>
            <a:pPr marL="0" indent="0" algn="ctr">
              <a:buNone/>
            </a:pPr>
            <a:r>
              <a:rPr lang="pl-PL" sz="2600" dirty="0"/>
              <a:t>Pytania merytoryczne związane z naborem (pracownicy DFS) pod nr telefonu: </a:t>
            </a:r>
            <a:r>
              <a:rPr lang="pl-PL" sz="2600" b="1" dirty="0"/>
              <a:t>453 050 261 </a:t>
            </a:r>
            <a:r>
              <a:rPr lang="pl-PL" sz="2600" dirty="0"/>
              <a:t>od wtorku do czwartku w godz. </a:t>
            </a:r>
            <a:r>
              <a:rPr lang="pl-PL" sz="2600"/>
              <a:t>12.00-14.00</a:t>
            </a:r>
            <a:r>
              <a:rPr lang="pl-PL" sz="2600" dirty="0"/>
              <a:t>.</a:t>
            </a:r>
          </a:p>
          <a:p>
            <a:pPr marL="0" indent="0" algn="ctr">
              <a:buNone/>
            </a:pPr>
            <a:endParaRPr lang="pl-PL" sz="2600" dirty="0"/>
          </a:p>
          <a:p>
            <a:pPr marL="0" indent="0" algn="ctr">
              <a:buNone/>
            </a:pPr>
            <a:r>
              <a:rPr lang="pl-PL" sz="2600" dirty="0"/>
              <a:t>Pytania techniczne związane ze sposobem wypełnienia wniosku o dofinansowanie w generatorze wniosków aplikacyjnych SOWA EFS pod nr telefonu: 89 521 97 46 w poniedziałek, środę oraz piątek w godz. 09.00-12.00 lub adresem email: help_desk_SOWA_EFS_CST@warmia.mazury.pl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70474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830510"/>
            <a:ext cx="7886700" cy="1367406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/>
              <a:t>Działanie 6.1 Kompetencje dla regionu</a:t>
            </a:r>
            <a:br>
              <a:rPr lang="pl-PL" sz="2800" b="1" dirty="0"/>
            </a:br>
            <a:r>
              <a:rPr lang="pl-PL" sz="2800" b="1" dirty="0"/>
              <a:t>Dofinansowanie w ramach niniejszego naboru może uzyskać następujący typ projektów wskazany poniżej: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2265029"/>
            <a:ext cx="7886700" cy="419449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b="1" dirty="0"/>
              <a:t>1.Kompleksowe programy rozwojowe wdrażające innowacyjne rozwiązania w szkołach podstawowych (innowacje pedagogiczne), w tym:</a:t>
            </a:r>
          </a:p>
          <a:p>
            <a:pPr marL="0" indent="0">
              <a:buNone/>
            </a:pPr>
            <a:r>
              <a:rPr lang="pl-PL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1.1 przygotowanie i realizacja kompleksowego programu rozwojowego szkoły z uwzględnieniem innowacji pedagogicznych</a:t>
            </a:r>
            <a:endParaRPr lang="pl-PL" sz="2400" dirty="0"/>
          </a:p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</a:rPr>
              <a:t>1.2 wsparcie nauczycieli oraz kadry wspierającej i organizującej proces nauczania w celu nabywania oraz doskonalenia umiejętności, kompetencji i kwalifikacji oraz rozwoju osobistego</a:t>
            </a:r>
          </a:p>
        </p:txBody>
      </p:sp>
    </p:spTree>
    <p:extLst>
      <p:ext uri="{BB962C8B-B14F-4D97-AF65-F5344CB8AC3E}">
        <p14:creationId xmlns:p14="http://schemas.microsoft.com/office/powerpoint/2010/main" val="4259793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1140903"/>
            <a:ext cx="7886700" cy="53186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b="1" dirty="0"/>
              <a:t>Kompleksowy program rozwojowy wdrażający innowację pedagogiczną ma na celu:</a:t>
            </a:r>
          </a:p>
          <a:p>
            <a:pPr marL="0" indent="0" algn="ctr">
              <a:buNone/>
            </a:pPr>
            <a:r>
              <a:rPr lang="pl-PL" dirty="0"/>
              <a:t>- przygotowanie nauczycieli do kształcenia zorientowanego na ucznia i  opartego na efektach uczenia się na przykładzie jednej </a:t>
            </a:r>
            <a:r>
              <a:rPr lang="pl-PL" b="1" dirty="0"/>
              <a:t>umiejętności podstawowej tj. umiejętności wielojęzyczności </a:t>
            </a:r>
            <a:r>
              <a:rPr lang="pl-PL" dirty="0"/>
              <a:t>oraz jednej </a:t>
            </a:r>
            <a:r>
              <a:rPr lang="pl-PL" b="1" dirty="0"/>
              <a:t>umiejętności przekrojowej tj. umiejętności w  zakresie uczenia</a:t>
            </a:r>
            <a:r>
              <a:rPr lang="pl-PL" dirty="0"/>
              <a:t> się zgodnie z Zintegrowaną Strategią Umiejętności 2030,</a:t>
            </a:r>
          </a:p>
          <a:p>
            <a:pPr marL="0" indent="0" algn="ctr">
              <a:buNone/>
            </a:pPr>
            <a:r>
              <a:rPr lang="pl-PL" dirty="0"/>
              <a:t>- przygotowanie kadry zarządzającej szkołą do wdrożenia innowacji pedagogicznej. </a:t>
            </a:r>
          </a:p>
        </p:txBody>
      </p:sp>
    </p:spTree>
    <p:extLst>
      <p:ext uri="{BB962C8B-B14F-4D97-AF65-F5344CB8AC3E}">
        <p14:creationId xmlns:p14="http://schemas.microsoft.com/office/powerpoint/2010/main" val="46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6282916"/>
              </p:ext>
            </p:extLst>
          </p:nvPr>
        </p:nvGraphicFramePr>
        <p:xfrm>
          <a:off x="628650" y="1095632"/>
          <a:ext cx="7886700" cy="5288986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3306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4930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2000" dirty="0">
                          <a:effectLst/>
                        </a:rPr>
                        <a:t>Kwota przeznaczona na dofinansowanie projektów w naborze: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13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Wartość dofinansowania (90%):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effectLst/>
                        </a:rPr>
                        <a:t>44 983 200,00 PLN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effectLst/>
                        </a:rPr>
                        <a:t>(10 057 055,98 EUR)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13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w tym wsparcie finansowe EFS (85%):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effectLst/>
                        </a:rPr>
                        <a:t>42 484 133,33 PLN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effectLst/>
                        </a:rPr>
                        <a:t>(9 498 330,64 EUR)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13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w tym budżet państwa (5%)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effectLst/>
                        </a:rPr>
                        <a:t>2 499 066,67 PLN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effectLst/>
                        </a:rPr>
                        <a:t>(558 725,34 EUR)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01800" y="3111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978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2070296"/>
              </p:ext>
            </p:extLst>
          </p:nvPr>
        </p:nvGraphicFramePr>
        <p:xfrm>
          <a:off x="628650" y="1095632"/>
          <a:ext cx="7886700" cy="4861708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3306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4930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2000" dirty="0">
                          <a:effectLst/>
                        </a:rPr>
                        <a:t>Maksymalna wartość przeznaczona na dofinansowanie projektów w naborze w podziale na subregiony: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250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2400" dirty="0">
                          <a:effectLst/>
                        </a:rPr>
                        <a:t>subregion elbląski</a:t>
                      </a:r>
                      <a:endParaRPr lang="pl-PL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400" b="1" dirty="0">
                          <a:effectLst/>
                        </a:rPr>
                        <a:t>16 643 784,00 PLN</a:t>
                      </a:r>
                      <a:endParaRPr lang="pl-PL" sz="2400" b="1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900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2400" dirty="0">
                          <a:effectLst/>
                        </a:rPr>
                        <a:t>subregion ełcki</a:t>
                      </a:r>
                      <a:endParaRPr lang="pl-PL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400" b="1" dirty="0">
                          <a:effectLst/>
                        </a:rPr>
                        <a:t>8 996 640,00 PLN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500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2400" dirty="0">
                          <a:effectLst/>
                        </a:rPr>
                        <a:t>subregion olsztyński</a:t>
                      </a:r>
                      <a:endParaRPr lang="pl-PL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400" b="1" dirty="0">
                          <a:effectLst/>
                        </a:rPr>
                        <a:t>19 342 776,00 PLN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01800" y="3111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315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963828"/>
            <a:ext cx="7886700" cy="54192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dirty="0"/>
              <a:t>Nabór wniosków o dofinansowanie projektów będzie prowadzony wyłącznie w formie elektronicznej za pośrednictwem systemu SOWA EFS.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/>
              <a:t>Otwarcie naboru – 10 stycznia 2024 r.</a:t>
            </a:r>
          </a:p>
          <a:p>
            <a:pPr marL="0" indent="0" algn="ctr">
              <a:buNone/>
            </a:pPr>
            <a:r>
              <a:rPr lang="pl-PL" dirty="0"/>
              <a:t>Zamknięcie naboru – 26 lutego 2024 r.</a:t>
            </a:r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/>
              <a:t>Wniosek o dofinansowanie projektu należy opracować z wykorzystaniem generatora wniosków o dofinansowanie w SOWA EFS. Aplikacja dostępna jest za pośrednictwem strony internetowej SOWA EFS (https://sowa2021.efs.gov.pl/).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42873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58314" y="140044"/>
            <a:ext cx="6357036" cy="815546"/>
          </a:xfrm>
        </p:spPr>
        <p:txBody>
          <a:bodyPr>
            <a:normAutofit/>
          </a:bodyPr>
          <a:lstStyle/>
          <a:p>
            <a:r>
              <a:rPr lang="pl-PL" sz="3200" b="1" dirty="0"/>
              <a:t>Proces wyboru projektów</a:t>
            </a: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9982508"/>
              </p:ext>
            </p:extLst>
          </p:nvPr>
        </p:nvGraphicFramePr>
        <p:xfrm>
          <a:off x="782595" y="955591"/>
          <a:ext cx="5576260" cy="593124"/>
        </p:xfrm>
        <a:graphic>
          <a:graphicData uri="http://schemas.openxmlformats.org/drawingml/2006/table">
            <a:tbl>
              <a:tblPr firstRow="1" firstCol="1" bandRow="1"/>
              <a:tblGrid>
                <a:gridCol w="44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10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312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pl-PL" sz="12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OGŁOSZENIE NABORU – 10.01.2024</a:t>
                      </a:r>
                      <a:endParaRPr lang="pl-PL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.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295011"/>
              </p:ext>
            </p:extLst>
          </p:nvPr>
        </p:nvGraphicFramePr>
        <p:xfrm>
          <a:off x="782595" y="1828801"/>
          <a:ext cx="5911819" cy="555811"/>
        </p:xfrm>
        <a:graphic>
          <a:graphicData uri="http://schemas.openxmlformats.org/drawingml/2006/table">
            <a:tbl>
              <a:tblPr firstRow="1" firstCol="1" bandRow="1"/>
              <a:tblGrid>
                <a:gridCol w="44815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0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581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pl-PL" sz="12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NABÓR WNIOSKÓW 10.01.2024 – 26.02.2024</a:t>
                      </a:r>
                      <a:endParaRPr lang="pl-PL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290518"/>
              </p:ext>
            </p:extLst>
          </p:nvPr>
        </p:nvGraphicFramePr>
        <p:xfrm>
          <a:off x="782595" y="2664699"/>
          <a:ext cx="5576260" cy="593124"/>
        </p:xfrm>
        <a:graphic>
          <a:graphicData uri="http://schemas.openxmlformats.org/drawingml/2006/table">
            <a:tbl>
              <a:tblPr firstRow="1" firstCol="1" bandRow="1"/>
              <a:tblGrid>
                <a:gridCol w="44970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9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312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pl-PL" sz="12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OCENA FORMALNO-MERYTORYCZNA - marzec 2024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521613"/>
              </p:ext>
            </p:extLst>
          </p:nvPr>
        </p:nvGraphicFramePr>
        <p:xfrm>
          <a:off x="782596" y="3579098"/>
          <a:ext cx="4670248" cy="544183"/>
        </p:xfrm>
        <a:graphic>
          <a:graphicData uri="http://schemas.openxmlformats.org/drawingml/2006/table">
            <a:tbl>
              <a:tblPr firstRow="1" firstCol="1" bandRow="1"/>
              <a:tblGrid>
                <a:gridCol w="4501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418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l-PL" sz="12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NEGOCJACJE - kwiecień 2024</a:t>
                      </a:r>
                      <a:br>
                        <a:rPr lang="pl-PL" sz="12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2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Ocena kryterium etapu negocjacji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324568"/>
              </p:ext>
            </p:extLst>
          </p:nvPr>
        </p:nvGraphicFramePr>
        <p:xfrm>
          <a:off x="782595" y="4444556"/>
          <a:ext cx="4527635" cy="789115"/>
        </p:xfrm>
        <a:graphic>
          <a:graphicData uri="http://schemas.openxmlformats.org/drawingml/2006/table">
            <a:tbl>
              <a:tblPr firstRow="1" firstCol="1" bandRow="1"/>
              <a:tblGrid>
                <a:gridCol w="45276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700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pl-PL" sz="12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PUBLIKACJA LISTY RANKINGOWEJ WSZYSTKICH WND PODLEGAJĄCYCH OCENIE W RAMACH NABORU – </a:t>
                      </a:r>
                      <a:br>
                        <a:rPr lang="pl-PL" sz="12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pl-PL" sz="12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maj 2024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4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2976482"/>
              </p:ext>
            </p:extLst>
          </p:nvPr>
        </p:nvGraphicFramePr>
        <p:xfrm>
          <a:off x="782595" y="5362833"/>
          <a:ext cx="4787695" cy="593124"/>
        </p:xfrm>
        <a:graphic>
          <a:graphicData uri="http://schemas.openxmlformats.org/drawingml/2006/table">
            <a:tbl>
              <a:tblPr firstRow="1" firstCol="1" bandRow="1"/>
              <a:tblGrid>
                <a:gridCol w="4545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312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pl-PL" sz="12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PODPISANIE UMOWY O DOFINANSOWANIE PROJEKTU - maj 2024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4B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3083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852256"/>
            <a:ext cx="7886700" cy="605841"/>
          </a:xfrm>
        </p:spPr>
        <p:txBody>
          <a:bodyPr>
            <a:normAutofit/>
          </a:bodyPr>
          <a:lstStyle/>
          <a:p>
            <a:r>
              <a:rPr lang="pl-PL" sz="3200" b="1" dirty="0"/>
              <a:t>Negocjacje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1598141"/>
            <a:ext cx="7886700" cy="478490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dirty="0"/>
              <a:t>Negocjacjom podlegają wszystkie wnioski, które spełniły kryteria wyboru projektów i uzyskały wymaganą minimalną liczbę punktów.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/>
              <a:t>Negocjacje mogą być prowadzone w formie ustnej (w tym w formule online) bądź pisemnej (z wykorzystaniem elektronicznych kanałów komunikacji – e-mail, SOWA EFS).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/>
              <a:t>Negocjacje muszą zakończyć się w terminie 30 dni roboczych od otrzymania pisma.</a:t>
            </a:r>
          </a:p>
        </p:txBody>
      </p:sp>
    </p:spTree>
    <p:extLst>
      <p:ext uri="{BB962C8B-B14F-4D97-AF65-F5344CB8AC3E}">
        <p14:creationId xmlns:p14="http://schemas.microsoft.com/office/powerpoint/2010/main" val="986468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852256"/>
            <a:ext cx="7886700" cy="380926"/>
          </a:xfrm>
        </p:spPr>
        <p:txBody>
          <a:bodyPr>
            <a:normAutofit fontScale="90000"/>
          </a:bodyPr>
          <a:lstStyle/>
          <a:p>
            <a:r>
              <a:rPr lang="pl-PL" sz="3200" b="1" dirty="0"/>
              <a:t>Wnioskodawca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95762" y="1233182"/>
            <a:ext cx="7886700" cy="5024028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pl-PL" sz="7400" dirty="0">
                <a:effectLst/>
                <a:ea typeface="Calibri" panose="020F0502020204030204" pitchFamily="34" charset="0"/>
              </a:rPr>
              <a:t>O dofinansowanie projektu mogą ubiegać się wszystkie podmioty, które spełniają kryteria określone w Regulaminie wyboru projektów, </a:t>
            </a:r>
            <a:r>
              <a:rPr lang="pl-PL" sz="74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z wyłączeniem:</a:t>
            </a:r>
            <a:br>
              <a:rPr lang="pl-PL" sz="4900" b="1" dirty="0">
                <a:solidFill>
                  <a:srgbClr val="000000"/>
                </a:solidFill>
                <a:ea typeface="Calibri" panose="020F0502020204030204" pitchFamily="34" charset="0"/>
              </a:rPr>
            </a:br>
            <a:endParaRPr lang="pl-PL" sz="4900" b="1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o</a:t>
            </a:r>
            <a:r>
              <a:rPr lang="pl-PL" sz="55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sób</a:t>
            </a: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fizyczn</a:t>
            </a:r>
            <a:r>
              <a:rPr lang="pl-PL" sz="55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ych</a:t>
            </a: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nieprowadząc</a:t>
            </a:r>
            <a:r>
              <a:rPr lang="pl-PL" sz="55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ych</a:t>
            </a: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działalności gospodarczej</a:t>
            </a:r>
            <a:r>
              <a:rPr lang="pl-PL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lub oświatowej na podstawie przepisów odrębnych</a:t>
            </a: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br>
              <a:rPr lang="pl-PL" sz="5500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sz="55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podmiot</a:t>
            </a:r>
            <a:r>
              <a:rPr lang="pl-PL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ów wykluczonych z możliwości otrzymania środków na podstawie przepisów </a:t>
            </a: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ustawy z dnia 27 sierpnia 2009 r. o</a:t>
            </a:r>
            <a:r>
              <a:rPr lang="pl-PL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finansach publicznych</a:t>
            </a:r>
            <a:r>
              <a:rPr lang="pl-PL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br>
              <a:rPr lang="pl-PL" sz="5500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sz="55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podmio</a:t>
            </a:r>
            <a:r>
              <a:rPr lang="pl-PL" sz="55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tów</a:t>
            </a: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o których mowa w</a:t>
            </a:r>
            <a:r>
              <a:rPr lang="pl-PL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art. 12 ust. 1 pkt. 1 ustawy z dnia 15 czerwca 2012</a:t>
            </a:r>
            <a:r>
              <a:rPr lang="pl-PL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r. o</a:t>
            </a:r>
            <a:r>
              <a:rPr lang="pl-PL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skutkach powierzania wykonywania pracy cudzoziemcom przebywającym wbrew przepisom na terytorium Rzeczypospolitej Polskiej (podmioty skazane za przestępstwo polegające na</a:t>
            </a:r>
            <a:r>
              <a:rPr lang="pl-PL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powierzaniu pracy cudzoziemcom przebywającym bez ważnego dokumentu, uprawniającego do</a:t>
            </a:r>
            <a:r>
              <a:rPr lang="pl-PL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pobytu na terytorium RP, w</a:t>
            </a:r>
            <a:r>
              <a:rPr lang="pl-PL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stosunku do których sąd orzekł zakaz dostępu do środków funduszowych);</a:t>
            </a:r>
            <a:endParaRPr lang="pl-PL" sz="55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podmiot</a:t>
            </a:r>
            <a:r>
              <a:rPr lang="pl-PL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ów</a:t>
            </a: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o których mowa w art. 9 ust. 1 pkt. 2a ustawy z dnia 28 października 2002 r. o odpowiedzialności podmiotów zbiorowych za czyny zabronione pod groźbą kary (podmioty zbiorowe skazane za przestępstwo polegające na powierzaniu pracy cudzoziemcom przebywającym bez ważnego dokumentu, uprawniającego do pobytu na</a:t>
            </a:r>
            <a:r>
              <a:rPr lang="pl-PL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x-none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terytorium RP)</a:t>
            </a:r>
            <a:r>
              <a:rPr lang="pl-PL" sz="5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pl-PL" sz="55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40213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 próba.pptx" id="{C8949DC2-7D54-40E7-A22E-B9228A094069}" vid="{7722B6AC-B982-40FC-AEF3-F63F117DBBB9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próbna</Template>
  <TotalTime>859</TotalTime>
  <Words>1273</Words>
  <Application>Microsoft Office PowerPoint</Application>
  <PresentationFormat>Pokaz na ekranie (4:3)</PresentationFormat>
  <Paragraphs>88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Motyw pakietu Office</vt:lpstr>
      <vt:lpstr>Fundusze Europejskie dla Warmii i Mazur (FEWiM) 2021-2027</vt:lpstr>
      <vt:lpstr>Działanie 6.1 Kompetencje dla regionu Dofinansowanie w ramach niniejszego naboru może uzyskać następujący typ projektów wskazany poniżej:</vt:lpstr>
      <vt:lpstr>Prezentacja programu PowerPoint</vt:lpstr>
      <vt:lpstr>Prezentacja programu PowerPoint</vt:lpstr>
      <vt:lpstr>Prezentacja programu PowerPoint</vt:lpstr>
      <vt:lpstr>Prezentacja programu PowerPoint</vt:lpstr>
      <vt:lpstr>Proces wyboru projektów</vt:lpstr>
      <vt:lpstr>Negocjacje</vt:lpstr>
      <vt:lpstr>Wnioskodawca</vt:lpstr>
      <vt:lpstr>Prezentacja programu PowerPoint</vt:lpstr>
      <vt:lpstr>Wnioskodawca</vt:lpstr>
      <vt:lpstr>Grupa docelowa</vt:lpstr>
      <vt:lpstr>Partnerstwo</vt:lpstr>
      <vt:lpstr>Pytania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Sabina Ropiak</dc:creator>
  <cp:lastModifiedBy>Michał Komorkiewicz</cp:lastModifiedBy>
  <cp:revision>51</cp:revision>
  <cp:lastPrinted>2023-05-25T05:32:37Z</cp:lastPrinted>
  <dcterms:created xsi:type="dcterms:W3CDTF">2023-01-20T07:35:09Z</dcterms:created>
  <dcterms:modified xsi:type="dcterms:W3CDTF">2024-02-05T12:46:59Z</dcterms:modified>
</cp:coreProperties>
</file>