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handoutMasterIdLst>
    <p:handoutMasterId r:id="rId16"/>
  </p:handoutMasterIdLst>
  <p:sldIdLst>
    <p:sldId id="260" r:id="rId2"/>
    <p:sldId id="271" r:id="rId3"/>
    <p:sldId id="296" r:id="rId4"/>
    <p:sldId id="289" r:id="rId5"/>
    <p:sldId id="292" r:id="rId6"/>
    <p:sldId id="273" r:id="rId7"/>
    <p:sldId id="286" r:id="rId8"/>
    <p:sldId id="291" r:id="rId9"/>
    <p:sldId id="274" r:id="rId10"/>
    <p:sldId id="295" r:id="rId11"/>
    <p:sldId id="294" r:id="rId12"/>
    <p:sldId id="276" r:id="rId13"/>
    <p:sldId id="275" r:id="rId14"/>
    <p:sldId id="288" r:id="rId15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2C3F2-02F4-4FFA-BAD6-C5EDAFA8A2FA}" type="datetimeFigureOut">
              <a:rPr lang="pl-PL" smtClean="0"/>
              <a:t>05.02.2024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D9E83-67AC-43CB-B7EA-394CD97518B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41883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i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2584E3D-9A1F-4CED-82CC-C9D7C81B0E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92" y="0"/>
            <a:ext cx="9148210" cy="685799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  <p:sp>
        <p:nvSpPr>
          <p:cNvPr id="14" name="Tytuł 13">
            <a:extLst>
              <a:ext uri="{FF2B5EF4-FFF2-40B4-BE49-F238E27FC236}">
                <a16:creationId xmlns:a16="http://schemas.microsoft.com/office/drawing/2014/main" id="{D90BA087-927F-48A6-83CD-5CCD11E33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998" y="2361460"/>
            <a:ext cx="6858001" cy="1067540"/>
          </a:xfrm>
        </p:spPr>
        <p:txBody>
          <a:bodyPr/>
          <a:lstStyle>
            <a:lvl1pPr>
              <a:defRPr sz="3000"/>
            </a:lvl1pPr>
          </a:lstStyle>
          <a:p>
            <a:r>
              <a:rPr lang="pl-PL" dirty="0"/>
              <a:t>                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919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ajd – zawartość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6D78B68C-224D-46DF-B945-7F24A95D5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78889"/>
            <a:ext cx="7886700" cy="1180730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92784"/>
            <a:ext cx="7886700" cy="4270159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521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ajd – zawartość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BD72F9F-BF24-4F45-A08D-FC86384DB8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98989"/>
            <a:ext cx="1971675" cy="5743854"/>
          </a:xfrm>
        </p:spPr>
        <p:txBody>
          <a:bodyPr vert="eaVert"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98989"/>
            <a:ext cx="5800725" cy="5743854"/>
          </a:xfrm>
        </p:spPr>
        <p:txBody>
          <a:bodyPr vert="eaVert"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45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– zawartość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77D0721-47E8-488C-B524-36377D8EC8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109195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5815"/>
            <a:ext cx="7886700" cy="432723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8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ajd –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C8F2BD-575F-4487-8CD4-737C0ADD1A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47831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– zawartość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32ADA8B-532B-4E0F-8AB0-C3CD05A58C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834500"/>
            <a:ext cx="7886700" cy="126062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263806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263805"/>
            <a:ext cx="3886200" cy="4305669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198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ajd – zawartość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7ECE12DD-5A2B-4450-A88B-54FDC59955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34500"/>
            <a:ext cx="7886700" cy="958789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70843"/>
            <a:ext cx="3868340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4120"/>
            <a:ext cx="3868340" cy="3598753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70843"/>
            <a:ext cx="3887391" cy="7457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20" y="2894118"/>
            <a:ext cx="3887391" cy="3598754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09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ajd – zawartość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310A338-9DD0-42B9-8433-85177AD1C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32155"/>
            <a:ext cx="7886700" cy="1358284"/>
          </a:xfrm>
        </p:spPr>
        <p:txBody>
          <a:bodyPr/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435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ajd – zawartość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009301C-4771-4127-81BE-A051F4E73E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3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ajd – zawartość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1141260-94FB-45D9-AEA3-95662F658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67666"/>
            <a:ext cx="2949178" cy="125175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260628"/>
            <a:ext cx="4629150" cy="50247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19417"/>
            <a:ext cx="2949178" cy="4065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8725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ajd – zawartość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472AC6D-E49A-428F-949F-D0E182FE4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52256"/>
            <a:ext cx="2949178" cy="142042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189608"/>
            <a:ext cx="4629150" cy="4927107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2683"/>
            <a:ext cx="2949178" cy="384403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6097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E87AE-B05F-4F0E-8F80-8A6A89979C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254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1">
            <a:extLst>
              <a:ext uri="{FF2B5EF4-FFF2-40B4-BE49-F238E27FC236}">
                <a16:creationId xmlns:a16="http://schemas.microsoft.com/office/drawing/2014/main" id="{B2D847E3-1374-4450-B213-6AA8BAE11D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429001"/>
            <a:ext cx="6858000" cy="2156254"/>
          </a:xfrm>
        </p:spPr>
        <p:txBody>
          <a:bodyPr>
            <a:normAutofit/>
          </a:bodyPr>
          <a:lstStyle/>
          <a:p>
            <a:r>
              <a:rPr lang="pl-PL" dirty="0"/>
              <a:t>Priorytet 6: Edukacja i kompetencje EFS+ </a:t>
            </a:r>
          </a:p>
          <a:p>
            <a:r>
              <a:rPr lang="pl-PL" dirty="0"/>
              <a:t>Działanie 6.1: Kompetencje dla regionu</a:t>
            </a:r>
          </a:p>
          <a:p>
            <a:r>
              <a:rPr lang="pl-PL" dirty="0"/>
              <a:t>Nabór nr FEWM.06.01-IZ.00-001/24</a:t>
            </a:r>
          </a:p>
          <a:p>
            <a:r>
              <a:rPr lang="pl-PL" dirty="0"/>
              <a:t>Spotkanie informacyjne 6 lutego 2024 r. </a:t>
            </a:r>
            <a:br>
              <a:rPr lang="pl-PL" dirty="0"/>
            </a:br>
            <a:endParaRPr lang="pl-PL" dirty="0"/>
          </a:p>
          <a:p>
            <a:endParaRPr lang="pl-PL" dirty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C7A5C509-7966-470F-BF4B-BBD9BD2A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/>
              <a:t>Fundusze Europejskie dla Warmii i Mazur (</a:t>
            </a:r>
            <a:r>
              <a:rPr lang="pl-PL" b="1" dirty="0" err="1"/>
              <a:t>FEWiM</a:t>
            </a:r>
            <a:r>
              <a:rPr lang="pl-PL" b="1" dirty="0"/>
              <a:t>) 2021-2027</a:t>
            </a:r>
          </a:p>
        </p:txBody>
      </p:sp>
    </p:spTree>
    <p:extLst>
      <p:ext uri="{BB962C8B-B14F-4D97-AF65-F5344CB8AC3E}">
        <p14:creationId xmlns:p14="http://schemas.microsoft.com/office/powerpoint/2010/main" val="666191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889233"/>
            <a:ext cx="7886700" cy="5493812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br>
              <a:rPr lang="pl-PL" sz="5000" b="1" dirty="0">
                <a:solidFill>
                  <a:srgbClr val="000000"/>
                </a:solidFill>
                <a:ea typeface="Calibri" panose="020F0502020204030204" pitchFamily="34" charset="0"/>
              </a:rPr>
            </a:br>
            <a:endParaRPr lang="pl-PL" sz="50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pl-PL" sz="5500" dirty="0">
                <a:cs typeface="Arial" panose="020B0604020202020204" pitchFamily="34" charset="0"/>
              </a:rPr>
              <a:t>podmiotów, o których mowa w art. 3 ust. 2 ustawy z dnia 13 kwietnia 2022 r. o szczególnych rozwiązaniach w zakresie przeciwdziałania wspieraniu agresji na Ukrainę oraz służących ochronie bezpieczeństwa narodowego, znajdujących się na Liście osób i podmiotów objętych sankcjami prowadzonej przez Ministerstwo Spraw Wewnętrznych i Administracji;</a:t>
            </a:r>
          </a:p>
          <a:p>
            <a:pPr>
              <a:buFontTx/>
              <a:buChar char="-"/>
            </a:pPr>
            <a:r>
              <a:rPr lang="pl-PL" sz="5500" dirty="0">
                <a:cs typeface="Arial" panose="020B0604020202020204" pitchFamily="34" charset="0"/>
              </a:rPr>
              <a:t>- podmiotów, co do których ogłoszono upadłość, znajdujących się w stanie likwidacji lub zalegających z uiszczeniem podatków, jak również z opłaceniem składek na ubezpieczenie społeczne i zdrowotne lub innych należności wymaganych odrębnymi przepisami;</a:t>
            </a:r>
          </a:p>
          <a:p>
            <a:pPr>
              <a:buFontTx/>
              <a:buChar char="-"/>
            </a:pPr>
            <a:r>
              <a:rPr lang="pl-PL" sz="5500" dirty="0">
                <a:cs typeface="Arial" panose="020B0604020202020204" pitchFamily="34" charset="0"/>
              </a:rPr>
              <a:t>podmiotów, o których mowa w art. 2 Rozporządzenia Rady (WE) nr 765/2006 z dnia 18 maja 2006 r. dotyczącego środków ograniczających w związku z sytuacją na Białorusi i udziałem Białorusi w agresji Rosji wobec Ukrainy, wymienionych w wykazie stanowiącym załącznik nr 1 do przedmiotowego Rozporządzenia;</a:t>
            </a:r>
            <a:endParaRPr lang="pl-PL" sz="55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podmiot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ów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o których mowa w art. 3 Rozporządzenia Rady (UE) nr 269/2014 z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dnia 17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marca 2014 r. w sprawie środków ograniczających w odniesieniu do działań podważających integralność terytorialną, suwerenność i niezależność Ukrainy lub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im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zagrażających, wymienionych w wykazie stanowiącym załącznik nr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do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przedmiotowego Rozporządzenia;</a:t>
            </a:r>
            <a:endParaRPr lang="pl-PL" sz="55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podmiotów, o których mowa w art. 5 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Rozporządzenia Rady UE (UE) NR 833/2014 z dnia 31 lipca 2014 r. dotyczącego środków ograniczających w związku z działaniami Rosji destabilizującymi sytuację na Ukrainie, wymienionych w wykazie stanowiącym załącznik nr 3 do przedmiotowego Rozporządzenia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l-PL" sz="5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5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/>
              <a:t>Wnioskodawca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>
                <a:effectLst/>
                <a:ea typeface="Calibri" panose="020F0502020204030204" pitchFamily="34" charset="0"/>
              </a:rPr>
              <a:t>Wnioskodawcą jest instytucja/ podmiot, który zgodnie z prowadzoną statutową działalnością realizuje działania ukierunkowane na rozwój edukacji, poprawę jakości i efektywności systemu oświaty i/lub rozwój metod i narzędzi </a:t>
            </a:r>
            <a:r>
              <a:rPr lang="pl-PL" sz="2000" dirty="0"/>
              <a:t>edukacyjnych (</a:t>
            </a:r>
            <a:r>
              <a:rPr lang="pl-PL" sz="2000" b="1" dirty="0"/>
              <a:t>kryterium specyficznym dostępu nr 1</a:t>
            </a:r>
            <a:r>
              <a:rPr lang="pl-PL" sz="2000" dirty="0"/>
              <a:t>).</a:t>
            </a:r>
          </a:p>
          <a:p>
            <a:r>
              <a:rPr lang="pl-PL" sz="2000" dirty="0"/>
              <a:t>Wnioskodawca musi posiadać doświadczenie w realizacji projektów lub programów dotyczących doskonalenia kompetencji zawodowych kadry szkół i placówek systemu oświaty oraz wdrożeniu nowoczesnych metod uczenia się uczniów w obszarze kształcenia ogólnego (</a:t>
            </a:r>
            <a:r>
              <a:rPr lang="pl-PL" sz="2000" b="1" dirty="0"/>
              <a:t>kryterium specyficznym dostępu nr 2</a:t>
            </a:r>
            <a:r>
              <a:rPr lang="pl-PL" sz="2000" dirty="0"/>
              <a:t>).</a:t>
            </a:r>
          </a:p>
          <a:p>
            <a:r>
              <a:rPr lang="pl-PL" sz="2000" dirty="0"/>
              <a:t>Wnioskodawca łącznie z partnerem/ partnerami (o ile dotyczy) musi dysponować zespołem osób, które łącznie posiadają wiedzę i doświadczenie niezbędne do realizacji projektu (</a:t>
            </a:r>
            <a:r>
              <a:rPr lang="pl-PL" sz="2000" b="1" dirty="0"/>
              <a:t>kryterium specyficznym dostępu nr 3</a:t>
            </a:r>
            <a:r>
              <a:rPr lang="pl-PL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0941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/>
              <a:t>Grupa docelowa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Wsparcie zaplanowane w projekcie musi być skierowane bezpośrednio do następujących grup odbiorców:</a:t>
            </a:r>
            <a:endParaRPr lang="pl-P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nauczyciele i kadra zarządzająca, wspierająca i organizująca proces nauczania szkół/ placówek systemu oświaty na poziomie podstawowym,</a:t>
            </a:r>
            <a:endParaRPr lang="pl-P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szkoły/placówki systemu oświaty na poziomie podstawowym.</a:t>
            </a:r>
            <a:endParaRPr lang="pl-P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pl-P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W ramach przedmiotowego naboru wsparcie może być skierowane tylko do publicznych szkół podstawowych zgodnie z </a:t>
            </a:r>
            <a:r>
              <a:rPr lang="pl-PL" sz="18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kryterium specyficznym nr 5</a:t>
            </a:r>
            <a:r>
              <a:rPr lang="pl-PL" sz="1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pl-PL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15287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671744"/>
          </a:xfrm>
        </p:spPr>
        <p:txBody>
          <a:bodyPr>
            <a:normAutofit/>
          </a:bodyPr>
          <a:lstStyle/>
          <a:p>
            <a:r>
              <a:rPr lang="pl-PL" sz="3200" b="1" dirty="0"/>
              <a:t>Partnerstwo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589903"/>
            <a:ext cx="7886700" cy="504155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3500" dirty="0"/>
              <a:t>Partnerami w projekcie mogą być wyłącznie podmioty uprawnione do ubiegania się o dofinansowanie;</a:t>
            </a:r>
          </a:p>
          <a:p>
            <a:pPr>
              <a:lnSpc>
                <a:spcPct val="120000"/>
              </a:lnSpc>
            </a:pPr>
            <a:r>
              <a:rPr lang="pl-PL" sz="3500" dirty="0"/>
              <a:t>Wybór Partnera/ów jest dokonywany przed złożeniem wniosku o dofinansowanie projektu, a w przypadku gdy data rozpoczęcia realizacji projektu jest wcześniejsza od daty złożenia wniosku -  przed rozpoczęciem realizacji projektu. </a:t>
            </a:r>
          </a:p>
          <a:p>
            <a:pPr>
              <a:lnSpc>
                <a:spcPct val="120000"/>
              </a:lnSpc>
            </a:pPr>
            <a:r>
              <a:rPr lang="pl-PL" sz="3500" dirty="0"/>
              <a:t>Wnioskodawca, będący stroną umowy o dofinansowanie projektu, pełni rolę Partnera wiodącego;</a:t>
            </a:r>
          </a:p>
          <a:p>
            <a:pPr>
              <a:lnSpc>
                <a:spcPct val="120000"/>
              </a:lnSpc>
            </a:pPr>
            <a:r>
              <a:rPr lang="pl-PL" sz="3500" dirty="0"/>
              <a:t>Zgodnie z przepisami zawartymi w art. 39 ust. 1 ustawy wdrożeniowej, w celu wspólnej realizacji projektu może zostać utworzone partnerstwo przez podmioty wnoszące do projektu zasoby ludzkie, organizacyjne, techniczne lub finansowe, realizujące wspólnie projekt, zwany dalej „projektem partnerskim”, na warunkach określonych w porozumieniu albo umowie o partnerstwie.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1626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572890"/>
          </a:xfrm>
        </p:spPr>
        <p:txBody>
          <a:bodyPr>
            <a:normAutofit/>
          </a:bodyPr>
          <a:lstStyle/>
          <a:p>
            <a:r>
              <a:rPr lang="pl-PL" sz="3200" b="1" dirty="0"/>
              <a:t>Pytania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606378"/>
            <a:ext cx="7886700" cy="477666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600" dirty="0"/>
              <a:t>Adresy e-mail PIFE: </a:t>
            </a:r>
          </a:p>
          <a:p>
            <a:pPr marL="0" indent="0">
              <a:buNone/>
            </a:pPr>
            <a:r>
              <a:rPr lang="pl-PL" sz="2600" dirty="0"/>
              <a:t>• gpiolsztyn@warmia.mazury.pl,</a:t>
            </a:r>
          </a:p>
          <a:p>
            <a:pPr marL="0" indent="0">
              <a:buNone/>
            </a:pPr>
            <a:r>
              <a:rPr lang="pl-PL" sz="2600" dirty="0"/>
              <a:t>• lpielblag@warmia.mazury.pl.</a:t>
            </a:r>
          </a:p>
          <a:p>
            <a:pPr marL="0" indent="0">
              <a:buNone/>
            </a:pPr>
            <a:endParaRPr lang="pl-PL" sz="2600" dirty="0"/>
          </a:p>
          <a:p>
            <a:pPr marL="0" indent="0" algn="ctr">
              <a:buNone/>
            </a:pPr>
            <a:r>
              <a:rPr lang="pl-PL" sz="2600" dirty="0"/>
              <a:t>Pytania merytoryczne związane z naborem (pracownicy DFS) pod nr telefonu: </a:t>
            </a:r>
            <a:r>
              <a:rPr lang="pl-PL" sz="2600" b="1" dirty="0"/>
              <a:t>453 050 261 </a:t>
            </a:r>
            <a:r>
              <a:rPr lang="pl-PL" sz="2600" dirty="0"/>
              <a:t>od wtorku do czwartku w godz. </a:t>
            </a:r>
            <a:r>
              <a:rPr lang="pl-PL" sz="2600"/>
              <a:t>12.00-14.00</a:t>
            </a:r>
            <a:r>
              <a:rPr lang="pl-PL" sz="2600" dirty="0"/>
              <a:t>.</a:t>
            </a:r>
          </a:p>
          <a:p>
            <a:pPr marL="0" indent="0" algn="ctr">
              <a:buNone/>
            </a:pPr>
            <a:endParaRPr lang="pl-PL" sz="2600" dirty="0"/>
          </a:p>
          <a:p>
            <a:pPr marL="0" indent="0" algn="ctr">
              <a:buNone/>
            </a:pPr>
            <a:r>
              <a:rPr lang="pl-PL" sz="2600" dirty="0"/>
              <a:t>Pytania techniczne związane ze sposobem wypełnienia wniosku o dofinansowanie w generatorze wniosków aplikacyjnych SOWA EFS pod nr telefonu: 89 521 97 46 w poniedziałek, środę oraz piątek w godz. 09.00-12.00 lub adresem email: help_desk_SOWA_EFS_CST@warmia.mazury.pl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0474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30510"/>
            <a:ext cx="7886700" cy="1367406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/>
              <a:t>Działanie 6.1 Kompetencje dla regionu</a:t>
            </a:r>
            <a:br>
              <a:rPr lang="pl-PL" sz="2800" b="1" dirty="0"/>
            </a:br>
            <a:r>
              <a:rPr lang="pl-PL" sz="2800" b="1" dirty="0"/>
              <a:t>Dofinansowanie w ramach niniejszego naboru może uzyskać następujący typ projektów wskazany poniżej: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2265029"/>
            <a:ext cx="7886700" cy="4194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/>
              <a:t>1.Kompleksowe programy rozwojowe wdrażające innowacyjne rozwiązania w szkołach podstawowych (innowacje pedagogiczne), w tym:</a:t>
            </a:r>
          </a:p>
          <a:p>
            <a:pPr marL="0" indent="0">
              <a:buNone/>
            </a:pPr>
            <a:r>
              <a:rPr lang="pl-PL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1.1 przygotowanie i realizacja kompleksowego programu rozwojowego szkoły z uwzględnieniem innowacji pedagogicznych</a:t>
            </a:r>
            <a:endParaRPr lang="pl-PL" sz="2400" dirty="0"/>
          </a:p>
          <a:p>
            <a:pPr marL="0" indent="0">
              <a:buNone/>
            </a:pPr>
            <a:r>
              <a:rPr lang="pl-PL" sz="2400" dirty="0">
                <a:latin typeface="Arial" panose="020B0604020202020204" pitchFamily="34" charset="0"/>
              </a:rPr>
              <a:t>1.2 wsparcie nauczycieli oraz kadry wspierającej i organizującej proces nauczania w celu nabywania oraz doskonalenia umiejętności, kompetencji i kwalifikacji oraz rozwoju osobistego</a:t>
            </a:r>
          </a:p>
        </p:txBody>
      </p:sp>
    </p:spTree>
    <p:extLst>
      <p:ext uri="{BB962C8B-B14F-4D97-AF65-F5344CB8AC3E}">
        <p14:creationId xmlns:p14="http://schemas.microsoft.com/office/powerpoint/2010/main" val="4259793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140903"/>
            <a:ext cx="7886700" cy="53186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/>
              <a:t>Kompleksowy program rozwojowy wdrażający innowację pedagogiczną ma na celu:</a:t>
            </a:r>
          </a:p>
          <a:p>
            <a:pPr marL="0" indent="0" algn="ctr">
              <a:buNone/>
            </a:pPr>
            <a:r>
              <a:rPr lang="pl-PL" dirty="0"/>
              <a:t>- przygotowanie nauczycieli do kształcenia zorientowanego na ucznia i  opartego na efektach uczenia się na przykładzie jednej </a:t>
            </a:r>
            <a:r>
              <a:rPr lang="pl-PL" b="1" dirty="0"/>
              <a:t>umiejętności podstawowej tj. umiejętności wielojęzyczności </a:t>
            </a:r>
            <a:r>
              <a:rPr lang="pl-PL" dirty="0"/>
              <a:t>oraz jednej </a:t>
            </a:r>
            <a:r>
              <a:rPr lang="pl-PL" b="1" dirty="0"/>
              <a:t>umiejętności przekrojowej tj. umiejętności w  zakresie uczenia</a:t>
            </a:r>
            <a:r>
              <a:rPr lang="pl-PL" dirty="0"/>
              <a:t> się zgodnie z Zintegrowaną Strategią Umiejętności 2030,</a:t>
            </a:r>
          </a:p>
          <a:p>
            <a:pPr marL="0" indent="0" algn="ctr">
              <a:buNone/>
            </a:pPr>
            <a:r>
              <a:rPr lang="pl-PL" dirty="0"/>
              <a:t>- przygotowanie kadry zarządzającej szkołą do wdrożenia innowacji pedagogicznej. </a:t>
            </a:r>
          </a:p>
        </p:txBody>
      </p:sp>
    </p:spTree>
    <p:extLst>
      <p:ext uri="{BB962C8B-B14F-4D97-AF65-F5344CB8AC3E}">
        <p14:creationId xmlns:p14="http://schemas.microsoft.com/office/powerpoint/2010/main" val="46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6282916"/>
              </p:ext>
            </p:extLst>
          </p:nvPr>
        </p:nvGraphicFramePr>
        <p:xfrm>
          <a:off x="628650" y="1095632"/>
          <a:ext cx="7886700" cy="5288986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33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493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000" dirty="0">
                          <a:effectLst/>
                        </a:rPr>
                        <a:t>Kwota przeznaczona na dofinansowanie projektów w naborze: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13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800" dirty="0">
                          <a:effectLst/>
                        </a:rPr>
                        <a:t>Wartość dofinansowania (90%):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44 983 200,00 PLN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(10 057 055,98 EUR)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213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800" dirty="0">
                          <a:effectLst/>
                        </a:rPr>
                        <a:t>w tym wsparcie finansowe EFS (85%):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42 484 133,33 PLN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(9 498 330,64 EUR)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13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1800" dirty="0">
                          <a:effectLst/>
                        </a:rPr>
                        <a:t>w tym budżet państwa (5%)</a:t>
                      </a:r>
                      <a:endParaRPr lang="pl-PL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2 499 066,67 PLN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800" b="1" dirty="0">
                          <a:effectLst/>
                        </a:rPr>
                        <a:t>(558 725,34 EUR)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01800" y="3111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7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2070296"/>
              </p:ext>
            </p:extLst>
          </p:nvPr>
        </p:nvGraphicFramePr>
        <p:xfrm>
          <a:off x="628650" y="1095632"/>
          <a:ext cx="7886700" cy="4861708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433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493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000" dirty="0">
                          <a:effectLst/>
                        </a:rPr>
                        <a:t>Maksymalna wartość przeznaczona na dofinansowanie projektów w naborze w podziale na subregiony:</a:t>
                      </a:r>
                      <a:endParaRPr lang="pl-PL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25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dirty="0">
                          <a:effectLst/>
                        </a:rPr>
                        <a:t>subregion elbląski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16 643 784,00 PLN</a:t>
                      </a:r>
                      <a:endParaRPr lang="pl-PL" sz="2400" b="1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900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dirty="0">
                          <a:effectLst/>
                        </a:rPr>
                        <a:t>subregion ełcki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8 996 640,00 PLN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0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l-PL" sz="2400" dirty="0">
                          <a:effectLst/>
                        </a:rPr>
                        <a:t>subregion olsztyński</a:t>
                      </a:r>
                      <a:endParaRPr lang="pl-PL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2400" b="1" dirty="0">
                          <a:effectLst/>
                        </a:rPr>
                        <a:t>19 342 776,00 PLN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01800" y="3111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31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963828"/>
            <a:ext cx="7886700" cy="54192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dirty="0"/>
              <a:t>Nabór wniosków o dofinansowanie projektów będzie prowadzony wyłącznie w formie elektronicznej za pośrednictwem systemu SOWA EFS.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Otwarcie naboru – 10 stycznia 2024 r.</a:t>
            </a:r>
          </a:p>
          <a:p>
            <a:pPr marL="0" indent="0" algn="ctr">
              <a:buNone/>
            </a:pPr>
            <a:r>
              <a:rPr lang="pl-PL" dirty="0"/>
              <a:t>Zamknięcie naboru – 26 lutego 2024 r.</a:t>
            </a:r>
          </a:p>
          <a:p>
            <a:pPr marL="0" indent="0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Wniosek o dofinansowanie projektu należy opracować z wykorzystaniem generatora wniosków o dofinansowanie w SOWA EFS. Aplikacja dostępna jest za pośrednictwem strony internetowej SOWA EFS (https://sowa2021.efs.gov.pl/).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2873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158314" y="140044"/>
            <a:ext cx="6357036" cy="815546"/>
          </a:xfrm>
        </p:spPr>
        <p:txBody>
          <a:bodyPr>
            <a:normAutofit/>
          </a:bodyPr>
          <a:lstStyle/>
          <a:p>
            <a:r>
              <a:rPr lang="pl-PL" sz="3200" b="1" dirty="0"/>
              <a:t>Proces wyboru projektów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9982508"/>
              </p:ext>
            </p:extLst>
          </p:nvPr>
        </p:nvGraphicFramePr>
        <p:xfrm>
          <a:off x="782595" y="955591"/>
          <a:ext cx="5576260" cy="593124"/>
        </p:xfrm>
        <a:graphic>
          <a:graphicData uri="http://schemas.openxmlformats.org/drawingml/2006/table">
            <a:tbl>
              <a:tblPr firstRow="1" firstCol="1" bandRow="1"/>
              <a:tblGrid>
                <a:gridCol w="4465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1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1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OGŁOSZENIE NABORU – 10.01.2024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.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295011"/>
              </p:ext>
            </p:extLst>
          </p:nvPr>
        </p:nvGraphicFramePr>
        <p:xfrm>
          <a:off x="782595" y="1828801"/>
          <a:ext cx="5911819" cy="555811"/>
        </p:xfrm>
        <a:graphic>
          <a:graphicData uri="http://schemas.openxmlformats.org/drawingml/2006/table">
            <a:tbl>
              <a:tblPr firstRow="1" firstCol="1" bandRow="1"/>
              <a:tblGrid>
                <a:gridCol w="44815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581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NABÓR WNIOSKÓW 10.01.2024 – 26.02.2024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290518"/>
              </p:ext>
            </p:extLst>
          </p:nvPr>
        </p:nvGraphicFramePr>
        <p:xfrm>
          <a:off x="782595" y="2664699"/>
          <a:ext cx="5576260" cy="593124"/>
        </p:xfrm>
        <a:graphic>
          <a:graphicData uri="http://schemas.openxmlformats.org/drawingml/2006/table">
            <a:tbl>
              <a:tblPr firstRow="1" firstCol="1" bandRow="1"/>
              <a:tblGrid>
                <a:gridCol w="4497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1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OCENA FORMALNO-MERYTORYCZNA - marzec 2024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8521613"/>
              </p:ext>
            </p:extLst>
          </p:nvPr>
        </p:nvGraphicFramePr>
        <p:xfrm>
          <a:off x="782596" y="3579098"/>
          <a:ext cx="4670248" cy="544183"/>
        </p:xfrm>
        <a:graphic>
          <a:graphicData uri="http://schemas.openxmlformats.org/drawingml/2006/table">
            <a:tbl>
              <a:tblPr firstRow="1" firstCol="1" bandRow="1"/>
              <a:tblGrid>
                <a:gridCol w="4501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41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NEGOCJACJE - kwiecień 2024</a:t>
                      </a:r>
                      <a:b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Ocena kryterium etapu negocjacji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324568"/>
              </p:ext>
            </p:extLst>
          </p:nvPr>
        </p:nvGraphicFramePr>
        <p:xfrm>
          <a:off x="782595" y="4444556"/>
          <a:ext cx="4527635" cy="789115"/>
        </p:xfrm>
        <a:graphic>
          <a:graphicData uri="http://schemas.openxmlformats.org/drawingml/2006/table">
            <a:tbl>
              <a:tblPr firstRow="1" firstCol="1" bandRow="1"/>
              <a:tblGrid>
                <a:gridCol w="4527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970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PUBLIKACJA LISTY RANKINGOWEJ WSZYSTKICH WND PODLEGAJĄCYCH OCENIE W RAMACH NABORU – </a:t>
                      </a:r>
                      <a:b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maj 2024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976482"/>
              </p:ext>
            </p:extLst>
          </p:nvPr>
        </p:nvGraphicFramePr>
        <p:xfrm>
          <a:off x="782595" y="5362833"/>
          <a:ext cx="4787695" cy="593124"/>
        </p:xfrm>
        <a:graphic>
          <a:graphicData uri="http://schemas.openxmlformats.org/drawingml/2006/table">
            <a:tbl>
              <a:tblPr firstRow="1" firstCol="1" bandRow="1"/>
              <a:tblGrid>
                <a:gridCol w="454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31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600"/>
                        </a:spcAft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PODPISANIE UMOWY O DOFINANSOWANIE PROJEKTU - maj 2024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4B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l-PL" sz="1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9050" cap="flat" cmpd="sng" algn="ctr">
                      <a:solidFill>
                        <a:srgbClr val="5B9B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3083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605841"/>
          </a:xfrm>
        </p:spPr>
        <p:txBody>
          <a:bodyPr>
            <a:normAutofit/>
          </a:bodyPr>
          <a:lstStyle/>
          <a:p>
            <a:r>
              <a:rPr lang="pl-PL" sz="3200" b="1" dirty="0"/>
              <a:t>Negocjacje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598141"/>
            <a:ext cx="7886700" cy="478490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dirty="0"/>
              <a:t>Negocjacjom podlegają wszystkie wnioski, które spełniły kryteria wyboru projektów i uzyskały wymaganą minimalną liczbę punktów.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Negocjacje mogą być prowadzone w formie ustnej (w tym w formule online) bądź pisemnej (z wykorzystaniem elektronicznych kanałów komunikacji – e-mail, SOWA EFS).</a:t>
            </a:r>
          </a:p>
          <a:p>
            <a:pPr marL="0" indent="0" algn="ctr">
              <a:buNone/>
            </a:pPr>
            <a:endParaRPr lang="pl-PL" dirty="0"/>
          </a:p>
          <a:p>
            <a:pPr marL="0" indent="0" algn="ctr">
              <a:buNone/>
            </a:pPr>
            <a:r>
              <a:rPr lang="pl-PL" dirty="0"/>
              <a:t>Negocjacje muszą zakończyć się w terminie 30 dni roboczych od otrzymania pisma.</a:t>
            </a:r>
          </a:p>
        </p:txBody>
      </p:sp>
    </p:spTree>
    <p:extLst>
      <p:ext uri="{BB962C8B-B14F-4D97-AF65-F5344CB8AC3E}">
        <p14:creationId xmlns:p14="http://schemas.microsoft.com/office/powerpoint/2010/main" val="98646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650" y="852256"/>
            <a:ext cx="7886700" cy="380926"/>
          </a:xfrm>
        </p:spPr>
        <p:txBody>
          <a:bodyPr>
            <a:normAutofit fontScale="90000"/>
          </a:bodyPr>
          <a:lstStyle/>
          <a:p>
            <a:r>
              <a:rPr lang="pl-PL" sz="3200" b="1" dirty="0"/>
              <a:t>Wnioskodawca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5762" y="1233182"/>
            <a:ext cx="7886700" cy="5024028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l-PL" sz="7400" dirty="0">
                <a:effectLst/>
                <a:ea typeface="Calibri" panose="020F0502020204030204" pitchFamily="34" charset="0"/>
              </a:rPr>
              <a:t>O dofinansowanie projektu mogą ubiegać się wszystkie podmioty, które spełniają kryteria określone w Regulaminie wyboru projektów, </a:t>
            </a:r>
            <a:r>
              <a:rPr lang="pl-PL" sz="74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z wyłączeniem:</a:t>
            </a:r>
            <a:br>
              <a:rPr lang="pl-PL" sz="4900" b="1" dirty="0">
                <a:solidFill>
                  <a:srgbClr val="000000"/>
                </a:solidFill>
                <a:ea typeface="Calibri" panose="020F0502020204030204" pitchFamily="34" charset="0"/>
              </a:rPr>
            </a:br>
            <a:endParaRPr lang="pl-PL" sz="4900" b="1" dirty="0">
              <a:solidFill>
                <a:srgbClr val="000000"/>
              </a:solidFill>
              <a:ea typeface="Calibri" panose="020F0502020204030204" pitchFamily="34" charset="0"/>
            </a:endParaRPr>
          </a:p>
          <a:p>
            <a:pPr>
              <a:buFontTx/>
              <a:buChar char="-"/>
            </a:pP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pl-PL" sz="5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sób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fizyczn</a:t>
            </a:r>
            <a:r>
              <a:rPr lang="pl-PL" sz="5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ych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nieprowadząc</a:t>
            </a:r>
            <a:r>
              <a:rPr lang="pl-PL" sz="5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ych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działalności gospodarczej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lub oświatowej na podstawie przepisów odrębnych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br>
              <a:rPr lang="pl-PL" sz="55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5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podmiot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ów wykluczonych z możliwości otrzymania środków na podstawie przepisów 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ustawy z dnia 27 sierpnia 2009 r. o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finansach publicznych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br>
              <a:rPr lang="pl-PL" sz="5500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l-PL" sz="5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podmio</a:t>
            </a:r>
            <a:r>
              <a:rPr lang="pl-PL" sz="55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tów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o których mowa w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art. 12 ust. 1 pkt. 1 ustawy z dnia 15 czerwca 2012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r. o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skutkach powierzania wykonywania pracy cudzoziemcom przebywającym wbrew przepisom na terytorium Rzeczypospolitej Polskiej (podmioty skazane za przestępstwo polegające na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powierzaniu pracy cudzoziemcom przebywającym bez ważnego dokumentu, uprawniającego do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pobytu na terytorium RP, w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stosunku do których sąd orzekł zakaz dostępu do środków funduszowych);</a:t>
            </a:r>
            <a:endParaRPr lang="pl-PL" sz="5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podmiot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ów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o których mowa w art. 9 ust. 1 pkt. 2a ustawy z dnia 28 października 2002 r. o odpowiedzialności podmiotów zbiorowych za czyny zabronione pod groźbą kary (podmioty zbiorowe skazane za przestępstwo polegające na powierzaniu pracy cudzoziemcom przebywającym bez ważnego dokumentu, uprawniającego do pobytu na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x-none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terytorium RP)</a:t>
            </a:r>
            <a:r>
              <a:rPr lang="pl-PL" sz="55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pl-PL" sz="55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l-PL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40213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próba.pptx" id="{C8949DC2-7D54-40E7-A22E-B9228A094069}" vid="{7722B6AC-B982-40FC-AEF3-F63F117DBBB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próbna</Template>
  <TotalTime>859</TotalTime>
  <Words>1273</Words>
  <Application>Microsoft Office PowerPoint</Application>
  <PresentationFormat>Pokaz na ekranie (4:3)</PresentationFormat>
  <Paragraphs>88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Symbol</vt:lpstr>
      <vt:lpstr>Motyw pakietu Office</vt:lpstr>
      <vt:lpstr>Fundusze Europejskie dla Warmii i Mazur (FEWiM) 2021-2027</vt:lpstr>
      <vt:lpstr>Działanie 6.1 Kompetencje dla regionu Dofinansowanie w ramach niniejszego naboru może uzyskać następujący typ projektów wskazany poniżej:</vt:lpstr>
      <vt:lpstr>Prezentacja programu PowerPoint</vt:lpstr>
      <vt:lpstr>Prezentacja programu PowerPoint</vt:lpstr>
      <vt:lpstr>Prezentacja programu PowerPoint</vt:lpstr>
      <vt:lpstr>Prezentacja programu PowerPoint</vt:lpstr>
      <vt:lpstr>Proces wyboru projektów</vt:lpstr>
      <vt:lpstr>Negocjacje</vt:lpstr>
      <vt:lpstr>Wnioskodawca</vt:lpstr>
      <vt:lpstr>Prezentacja programu PowerPoint</vt:lpstr>
      <vt:lpstr>Wnioskodawca</vt:lpstr>
      <vt:lpstr>Grupa docelowa</vt:lpstr>
      <vt:lpstr>Partnerstwo</vt:lpstr>
      <vt:lpstr>Pytania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Sabina Ropiak</dc:creator>
  <cp:lastModifiedBy>Michał Komorkiewicz</cp:lastModifiedBy>
  <cp:revision>51</cp:revision>
  <cp:lastPrinted>2023-05-25T05:32:37Z</cp:lastPrinted>
  <dcterms:created xsi:type="dcterms:W3CDTF">2023-01-20T07:35:09Z</dcterms:created>
  <dcterms:modified xsi:type="dcterms:W3CDTF">2024-02-05T12:46:59Z</dcterms:modified>
</cp:coreProperties>
</file>