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0" r:id="rId2"/>
    <p:sldId id="266" r:id="rId3"/>
    <p:sldId id="324" r:id="rId4"/>
    <p:sldId id="330" r:id="rId5"/>
    <p:sldId id="336" r:id="rId6"/>
    <p:sldId id="331" r:id="rId7"/>
    <p:sldId id="332" r:id="rId8"/>
    <p:sldId id="333" r:id="rId9"/>
    <p:sldId id="334" r:id="rId10"/>
    <p:sldId id="335" r:id="rId11"/>
    <p:sldId id="290" r:id="rId12"/>
    <p:sldId id="298" r:id="rId13"/>
    <p:sldId id="285" r:id="rId14"/>
    <p:sldId id="267" r:id="rId1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87D2"/>
    <a:srgbClr val="6EF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67654" autoAdjust="0"/>
  </p:normalViewPr>
  <p:slideViewPr>
    <p:cSldViewPr snapToGrid="0">
      <p:cViewPr varScale="1">
        <p:scale>
          <a:sx n="48" d="100"/>
          <a:sy n="48" d="100"/>
        </p:scale>
        <p:origin x="21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11184-A9FF-4BD0-A58E-F3A6752387B3}" type="datetimeFigureOut">
              <a:rPr lang="pl-PL" smtClean="0"/>
              <a:t>07.02.2024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79887-C525-4BBB-B5DF-D32EB2AFFB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001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5C7DA-C128-43E4-A779-98DB3325F640}" type="datetimeFigureOut">
              <a:rPr lang="pl-PL" smtClean="0"/>
              <a:t>07.02.2024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D5B0E-ED95-45E3-A710-5A04208FD7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636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8849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8765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mtClean="0"/>
              <a:t>Kryteria weryfikowane:</a:t>
            </a:r>
          </a:p>
          <a:p>
            <a:r>
              <a:rPr lang="pl-PL" smtClean="0"/>
              <a:t>-</a:t>
            </a:r>
            <a:r>
              <a:rPr lang="pl-PL" baseline="0" smtClean="0"/>
              <a:t> </a:t>
            </a:r>
            <a:r>
              <a:rPr lang="pl-PL" smtClean="0"/>
              <a:t>na podstawie treści całego</a:t>
            </a:r>
            <a:r>
              <a:rPr lang="pl-PL" baseline="0" smtClean="0"/>
              <a:t> wniosku</a:t>
            </a:r>
          </a:p>
          <a:p>
            <a:r>
              <a:rPr lang="pl-PL" baseline="0" smtClean="0"/>
              <a:t>- na podstawie treści konkretnych części wniosku</a:t>
            </a:r>
            <a:endParaRPr lang="pl-PL" smtClean="0"/>
          </a:p>
          <a:p>
            <a:r>
              <a:rPr lang="pl-PL" smtClean="0"/>
              <a:t>-</a:t>
            </a:r>
            <a:r>
              <a:rPr lang="pl-PL" baseline="0" smtClean="0"/>
              <a:t>  n</a:t>
            </a:r>
            <a:r>
              <a:rPr lang="pl-PL" smtClean="0"/>
              <a:t>a podstawie informacji zawartych w</a:t>
            </a:r>
            <a:r>
              <a:rPr lang="pl-PL" baseline="0" smtClean="0"/>
              <a:t> komponentach.</a:t>
            </a:r>
            <a:endParaRPr lang="pl-PL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mtClean="0"/>
              <a:t>Nie będę wszystkich teraz wymieniać tylko pokaże bo w dalszej części prezentacji omówię</a:t>
            </a:r>
            <a:r>
              <a:rPr lang="pl-PL" baseline="0" smtClean="0"/>
              <a:t> krótko poszczególne kryteria wraz ze sposobem ich weryfikacji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0921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308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3421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5705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0494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074985"/>
            <a:ext cx="6858000" cy="318281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8" y="2074985"/>
            <a:ext cx="6858001" cy="1354015"/>
          </a:xfrm>
        </p:spPr>
        <p:txBody>
          <a:bodyPr>
            <a:normAutofit fontScale="90000"/>
          </a:bodyPr>
          <a:lstStyle/>
          <a:p>
            <a:pPr algn="ctr"/>
            <a:r>
              <a:rPr lang="pl-PL" alt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Kryteria </a:t>
            </a: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wyboru projektów</a:t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Działanie </a:t>
            </a: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6.1 </a:t>
            </a:r>
            <a:r>
              <a:rPr lang="pl-PL" altLang="pl-PL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FEWiM</a:t>
            </a: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2021-2027</a:t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Kompetencje dla regionu</a:t>
            </a: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Olsztyn 6.02.2024r</a:t>
            </a:r>
            <a:r>
              <a:rPr lang="pl-PL" alt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951470"/>
                <a:ext cx="7886700" cy="5431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Partner wiodący (Wnioskodawca) musi wykazać obrót za wybrany jeden rok z trzech ostatnich zamkniętych </a:t>
                </a:r>
                <a:r>
                  <a:rPr lang="pl-PL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 </a:t>
                </a: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zatwierdzonych lat obrotowych. </a:t>
                </a:r>
                <a:endParaRPr lang="pl-PL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w projektach trwających powyżej 12 miesięcy:</a:t>
                </a:r>
              </a:p>
              <a:p>
                <a:pPr marL="0" indent="0">
                  <a:buNone/>
                </a:pPr>
                <a:r>
                  <a:rPr lang="pl-PL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Obrót ≥ 50</a:t>
                </a: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%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l-PL" sz="2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pl-PL" sz="2000" i="1">
                                <a:effectLst/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wydatki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og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ół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em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w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projekcie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liczba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miesi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ę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cy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realizacji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projektu</m:t>
                            </m:r>
                            <m:r>
                              <a:rPr lang="pl-PL" sz="200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 </m:t>
                            </m:r>
                          </m:den>
                        </m:f>
                        <m:r>
                          <a:rPr lang="pl-PL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pl-PL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𝑥</m:t>
                        </m:r>
                        <m:r>
                          <a:rPr lang="pl-PL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12</m:t>
                        </m:r>
                      </m:e>
                    </m:d>
                  </m:oMath>
                </a14:m>
                <a:endParaRPr lang="pl-PL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 w projektach trwających 12 miesięcy i krótszych:</a:t>
                </a:r>
              </a:p>
              <a:p>
                <a:pPr marL="0" indent="0">
                  <a:buNone/>
                </a:pP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obrót</a:t>
                </a:r>
                <a:r>
                  <a:rPr lang="pl-PL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≥ 50</a:t>
                </a: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% wydatków ogółem w projekcie</a:t>
                </a:r>
              </a:p>
              <a:p>
                <a:pPr marL="0" indent="0">
                  <a:buNone/>
                </a:pPr>
                <a:endParaRPr lang="pl-PL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Przez miesiąc należy rozumieć miesiąc kalendarzowy.</a:t>
                </a:r>
              </a:p>
              <a:p>
                <a:pPr marL="0" indent="0">
                  <a:buNone/>
                </a:pPr>
                <a:r>
                  <a:rPr lang="pl-PL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Zgodnie z kryterium nowe podmioty, które nie zamknęły jeszcze roku obrotowego, nie mogą być partnerem wiodącym w projekcie. </a:t>
                </a:r>
              </a:p>
              <a:p>
                <a:pPr marL="0" indent="0">
                  <a:buNone/>
                </a:pPr>
                <a:endParaRPr lang="pl-PL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951470"/>
                <a:ext cx="7886700" cy="5431575"/>
              </a:xfrm>
              <a:blipFill>
                <a:blip r:embed="rId2"/>
                <a:stretch>
                  <a:fillRect l="-773" t="-101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686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66" y="1352282"/>
            <a:ext cx="7886700" cy="3979571"/>
          </a:xfrm>
          <a:ln w="57150"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pl-PL" sz="4400" b="1" dirty="0" smtClean="0"/>
          </a:p>
          <a:p>
            <a:pPr marL="0" indent="0" algn="ctr">
              <a:buNone/>
            </a:pPr>
            <a:r>
              <a:rPr lang="pl-PL" sz="4400" b="1" u="sng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Kryteria ogólne punktowe</a:t>
            </a:r>
            <a:endParaRPr lang="pl-PL" sz="4400" b="1" u="sng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0570" y="3563122"/>
            <a:ext cx="3005588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3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>
                <a:solidFill>
                  <a:schemeClr val="accent5">
                    <a:lumMod val="75000"/>
                  </a:schemeClr>
                </a:solidFill>
              </a:rPr>
              <a:t>Kryteria ogólne punktowe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Prawidłowość opisu grupy docelowej w kontekście sytuacji </a:t>
            </a:r>
            <a:r>
              <a:rPr lang="pl-PL" dirty="0" smtClean="0"/>
              <a:t>problemowej. </a:t>
            </a:r>
            <a:r>
              <a:rPr lang="pl-PL" dirty="0" smtClean="0">
                <a:solidFill>
                  <a:schemeClr val="accent1"/>
                </a:solidFill>
              </a:rPr>
              <a:t>(</a:t>
            </a:r>
            <a:r>
              <a:rPr lang="pl-PL" altLang="pl-PL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20 pkt)</a:t>
            </a:r>
            <a:endParaRPr lang="pl-PL" dirty="0" smtClean="0">
              <a:solidFill>
                <a:schemeClr val="accent1"/>
              </a:solidFill>
            </a:endParaRPr>
          </a:p>
          <a:p>
            <a:r>
              <a:rPr lang="pl-PL" dirty="0"/>
              <a:t>Zgodność celu projektu z celem szczegółowym wskazanym w SZOP </a:t>
            </a:r>
            <a:r>
              <a:rPr lang="pl-PL" dirty="0" err="1"/>
              <a:t>FEWiM</a:t>
            </a:r>
            <a:r>
              <a:rPr lang="pl-PL" dirty="0"/>
              <a:t> 2021-2027 (aktualnym na dzień ogłoszenia naboru) dla danego Działania oraz adekwatność doboru i opisu wskaźników, źródeł oraz sposobu ich pomiaru.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>
                <a:solidFill>
                  <a:schemeClr val="accent1"/>
                </a:solidFill>
              </a:rPr>
              <a:t>(10 pkt)</a:t>
            </a:r>
          </a:p>
          <a:p>
            <a:r>
              <a:rPr lang="pl-PL" dirty="0"/>
              <a:t>Trafność doboru zadań przewidzianych do realizacji w ramach projektu oraz racjonalność harmonogramu</a:t>
            </a:r>
            <a:r>
              <a:rPr lang="pl-PL" dirty="0" smtClean="0"/>
              <a:t>. </a:t>
            </a:r>
            <a:r>
              <a:rPr lang="pl-PL" dirty="0" smtClean="0">
                <a:solidFill>
                  <a:schemeClr val="accent1"/>
                </a:solidFill>
              </a:rPr>
              <a:t>(20 </a:t>
            </a:r>
            <a:r>
              <a:rPr lang="pl-PL" dirty="0">
                <a:solidFill>
                  <a:schemeClr val="accent1"/>
                </a:solidFill>
              </a:rPr>
              <a:t>pkt)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754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Kryteria ogólne punktowe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Prawidłowość budżetu projektu</a:t>
            </a:r>
            <a:r>
              <a:rPr lang="pl-PL" dirty="0" smtClean="0"/>
              <a:t>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</a:rPr>
              <a:t>(20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pkt)</a:t>
            </a:r>
          </a:p>
          <a:p>
            <a:r>
              <a:rPr lang="pl-PL" dirty="0" smtClean="0"/>
              <a:t>Doświadczenie </a:t>
            </a:r>
            <a:r>
              <a:rPr lang="pl-PL" dirty="0"/>
              <a:t>Wnioskodawcy i Partnerów (o ile dotyczy) w zakresie realizacji projektu</a:t>
            </a:r>
            <a:r>
              <a:rPr lang="pl-PL" dirty="0" smtClean="0"/>
              <a:t>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pkt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r>
              <a:rPr lang="pl-PL" dirty="0" smtClean="0"/>
              <a:t>Adekwatność potencjału Wnioskodawcy i Partnerów (o ile dotyczy) oraz sposobu zarzadzania projektem.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</a:rPr>
              <a:t>10 pkt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r>
              <a:rPr lang="pl-PL" dirty="0" smtClean="0"/>
              <a:t>Trafność opisanej analizy ryzyka nieosiągnięcia założeń projektu (o ile dotyczy)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</a:rPr>
              <a:t>(10 pkt)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164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Kryteria punktowe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08740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dirty="0" smtClean="0"/>
              <a:t>Max 100 punktów</a:t>
            </a:r>
          </a:p>
          <a:p>
            <a:r>
              <a:rPr lang="pl-PL" dirty="0" smtClean="0"/>
              <a:t>Minimum 60% ogółem oraz 60% punktów za każde kryterium punktowe</a:t>
            </a:r>
          </a:p>
          <a:p>
            <a:r>
              <a:rPr lang="pl-PL" dirty="0" smtClean="0"/>
              <a:t>Wszystkie kryteria punktowe mogą podlegać uzupełnieniu lub poprawie</a:t>
            </a:r>
          </a:p>
          <a:p>
            <a:r>
              <a:rPr lang="pl-PL" dirty="0" smtClean="0"/>
              <a:t>Uzupełnienie lub poprawa na etapie negocjacji.</a:t>
            </a:r>
          </a:p>
          <a:p>
            <a:pPr marL="0" indent="0" algn="ctr">
              <a:buNone/>
            </a:pPr>
            <a: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  <a:t>Podstawą do wypełniania wniosku jest Instrukcja merytoryczna wypełniania wniosku. </a:t>
            </a:r>
          </a:p>
          <a:p>
            <a:pPr marL="0" indent="0" algn="ctr">
              <a:buNone/>
            </a:pPr>
            <a:endParaRPr lang="pl-PL" dirty="0" smtClean="0"/>
          </a:p>
          <a:p>
            <a:endParaRPr lang="pl-PL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570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DF87D2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223" tIns="45614" rIns="91223" bIns="45614" numCol="1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  <a:defRPr/>
            </a:pPr>
            <a:r>
              <a:rPr lang="pl-PL" altLang="pl-PL" sz="2800" b="1" dirty="0" smtClean="0"/>
              <a:t>PROCEDURA WYBORU PROJEKTÓW - ETAPY</a:t>
            </a:r>
            <a:endParaRPr lang="pl-PL" altLang="pl-PL" sz="2800" b="1" dirty="0">
              <a:solidFill>
                <a:prstClr val="black"/>
              </a:solidFill>
              <a:latin typeface="Calibri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Grp="1" noChangeArrowheads="1"/>
          </p:cNvSpPr>
          <p:nvPr>
            <p:ph idx="1"/>
          </p:nvPr>
        </p:nvSpPr>
        <p:spPr bwMode="auto">
          <a:xfrm>
            <a:off x="1934308" y="2055814"/>
            <a:ext cx="6581042" cy="2234831"/>
          </a:xfrm>
          <a:prstGeom prst="rect">
            <a:avLst/>
          </a:prstGeom>
          <a:solidFill>
            <a:schemeClr val="accent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223" tIns="45614" rIns="91223" bIns="45614" numCol="1" anchor="ctr" anchorCtr="0" compatLnSpc="1">
            <a:prstTxWarp prst="textNoShape">
              <a:avLst/>
            </a:prstTxWarp>
            <a:normAutofit lnSpcReduction="10000"/>
          </a:bodyPr>
          <a:lstStyle>
            <a:lvl1pPr marL="342865" indent="-34286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873" indent="-28572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882" indent="-228577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034" indent="-228577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187" indent="-228577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340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492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645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5797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pl-PL" sz="2800" b="1" dirty="0" smtClean="0"/>
              <a:t>Ocena formalno- merytoryczna</a:t>
            </a:r>
          </a:p>
          <a:p>
            <a:pPr algn="ctr">
              <a:defRPr/>
            </a:pPr>
            <a:endParaRPr lang="pl-PL" altLang="pl-PL" sz="1800" b="1" dirty="0" smtClean="0">
              <a:solidFill>
                <a:prstClr val="black"/>
              </a:solidFill>
              <a:latin typeface="Calibri"/>
              <a:cs typeface="Arial" pitchFamily="34" charset="0"/>
            </a:endParaRPr>
          </a:p>
          <a:p>
            <a:pPr marL="0" indent="0" algn="ctr">
              <a:buNone/>
              <a:defRPr/>
            </a:pPr>
            <a:r>
              <a:rPr lang="pl-PL" altLang="pl-PL" sz="22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Kryteria ogólne zerojedynkowe</a:t>
            </a:r>
          </a:p>
          <a:p>
            <a:pPr marL="0" indent="0" algn="ctr">
              <a:buNone/>
              <a:defRPr/>
            </a:pPr>
            <a:r>
              <a:rPr lang="pl-PL" altLang="pl-PL" sz="22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Kryteria ogólne punktowe</a:t>
            </a:r>
          </a:p>
          <a:p>
            <a:pPr marL="0" indent="0" algn="ctr">
              <a:buNone/>
              <a:defRPr/>
            </a:pPr>
            <a:r>
              <a:rPr lang="pl-PL" altLang="pl-PL" sz="22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Kryteria specyficzne dostępu</a:t>
            </a:r>
          </a:p>
          <a:p>
            <a:pPr marL="0" indent="0" algn="ctr">
              <a:buNone/>
              <a:defRPr/>
            </a:pPr>
            <a:r>
              <a:rPr lang="pl-PL" altLang="pl-PL" sz="22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Kryteria specyficzne premiujące </a:t>
            </a:r>
            <a:endParaRPr lang="pl-PL" altLang="pl-PL" sz="2200" b="1" dirty="0">
              <a:solidFill>
                <a:prstClr val="black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34307" y="4672561"/>
            <a:ext cx="6581043" cy="1517224"/>
          </a:xfrm>
          <a:prstGeom prst="rect">
            <a:avLst/>
          </a:prstGeom>
          <a:solidFill>
            <a:srgbClr val="6EF86E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223" tIns="45614" rIns="91223" bIns="45614" numCol="1" anchor="ctr" anchorCtr="0" compatLnSpc="1">
            <a:prstTxWarp prst="textNoShape">
              <a:avLst/>
            </a:prstTxWarp>
          </a:bodyPr>
          <a:lstStyle>
            <a:lvl1pPr marL="342865" indent="-34286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873" indent="-28572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882" indent="-228577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034" indent="-228577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187" indent="-228577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340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492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645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5797" indent="-228577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pl-PL" sz="2800" b="1" dirty="0" smtClean="0"/>
              <a:t>Negocjacje</a:t>
            </a:r>
          </a:p>
          <a:p>
            <a:pPr marL="0" indent="0" algn="ctr" defTabSz="914400">
              <a:lnSpc>
                <a:spcPct val="90000"/>
              </a:lnSpc>
              <a:buNone/>
              <a:defRPr/>
            </a:pPr>
            <a:r>
              <a:rPr lang="pl-PL" altLang="pl-PL" sz="2200" b="1" dirty="0">
                <a:solidFill>
                  <a:prstClr val="black"/>
                </a:solidFill>
                <a:latin typeface="Calibri"/>
                <a:cs typeface="Arial" pitchFamily="34" charset="0"/>
              </a:rPr>
              <a:t>Kryterium etapu </a:t>
            </a:r>
            <a:r>
              <a:rPr lang="pl-PL" altLang="pl-PL" sz="2200" b="1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negocjacji</a:t>
            </a:r>
            <a:endParaRPr lang="pl-PL" altLang="pl-PL" sz="1800" b="1" dirty="0">
              <a:solidFill>
                <a:prstClr val="black"/>
              </a:solidFill>
              <a:latin typeface="Calibri"/>
              <a:cs typeface="Arial" pitchFamily="34" charset="0"/>
            </a:endParaRPr>
          </a:p>
        </p:txBody>
      </p:sp>
      <p:cxnSp>
        <p:nvCxnSpPr>
          <p:cNvPr id="7" name="Łącznik prosty 6"/>
          <p:cNvCxnSpPr/>
          <p:nvPr/>
        </p:nvCxnSpPr>
        <p:spPr>
          <a:xfrm>
            <a:off x="547440" y="2335740"/>
            <a:ext cx="0" cy="352839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łamany 7"/>
          <p:cNvCxnSpPr/>
          <p:nvPr/>
        </p:nvCxnSpPr>
        <p:spPr>
          <a:xfrm>
            <a:off x="526414" y="2733159"/>
            <a:ext cx="864096" cy="432048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łamany 8"/>
          <p:cNvCxnSpPr/>
          <p:nvPr/>
        </p:nvCxnSpPr>
        <p:spPr>
          <a:xfrm>
            <a:off x="562418" y="4912311"/>
            <a:ext cx="792088" cy="518862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86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055"/>
            <a:ext cx="7886700" cy="5149990"/>
          </a:xfr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pl-PL" sz="4400" b="1" i="1" u="sng" dirty="0" smtClean="0">
              <a:ln w="76200">
                <a:solidFill>
                  <a:schemeClr val="tx1"/>
                </a:solidFill>
              </a:ln>
            </a:endParaRPr>
          </a:p>
          <a:p>
            <a:pPr marL="0" indent="0" algn="ctr">
              <a:buNone/>
            </a:pPr>
            <a:r>
              <a:rPr lang="pl-PL" sz="4400" b="1" i="1" u="sng" dirty="0" smtClean="0">
                <a:solidFill>
                  <a:schemeClr val="accent1"/>
                </a:solidFill>
              </a:rPr>
              <a:t>Kryteria ogólne </a:t>
            </a:r>
          </a:p>
          <a:p>
            <a:pPr marL="0" indent="0" algn="ctr">
              <a:buNone/>
            </a:pPr>
            <a:r>
              <a:rPr lang="pl-PL" sz="4400" b="1" i="1" u="sng" dirty="0" smtClean="0">
                <a:solidFill>
                  <a:schemeClr val="accent1"/>
                </a:solidFill>
              </a:rPr>
              <a:t>zerojedynkowe</a:t>
            </a:r>
            <a:endParaRPr lang="pl-PL" sz="4400" b="1" i="1" u="sng" dirty="0">
              <a:solidFill>
                <a:schemeClr val="accent1"/>
              </a:solidFill>
            </a:endParaRPr>
          </a:p>
          <a:p>
            <a:endParaRPr lang="pl-PL" b="1" i="1" u="sng" dirty="0" smtClean="0"/>
          </a:p>
          <a:p>
            <a:pPr algn="ctr"/>
            <a:endParaRPr lang="pl-PL" b="1" i="1" u="sng" dirty="0"/>
          </a:p>
        </p:txBody>
      </p:sp>
      <p:sp>
        <p:nvSpPr>
          <p:cNvPr id="4" name="Strzałka w prawo 3"/>
          <p:cNvSpPr/>
          <p:nvPr/>
        </p:nvSpPr>
        <p:spPr>
          <a:xfrm>
            <a:off x="3039414" y="4404575"/>
            <a:ext cx="2987899" cy="729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79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39114"/>
            <a:ext cx="7886700" cy="54439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KRYTERIA OGÓLNE ZEROJEDYNKOWE 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jest zgodny z Kartą Praw Podstawowych Unii Europejskiej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z dnia 26 października 2012 r., w zakresie odnoszącym się do sposobu realizacji i zakresu projektu. 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Projekt jest zgodny z Konwencją o Prawach Osób Niepełnosprawnych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sporządzoną w Nowym Jorku dnia 13 grudnia 2006 r., w zakresie odnoszącym się do sposobu realizacji i zakresu projektu. 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Projekt jest zgodny z Konwencją o Prawach Dziecka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przyjętą przez Zgromadzenie Ogólne Narodów Zjednoczonych dnia 20 listopada 1989 r. w zakresie odnoszącym się do sposobu realizacji i zakresu projektu. 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46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65915"/>
            <a:ext cx="7886700" cy="5417130"/>
          </a:xfrm>
        </p:spPr>
        <p:txBody>
          <a:bodyPr/>
          <a:lstStyle/>
          <a:p>
            <a:pPr marL="0" lvl="0" indent="0" algn="ctr">
              <a:buNone/>
            </a:pPr>
            <a:r>
              <a:rPr lang="pl-PL" sz="2000" b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KRYTERIA OGÓLNE ZEROJEDYNKOWE </a:t>
            </a:r>
          </a:p>
          <a:p>
            <a:pPr marL="0" indent="0" algn="ctr">
              <a:buNone/>
            </a:pPr>
            <a:endParaRPr lang="pl-PL" sz="2000" dirty="0" smtClean="0"/>
          </a:p>
          <a:p>
            <a:pPr marL="450850" indent="0"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Kryteria 1,2,3 będą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weryfikowane na podstawie treści wniosku o dofinansowanie projektu. W przypadku, gdy zapisy we wniosku są sprzeczne z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wymienionymi w kryteriach 1,2,3 dokumentami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zakresie odnoszącym się do sposobu realizacji i zakresu projektu,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dane kryterium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zostanie uznane za niespełnione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 będzie miał pozytywny wpływ na realizację zasady równości szans i niedyskryminacji, w tym dostępność dla osób z niepełnosprawnościami</a:t>
            </a:r>
            <a:r>
              <a:rPr lang="pl-PL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pl-PL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UWAGA! Szczegółowe informacje dotyczące zasady równości szans i niedyskryminacji wskazano w Załączniku nr 15.1.2 do Instrukcji merytorycznej.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713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889686"/>
            <a:ext cx="7886700" cy="5493359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pl-PL" sz="2000" b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KRYTERIA OGÓLNE ZEROJEDYNKOWE </a:t>
            </a:r>
          </a:p>
          <a:p>
            <a:pPr marL="0" indent="0" algn="ctr"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Wnioskodawca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wykazał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że projekt jest zgodny ze Standardem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minimum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realizacji zasady równości kobiet i mężczyzn.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Załącznik </a:t>
            </a:r>
            <a:r>
              <a:rPr lang="pl-PL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nr 15.1.1 do Instrukcji </a:t>
            </a:r>
            <a:r>
              <a:rPr lang="pl-PL" sz="1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merytorycznej)</a:t>
            </a:r>
            <a:endParaRPr lang="pl-PL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Wnioskodawca/partner przestrzega przepisów antydyskryminacyjnych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Projekt jest zgodny z zasadą zrównoważonego rozwoju.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(Załącznik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nr 15.1.3 do Instrukcji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merytorycznej)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Projekt jest zgodny z zasadą „do no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significant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harm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” (DNSH) – „nie czyń poważnych szkód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Wnioskodawca, zgodnie ze Szczegółowym Opisem Priorytetów (SZOP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FEWiM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2021-2027) aktualnym na dzień ogłoszenia naboru i Regulaminem wyboru projektów, jest podmiotem uprawnionym do ubiegania się o dofinansowanie w ramach właściwego Działania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FEWiM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2021-2027.</a:t>
            </a:r>
          </a:p>
        </p:txBody>
      </p:sp>
    </p:spTree>
    <p:extLst>
      <p:ext uri="{BB962C8B-B14F-4D97-AF65-F5344CB8AC3E}">
        <p14:creationId xmlns:p14="http://schemas.microsoft.com/office/powerpoint/2010/main" val="207945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26757"/>
            <a:ext cx="7886700" cy="545628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2000" b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KRYTERIA OGÓLNE </a:t>
            </a:r>
            <a:r>
              <a:rPr lang="pl-PL" sz="2000" b="1" dirty="0" smtClean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ZEROJEDYNKOWE</a:t>
            </a:r>
          </a:p>
          <a:p>
            <a:pPr marL="0" lvl="0" indent="0" algn="ctr">
              <a:buNone/>
            </a:pPr>
            <a:endParaRPr lang="pl-PL" sz="2000" b="1" dirty="0">
              <a:solidFill>
                <a:srgbClr val="4472C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 startAt="10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Wnioskodawca złożył dopuszczalną liczbę wniosków o dofinansowanie projektu - maksymalnie 1 wniosek na wybrany subregion województwa warmińsko-mazurskiego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projekcie, którego łączny koszt wyrażony w PLN przekracza równowartość 200 000,00 EUR, koszty bezpośrednie rozliczane są obligatoryjnie na podstawie rzeczywiście poniesionych wydatków, o których mowa w Regulaminie wyboru projektów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0" indent="-457200">
              <a:buFont typeface="+mj-lt"/>
              <a:buAutoNum type="arabicPeriod" startAt="10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Wnioskodawca wraz z wnioskiem o dofinansowanie projektu złożył wszystkie obligatoryjne załączniki, wskazane w Regulaminie wyboru projektów (o ile dotyczy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1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patrz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kryterium</a:t>
            </a:r>
            <a:r>
              <a:rPr lang="pl-PL" sz="1800" b="1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 smtClean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specyficzne premiujące </a:t>
            </a:r>
            <a:r>
              <a:rPr lang="pl-PL" sz="1800" b="1" dirty="0">
                <a:solidFill>
                  <a:srgbClr val="2F549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nr 4</a:t>
            </a:r>
            <a:r>
              <a:rPr lang="pl-PL" sz="2000" b="1" dirty="0">
                <a:solidFill>
                  <a:srgbClr val="2F549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000" b="1" dirty="0" smtClean="0">
              <a:solidFill>
                <a:srgbClr val="2F549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33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02043"/>
            <a:ext cx="7886700" cy="548100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2000" b="1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KRYTERIA OGÓLNE </a:t>
            </a:r>
            <a:r>
              <a:rPr lang="pl-PL" sz="2000" b="1" dirty="0" smtClean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ZEROJEDYNKOWE</a:t>
            </a:r>
          </a:p>
          <a:p>
            <a:pPr marL="0" lvl="0" indent="0" algn="ctr">
              <a:buNone/>
            </a:pPr>
            <a:endParaRPr lang="pl-PL" sz="2000" b="1" dirty="0">
              <a:solidFill>
                <a:srgbClr val="4472C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13"/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Projekt jest zgodny ze Szczegółowym Opisem Priorytetów (SZOP </a:t>
            </a:r>
            <a:r>
              <a:rPr lang="pl-PL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FEWiM</a:t>
            </a: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2021-2027), aktualnym na dzień ogłoszenia naboru, w ramach właściwego Działania </a:t>
            </a:r>
            <a:r>
              <a:rPr lang="pl-PL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FEWiM</a:t>
            </a: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2021</a:t>
            </a: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2027, w zakresie podstawowych warunków wsparcia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przypadku projektu partnerskiego Wnioskodawca wykazał, że projekt spełnia wymogi dotyczące utworzenia partnerstwa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Projekt jest zgodny z zasadami pomocy publicznej lub pomocy de </a:t>
            </a:r>
            <a:r>
              <a:rPr lang="pl-PL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minimis</a:t>
            </a: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(o ile dotyczy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>
              <a:buFont typeface="+mj-lt"/>
              <a:buAutoNum type="arabicPeriod" startAt="13"/>
            </a:pPr>
            <a:endParaRPr lang="pl-PL" sz="20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9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864973"/>
            <a:ext cx="7886700" cy="5518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ramach 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kryterium nr 14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oceniane będzie czy w przypadku projektu partnerskiego spełnione zostały wymogi dotyczące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wyboru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Partnerów, o których mowa w art. 39 ustawy z dnia 28 kwietnia 2022 r. o zasadach realizacji zadań finansowanych ze środków europejskich w perspektywie finansowej 2021–2027 (dalej: ustawa wdrożeniowa)  (o ile dotyczy); </a:t>
            </a:r>
            <a:endParaRPr lang="pl-PL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utworzenia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albo zainicjowania partnerstwa 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terminie wynikającym z art. 39 ust. 4 ustawy wdrożeniowej(o ile dotyczy), tj. przed złożeniem wniosku o dofinansowanie, a w przypadku gdy data rozpoczęcia realizacji projektu jest wcześniejsza od daty złożenia wniosku -  przed rozpoczęciem realizacji projektu</a:t>
            </a: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Partnera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wiodącego (Wnioskodawcy), którym, zgodnie z art. 39 ust. 11 ustawy wdrożeniowej, może być wyłącznie podmiot o potencjale ekonomicznym zapewniającym prawidłową realizację projektu partnerskiego. </a:t>
            </a:r>
            <a:endParaRPr lang="pl-PL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1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3871</TotalTime>
  <Words>957</Words>
  <Application>Microsoft Office PowerPoint</Application>
  <PresentationFormat>Pokaz na ekranie (4:3)</PresentationFormat>
  <Paragraphs>87</Paragraphs>
  <Slides>14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Motyw pakietu Office</vt:lpstr>
      <vt:lpstr>       Kryteria wyboru projektów Działanie 6.1 FEWiM 2021-2027   Kompetencje dla regionu  Olsztyn 6.02.2024r.</vt:lpstr>
      <vt:lpstr>PROCEDURA WYBORU PROJEKTÓW - ETAPY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Kryteria ogólne punktowe</vt:lpstr>
      <vt:lpstr>Kryteria ogólne punktowe</vt:lpstr>
      <vt:lpstr>Kryteria punktowe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Izabela Urbańska</cp:lastModifiedBy>
  <cp:revision>243</cp:revision>
  <cp:lastPrinted>2023-10-10T11:38:15Z</cp:lastPrinted>
  <dcterms:created xsi:type="dcterms:W3CDTF">2023-01-20T07:35:09Z</dcterms:created>
  <dcterms:modified xsi:type="dcterms:W3CDTF">2024-02-07T10:44:28Z</dcterms:modified>
</cp:coreProperties>
</file>