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handoutMasterIdLst>
    <p:handoutMasterId r:id="rId18"/>
  </p:handoutMasterIdLst>
  <p:sldIdLst>
    <p:sldId id="351" r:id="rId2"/>
    <p:sldId id="353" r:id="rId3"/>
    <p:sldId id="269" r:id="rId4"/>
    <p:sldId id="319" r:id="rId5"/>
    <p:sldId id="308" r:id="rId6"/>
    <p:sldId id="309" r:id="rId7"/>
    <p:sldId id="268" r:id="rId8"/>
    <p:sldId id="270" r:id="rId9"/>
    <p:sldId id="289" r:id="rId10"/>
    <p:sldId id="334" r:id="rId11"/>
    <p:sldId id="273" r:id="rId12"/>
    <p:sldId id="354" r:id="rId13"/>
    <p:sldId id="356" r:id="rId14"/>
    <p:sldId id="355" r:id="rId15"/>
    <p:sldId id="352" r:id="rId16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99"/>
    <a:srgbClr val="FF7C80"/>
    <a:srgbClr val="FFE79B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682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120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-1392"/>
    </p:cViewPr>
  </p:sorterViewPr>
  <p:notesViewPr>
    <p:cSldViewPr snapToGrid="0">
      <p:cViewPr varScale="1">
        <p:scale>
          <a:sx n="81" d="100"/>
          <a:sy n="81" d="100"/>
        </p:scale>
        <p:origin x="3996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6351" cy="49767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3849728" y="1"/>
            <a:ext cx="2946351" cy="49767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FD8B21-A915-46F0-85ED-44238E90F0C2}" type="datetimeFigureOut">
              <a:rPr lang="pl-PL" smtClean="0"/>
              <a:t>10.02.2026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0" y="9428959"/>
            <a:ext cx="2946351" cy="49767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3849728" y="9428959"/>
            <a:ext cx="2946351" cy="49767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E25FB5-FB89-4718-87BC-A188487C4AD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072098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FDEC97-EE6F-4A15-8964-58AC7D12C306}" type="datetimeFigureOut">
              <a:rPr lang="pl-PL" smtClean="0"/>
              <a:t>10.02.2026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79768" y="4777195"/>
            <a:ext cx="5438140" cy="390861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15AB77-61A1-446A-8E33-F74044F25B3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564395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ajd tytułowy i końc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Obraz 11">
            <a:extLst>
              <a:ext uri="{FF2B5EF4-FFF2-40B4-BE49-F238E27FC236}">
                <a16:creationId xmlns:a16="http://schemas.microsoft.com/office/drawing/2014/main" id="{B2584E3D-9A1F-4CED-82CC-C9D7C81B0E8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492" y="0"/>
            <a:ext cx="9148210" cy="6857999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 dirty="0"/>
              <a:t>Kliknij, aby edytować styl wzorca podtytułu</a:t>
            </a:r>
            <a:endParaRPr lang="en-US" dirty="0"/>
          </a:p>
        </p:txBody>
      </p:sp>
      <p:sp>
        <p:nvSpPr>
          <p:cNvPr id="14" name="Tytuł 13">
            <a:extLst>
              <a:ext uri="{FF2B5EF4-FFF2-40B4-BE49-F238E27FC236}">
                <a16:creationId xmlns:a16="http://schemas.microsoft.com/office/drawing/2014/main" id="{D90BA087-927F-48A6-83CD-5CCD11E336D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42998" y="2361460"/>
            <a:ext cx="6858001" cy="1067540"/>
          </a:xfrm>
        </p:spPr>
        <p:txBody>
          <a:bodyPr/>
          <a:lstStyle>
            <a:lvl1pPr>
              <a:defRPr sz="3000"/>
            </a:lvl1pPr>
          </a:lstStyle>
          <a:p>
            <a:r>
              <a:rPr lang="pl-PL" dirty="0"/>
              <a:t>                Kliknij, aby edytować styl</a:t>
            </a:r>
          </a:p>
        </p:txBody>
      </p:sp>
    </p:spTree>
    <p:extLst>
      <p:ext uri="{BB962C8B-B14F-4D97-AF65-F5344CB8AC3E}">
        <p14:creationId xmlns:p14="http://schemas.microsoft.com/office/powerpoint/2010/main" val="3691966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Slajd – zawartość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az 6">
            <a:extLst>
              <a:ext uri="{FF2B5EF4-FFF2-40B4-BE49-F238E27FC236}">
                <a16:creationId xmlns:a16="http://schemas.microsoft.com/office/drawing/2014/main" id="{6D78B68C-224D-46DF-B945-7F24A95D59D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878889"/>
            <a:ext cx="7886700" cy="1180730"/>
          </a:xfrm>
        </p:spPr>
        <p:txBody>
          <a:bodyPr/>
          <a:lstStyle/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192784"/>
            <a:ext cx="7886700" cy="4270159"/>
          </a:xfrm>
        </p:spPr>
        <p:txBody>
          <a:bodyPr vert="eaVert"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15216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lajd – zawartość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az 6">
            <a:extLst>
              <a:ext uri="{FF2B5EF4-FFF2-40B4-BE49-F238E27FC236}">
                <a16:creationId xmlns:a16="http://schemas.microsoft.com/office/drawing/2014/main" id="{ABD72F9F-BF24-4F45-A08D-FC86384DB89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798989"/>
            <a:ext cx="1971675" cy="5743854"/>
          </a:xfrm>
        </p:spPr>
        <p:txBody>
          <a:bodyPr vert="eaVert"/>
          <a:lstStyle/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798989"/>
            <a:ext cx="5800725" cy="5743854"/>
          </a:xfrm>
        </p:spPr>
        <p:txBody>
          <a:bodyPr vert="eaVert"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04505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lajd – zawartość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az 7">
            <a:extLst>
              <a:ext uri="{FF2B5EF4-FFF2-40B4-BE49-F238E27FC236}">
                <a16:creationId xmlns:a16="http://schemas.microsoft.com/office/drawing/2014/main" id="{F77D0721-47E8-488C-B524-36377D8EC80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852256"/>
            <a:ext cx="7886700" cy="1091954"/>
          </a:xfrm>
        </p:spPr>
        <p:txBody>
          <a:bodyPr/>
          <a:lstStyle/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055815"/>
            <a:ext cx="7886700" cy="4327230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95847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lajd – zawartość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az 6">
            <a:extLst>
              <a:ext uri="{FF2B5EF4-FFF2-40B4-BE49-F238E27FC236}">
                <a16:creationId xmlns:a16="http://schemas.microsoft.com/office/drawing/2014/main" id="{45C8F2BD-575F-4487-8CD4-737C0ADD1A6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</p:spTree>
    <p:extLst>
      <p:ext uri="{BB962C8B-B14F-4D97-AF65-F5344CB8AC3E}">
        <p14:creationId xmlns:p14="http://schemas.microsoft.com/office/powerpoint/2010/main" val="24783171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Slajd – zawartość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az 7">
            <a:extLst>
              <a:ext uri="{FF2B5EF4-FFF2-40B4-BE49-F238E27FC236}">
                <a16:creationId xmlns:a16="http://schemas.microsoft.com/office/drawing/2014/main" id="{F32ADA8B-532B-4E0F-8AB0-C3CD05A58C9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834500"/>
            <a:ext cx="7886700" cy="1260629"/>
          </a:xfrm>
        </p:spPr>
        <p:txBody>
          <a:bodyPr/>
          <a:lstStyle/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2263806"/>
            <a:ext cx="3886200" cy="4305669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2263805"/>
            <a:ext cx="3886200" cy="4305669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61982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lajd – zawartość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az 9">
            <a:extLst>
              <a:ext uri="{FF2B5EF4-FFF2-40B4-BE49-F238E27FC236}">
                <a16:creationId xmlns:a16="http://schemas.microsoft.com/office/drawing/2014/main" id="{7ECE12DD-5A2B-4450-A88B-54FDC599559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834500"/>
            <a:ext cx="7886700" cy="958789"/>
          </a:xfrm>
        </p:spPr>
        <p:txBody>
          <a:bodyPr/>
          <a:lstStyle/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970843"/>
            <a:ext cx="3868340" cy="74572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894120"/>
            <a:ext cx="3868340" cy="3598753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970843"/>
            <a:ext cx="3887391" cy="74572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820" y="2894118"/>
            <a:ext cx="3887391" cy="3598754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0936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lajd – zawartość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az 5">
            <a:extLst>
              <a:ext uri="{FF2B5EF4-FFF2-40B4-BE49-F238E27FC236}">
                <a16:creationId xmlns:a16="http://schemas.microsoft.com/office/drawing/2014/main" id="{C310A338-9DD0-42B9-8433-85177AD1C06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932155"/>
            <a:ext cx="7886700" cy="1358284"/>
          </a:xfrm>
        </p:spPr>
        <p:txBody>
          <a:bodyPr/>
          <a:lstStyle/>
          <a:p>
            <a:r>
              <a:rPr lang="pl-PL" dirty="0"/>
              <a:t>Kliknij, aby edytować styl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64352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Slajd – zawartość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az 4">
            <a:extLst>
              <a:ext uri="{FF2B5EF4-FFF2-40B4-BE49-F238E27FC236}">
                <a16:creationId xmlns:a16="http://schemas.microsoft.com/office/drawing/2014/main" id="{1009301C-4771-4127-81BE-A051F4E73EE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02358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lajd – zawartość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az 7">
            <a:extLst>
              <a:ext uri="{FF2B5EF4-FFF2-40B4-BE49-F238E27FC236}">
                <a16:creationId xmlns:a16="http://schemas.microsoft.com/office/drawing/2014/main" id="{51141260-94FB-45D9-AEA3-95662F658C8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967666"/>
            <a:ext cx="2949178" cy="1251751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1260628"/>
            <a:ext cx="4629150" cy="502476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219417"/>
            <a:ext cx="2949178" cy="4065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</p:spTree>
    <p:extLst>
      <p:ext uri="{BB962C8B-B14F-4D97-AF65-F5344CB8AC3E}">
        <p14:creationId xmlns:p14="http://schemas.microsoft.com/office/powerpoint/2010/main" val="8725438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ajd – zawartość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az 7">
            <a:extLst>
              <a:ext uri="{FF2B5EF4-FFF2-40B4-BE49-F238E27FC236}">
                <a16:creationId xmlns:a16="http://schemas.microsoft.com/office/drawing/2014/main" id="{3472AC6D-E49A-428F-949F-D0E182FE442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852256"/>
            <a:ext cx="2949178" cy="142042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1189608"/>
            <a:ext cx="4629150" cy="4927107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272683"/>
            <a:ext cx="2949178" cy="384403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</p:spTree>
    <p:extLst>
      <p:ext uri="{BB962C8B-B14F-4D97-AF65-F5344CB8AC3E}">
        <p14:creationId xmlns:p14="http://schemas.microsoft.com/office/powerpoint/2010/main" val="3260979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5E87AE-B05F-4F0E-8F80-8A6A89979CA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62546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ytuł 2">
            <a:extLst>
              <a:ext uri="{FF2B5EF4-FFF2-40B4-BE49-F238E27FC236}">
                <a16:creationId xmlns:a16="http://schemas.microsoft.com/office/drawing/2014/main" id="{C7A5C509-7966-470F-BF4B-BBD9BD2AA8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2998" y="2361460"/>
            <a:ext cx="6858001" cy="2797136"/>
          </a:xfrm>
        </p:spPr>
        <p:txBody>
          <a:bodyPr>
            <a:normAutofit/>
          </a:bodyPr>
          <a:lstStyle/>
          <a:p>
            <a:pPr algn="ctr"/>
            <a:r>
              <a:rPr lang="pl-PL" dirty="0"/>
              <a:t>  </a:t>
            </a:r>
            <a:r>
              <a:rPr lang="pl-PL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Zasady finansowania</a:t>
            </a:r>
            <a:br>
              <a:rPr lang="pl-PL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pl-PL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pl-PL" sz="2400" b="1" dirty="0">
                <a:solidFill>
                  <a:prstClr val="black"/>
                </a:solidFill>
                <a:latin typeface="Calibri"/>
                <a:ea typeface="+mn-ea"/>
                <a:cs typeface="+mn-cs"/>
              </a:rPr>
              <a:t>Nabór nr FEWM.06.03-IZ.00-001/26</a:t>
            </a:r>
            <a:br>
              <a:rPr lang="pl-PL" sz="2400" b="1" dirty="0">
                <a:solidFill>
                  <a:prstClr val="black"/>
                </a:solidFill>
                <a:latin typeface="Calibri"/>
                <a:ea typeface="+mn-ea"/>
                <a:cs typeface="+mn-cs"/>
              </a:rPr>
            </a:br>
            <a:endParaRPr lang="pl-PL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1467861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28650" y="241070"/>
            <a:ext cx="7886700" cy="1122218"/>
          </a:xfrm>
        </p:spPr>
        <p:txBody>
          <a:bodyPr>
            <a:normAutofit/>
          </a:bodyPr>
          <a:lstStyle/>
          <a:p>
            <a:pPr algn="ctr"/>
            <a:r>
              <a:rPr lang="pl-PL" sz="3200" b="1" dirty="0">
                <a:solidFill>
                  <a:prstClr val="black"/>
                </a:solidFill>
                <a:latin typeface="Calibri"/>
              </a:rPr>
              <a:t>CROSS-FINANCING</a:t>
            </a:r>
            <a:endParaRPr lang="pl-PL" sz="32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64276" y="1363288"/>
            <a:ext cx="7198822" cy="5019757"/>
          </a:xfrm>
        </p:spPr>
        <p:txBody>
          <a:bodyPr>
            <a:normAutofit/>
          </a:bodyPr>
          <a:lstStyle/>
          <a:p>
            <a:pPr algn="just" eaLnBrk="0" fontAlgn="base" hangingPunct="0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</a:pPr>
            <a:r>
              <a:rPr lang="pl-PL" dirty="0">
                <a:solidFill>
                  <a:prstClr val="black"/>
                </a:solidFill>
              </a:rPr>
              <a:t>Wartość wydatków w ramach cross-</a:t>
            </a:r>
            <a:r>
              <a:rPr lang="pl-PL" dirty="0" err="1">
                <a:solidFill>
                  <a:prstClr val="black"/>
                </a:solidFill>
              </a:rPr>
              <a:t>financingu</a:t>
            </a:r>
            <a:r>
              <a:rPr lang="pl-PL" dirty="0">
                <a:solidFill>
                  <a:prstClr val="black"/>
                </a:solidFill>
              </a:rPr>
              <a:t> </a:t>
            </a:r>
            <a:br>
              <a:rPr lang="pl-PL" dirty="0">
                <a:solidFill>
                  <a:prstClr val="black"/>
                </a:solidFill>
              </a:rPr>
            </a:br>
            <a:r>
              <a:rPr lang="pl-PL" dirty="0">
                <a:solidFill>
                  <a:prstClr val="black"/>
                </a:solidFill>
              </a:rPr>
              <a:t>w danym konkursie: </a:t>
            </a:r>
            <a:r>
              <a:rPr lang="pl-PL" b="1" dirty="0">
                <a:solidFill>
                  <a:prstClr val="black"/>
                </a:solidFill>
              </a:rPr>
              <a:t>nie może stanowić więcej niż </a:t>
            </a:r>
            <a:r>
              <a:rPr lang="pl-PL" b="1" dirty="0">
                <a:solidFill>
                  <a:srgbClr val="FF0000"/>
                </a:solidFill>
              </a:rPr>
              <a:t>15 % </a:t>
            </a:r>
            <a:r>
              <a:rPr lang="pl-PL" b="1" dirty="0">
                <a:solidFill>
                  <a:prstClr val="black"/>
                </a:solidFill>
              </a:rPr>
              <a:t>wartości projektu</a:t>
            </a:r>
            <a:r>
              <a:rPr lang="pl-PL" dirty="0">
                <a:solidFill>
                  <a:prstClr val="black"/>
                </a:solidFill>
              </a:rPr>
              <a:t>.</a:t>
            </a:r>
          </a:p>
          <a:p>
            <a:pPr marL="0" indent="0" algn="just" eaLnBrk="0" fontAlgn="base" hangingPunct="0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buNone/>
            </a:pPr>
            <a:endParaRPr lang="pl-PL" dirty="0">
              <a:solidFill>
                <a:prstClr val="black"/>
              </a:solidFill>
            </a:endParaRPr>
          </a:p>
          <a:p>
            <a:pPr algn="just" eaLnBrk="0" fontAlgn="base" hangingPunct="0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</a:pPr>
            <a:r>
              <a:rPr lang="pl-PL" dirty="0"/>
              <a:t>Limit cross-</a:t>
            </a:r>
            <a:r>
              <a:rPr lang="pl-PL" dirty="0" err="1"/>
              <a:t>financingu</a:t>
            </a:r>
            <a:r>
              <a:rPr lang="pl-PL" dirty="0"/>
              <a:t> liczony jest jako </a:t>
            </a:r>
            <a:r>
              <a:rPr lang="pl-PL" b="1" u="sng" dirty="0"/>
              <a:t>suma kosztów bezpośrednich</a:t>
            </a:r>
            <a:r>
              <a:rPr lang="pl-PL" dirty="0"/>
              <a:t> zaliczonych do tego limitu </a:t>
            </a:r>
            <a:r>
              <a:rPr lang="pl-PL" b="1" u="sng" dirty="0"/>
              <a:t>powiększona</a:t>
            </a:r>
            <a:r>
              <a:rPr lang="pl-PL" dirty="0"/>
              <a:t> o naliczone od nich, zgodnie </a:t>
            </a:r>
            <a:r>
              <a:rPr lang="pl-PL" b="1" u="sng" dirty="0"/>
              <a:t>z obowiązującą stawką ryczałtową – koszty pośrednie</a:t>
            </a:r>
            <a:r>
              <a:rPr lang="pl-PL" dirty="0"/>
              <a:t>. </a:t>
            </a:r>
          </a:p>
          <a:p>
            <a:pPr marL="0" indent="0" algn="just" eaLnBrk="0" fontAlgn="base" hangingPunct="0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buNone/>
            </a:pPr>
            <a:endParaRPr lang="pl-PL" dirty="0">
              <a:solidFill>
                <a:prstClr val="black"/>
              </a:solidFill>
            </a:endParaRP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8401880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7ED0F60-431F-49DA-99FF-50D9B59896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540328"/>
            <a:ext cx="7886700" cy="889462"/>
          </a:xfrm>
        </p:spPr>
        <p:txBody>
          <a:bodyPr>
            <a:normAutofit/>
          </a:bodyPr>
          <a:lstStyle/>
          <a:p>
            <a:pPr algn="ctr"/>
            <a:r>
              <a:rPr lang="pl-PL" sz="3200" b="1" dirty="0">
                <a:solidFill>
                  <a:prstClr val="black"/>
                </a:solidFill>
                <a:latin typeface="Calibri"/>
              </a:rPr>
              <a:t>WKŁAD WŁASNY</a:t>
            </a:r>
            <a:endParaRPr lang="pl-PL" sz="3200" dirty="0"/>
          </a:p>
        </p:txBody>
      </p:sp>
      <p:sp>
        <p:nvSpPr>
          <p:cNvPr id="6" name="Symbol zastępczy zawartości 5"/>
          <p:cNvSpPr>
            <a:spLocks noGrp="1"/>
          </p:cNvSpPr>
          <p:nvPr>
            <p:ph idx="1"/>
          </p:nvPr>
        </p:nvSpPr>
        <p:spPr>
          <a:xfrm>
            <a:off x="748144" y="1853738"/>
            <a:ext cx="7767205" cy="4529307"/>
          </a:xfrm>
        </p:spPr>
        <p:txBody>
          <a:bodyPr>
            <a:normAutofit lnSpcReduction="10000"/>
          </a:bodyPr>
          <a:lstStyle/>
          <a:p>
            <a:pPr marL="342865" lvl="0" indent="-342865" algn="ctr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</a:pPr>
            <a:r>
              <a:rPr lang="pl-PL" b="1" dirty="0">
                <a:solidFill>
                  <a:prstClr val="black"/>
                </a:solidFill>
              </a:rPr>
              <a:t>Minimum </a:t>
            </a:r>
            <a:r>
              <a:rPr lang="pl-PL" b="1" dirty="0">
                <a:solidFill>
                  <a:srgbClr val="FF0000"/>
                </a:solidFill>
              </a:rPr>
              <a:t>10% </a:t>
            </a:r>
            <a:r>
              <a:rPr lang="pl-PL" b="1" dirty="0">
                <a:solidFill>
                  <a:prstClr val="black"/>
                </a:solidFill>
              </a:rPr>
              <a:t>wydatków kwalifikowanych</a:t>
            </a:r>
          </a:p>
          <a:p>
            <a:pPr marL="0" indent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</a:pPr>
            <a:endParaRPr lang="pl-PL" sz="2400" b="1" dirty="0">
              <a:solidFill>
                <a:prstClr val="black"/>
              </a:solidFill>
            </a:endParaRPr>
          </a:p>
          <a:p>
            <a:pPr marL="0" indent="0" algn="just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</a:pPr>
            <a:r>
              <a:rPr lang="pl-PL" sz="2400" dirty="0">
                <a:solidFill>
                  <a:prstClr val="black"/>
                </a:solidFill>
              </a:rPr>
              <a:t>Wkład własny lub jego część może być wniesiony zarówno </a:t>
            </a:r>
            <a:br>
              <a:rPr lang="pl-PL" sz="2400" dirty="0">
                <a:solidFill>
                  <a:prstClr val="black"/>
                </a:solidFill>
              </a:rPr>
            </a:br>
            <a:r>
              <a:rPr lang="pl-PL" sz="2400" dirty="0">
                <a:solidFill>
                  <a:prstClr val="black"/>
                </a:solidFill>
              </a:rPr>
              <a:t>w ramach kosztów pośrednich (wkład pieniężny) jak i bezpośrednich.</a:t>
            </a:r>
          </a:p>
          <a:p>
            <a:pPr marL="342865" lvl="0" indent="-342865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</a:pPr>
            <a:endParaRPr lang="pl-PL" sz="2400" b="1" dirty="0">
              <a:solidFill>
                <a:prstClr val="black"/>
              </a:solidFill>
            </a:endParaRPr>
          </a:p>
          <a:p>
            <a:pPr marL="342865" lvl="0" indent="-342865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</a:pPr>
            <a:r>
              <a:rPr lang="pl-PL" sz="2400" b="1" dirty="0">
                <a:solidFill>
                  <a:prstClr val="black"/>
                </a:solidFill>
              </a:rPr>
              <a:t>Wkład własny może być wniesiony w następujących formach:</a:t>
            </a:r>
          </a:p>
          <a:p>
            <a:pPr marL="1142882" lvl="2" indent="-228577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</a:pPr>
            <a:r>
              <a:rPr lang="pl-PL" sz="2400" dirty="0">
                <a:solidFill>
                  <a:prstClr val="black"/>
                </a:solidFill>
              </a:rPr>
              <a:t>wkład pieniężny </a:t>
            </a:r>
          </a:p>
          <a:p>
            <a:pPr marL="1142882" lvl="2" indent="-228577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</a:pPr>
            <a:r>
              <a:rPr lang="pl-PL" sz="2400" dirty="0">
                <a:solidFill>
                  <a:prstClr val="black"/>
                </a:solidFill>
              </a:rPr>
              <a:t>wkład niepieniężny </a:t>
            </a:r>
            <a:r>
              <a:rPr lang="pl-PL" sz="2400" b="1" u="sng" dirty="0">
                <a:solidFill>
                  <a:srgbClr val="FF0000"/>
                </a:solidFill>
              </a:rPr>
              <a:t>nie można </a:t>
            </a:r>
            <a:r>
              <a:rPr lang="pl-PL" sz="2400" dirty="0">
                <a:solidFill>
                  <a:prstClr val="black"/>
                </a:solidFill>
              </a:rPr>
              <a:t>wykazywać jako wkład środków wcześniej sfinansowanych z UE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1608432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98989" y="430225"/>
            <a:ext cx="7886700" cy="1091954"/>
          </a:xfrm>
        </p:spPr>
        <p:txBody>
          <a:bodyPr>
            <a:normAutofit/>
          </a:bodyPr>
          <a:lstStyle/>
          <a:p>
            <a:r>
              <a:rPr lang="pl-PL" sz="3200" b="1" dirty="0"/>
              <a:t>POMOC PUBLICZNA/DE MINIMIS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98989" y="1317262"/>
            <a:ext cx="7886700" cy="4327230"/>
          </a:xfrm>
        </p:spPr>
        <p:txBody>
          <a:bodyPr/>
          <a:lstStyle/>
          <a:p>
            <a:r>
              <a:rPr lang="pl-PL" dirty="0"/>
              <a:t>Ze względu na charakter udzielanego wsparcia i podmioty jakim udzielane jest wsparcie prawidłowo sporządzony test powinien we wniosku przedstawiać się następująco: 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55035357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8155009"/>
              </p:ext>
            </p:extLst>
          </p:nvPr>
        </p:nvGraphicFramePr>
        <p:xfrm>
          <a:off x="2022231" y="2"/>
          <a:ext cx="5284176" cy="6857997"/>
        </p:xfrm>
        <a:graphic>
          <a:graphicData uri="http://schemas.openxmlformats.org/drawingml/2006/table">
            <a:tbl>
              <a:tblPr firstRow="1" firstCol="1" bandRow="1"/>
              <a:tblGrid>
                <a:gridCol w="2150261">
                  <a:extLst>
                    <a:ext uri="{9D8B030D-6E8A-4147-A177-3AD203B41FA5}">
                      <a16:colId xmlns:a16="http://schemas.microsoft.com/office/drawing/2014/main" val="3573516799"/>
                    </a:ext>
                  </a:extLst>
                </a:gridCol>
                <a:gridCol w="1503715">
                  <a:extLst>
                    <a:ext uri="{9D8B030D-6E8A-4147-A177-3AD203B41FA5}">
                      <a16:colId xmlns:a16="http://schemas.microsoft.com/office/drawing/2014/main" val="1679649373"/>
                    </a:ext>
                  </a:extLst>
                </a:gridCol>
                <a:gridCol w="1630200">
                  <a:extLst>
                    <a:ext uri="{9D8B030D-6E8A-4147-A177-3AD203B41FA5}">
                      <a16:colId xmlns:a16="http://schemas.microsoft.com/office/drawing/2014/main" val="4033548706"/>
                    </a:ext>
                  </a:extLst>
                </a:gridCol>
              </a:tblGrid>
              <a:tr h="296464">
                <a:tc grid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Projekt jest zgodny z zasadami pomocy publicznej lub pomocy de minimis (o ile dotyczy).</a:t>
                      </a:r>
                      <a:endParaRPr lang="pl-PL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459" marR="354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9007234"/>
                  </a:ext>
                </a:extLst>
              </a:tr>
              <a:tr h="15095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5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Pytania szczegółowe</a:t>
                      </a:r>
                      <a:endParaRPr lang="pl-PL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459" marR="354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Wnioskodawca</a:t>
                      </a:r>
                      <a:endParaRPr lang="pl-PL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459" marR="354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Partner</a:t>
                      </a:r>
                      <a:endParaRPr lang="pl-PL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459" marR="354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79293614"/>
                  </a:ext>
                </a:extLst>
              </a:tr>
              <a:tr h="650428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000"/>
                        <a:buFont typeface="Calibri" panose="020F0502020204030204" pitchFamily="34" charset="0"/>
                        <a:buAutoNum type="arabicPeriod"/>
                      </a:pPr>
                      <a:r>
                        <a:rPr lang="pl-PL" sz="5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Czy Wnioskodawca/Partner</a:t>
                      </a:r>
                      <a:r>
                        <a:rPr lang="pl-PL" sz="50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pl-PL" sz="5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jest przedsiębiorcą w rozumieniu funkcjonalnym (wykorzystuje produkty/usługi do działalności o charakterze gospodarczym)?</a:t>
                      </a:r>
                      <a:endParaRPr lang="pl-PL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459" marR="354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6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□</a:t>
                      </a:r>
                      <a:r>
                        <a:rPr lang="pl-PL" sz="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TAK</a:t>
                      </a:r>
                      <a:endParaRPr lang="pl-PL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6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x</a:t>
                      </a:r>
                      <a:r>
                        <a:rPr lang="pl-PL" sz="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NIE</a:t>
                      </a:r>
                      <a:endParaRPr lang="pl-PL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459" marR="354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6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□</a:t>
                      </a:r>
                      <a:r>
                        <a:rPr lang="pl-PL" sz="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TAK</a:t>
                      </a:r>
                      <a:endParaRPr lang="pl-PL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6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□</a:t>
                      </a:r>
                      <a:r>
                        <a:rPr lang="pl-PL" sz="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NIE</a:t>
                      </a:r>
                      <a:br>
                        <a:rPr lang="pl-PL" sz="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</a:br>
                      <a:r>
                        <a:rPr lang="pl-PL" sz="6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x</a:t>
                      </a:r>
                      <a:r>
                        <a:rPr lang="pl-PL" sz="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NIE DOTYCZY</a:t>
                      </a:r>
                      <a:endParaRPr lang="pl-PL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459" marR="354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48536398"/>
                  </a:ext>
                </a:extLst>
              </a:tr>
              <a:tr h="650428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000"/>
                        <a:buFont typeface="Calibri" panose="020F0502020204030204" pitchFamily="34" charset="0"/>
                        <a:buAutoNum type="arabicPeriod"/>
                      </a:pPr>
                      <a:r>
                        <a:rPr lang="pl-PL" sz="5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Czy następuje przysporzenie na rzecz konkretnego podmiotu (Wnioskodawcy/Partnera) na warunkach korzystniejszych niż rynkowe?</a:t>
                      </a:r>
                      <a:endParaRPr lang="pl-PL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459" marR="354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6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□</a:t>
                      </a:r>
                      <a:r>
                        <a:rPr lang="pl-PL" sz="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TAK</a:t>
                      </a:r>
                      <a:endParaRPr lang="pl-PL" sz="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6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x </a:t>
                      </a:r>
                      <a:r>
                        <a:rPr lang="pl-PL" sz="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NIE</a:t>
                      </a:r>
                      <a:endParaRPr lang="pl-PL" sz="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459" marR="354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6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□</a:t>
                      </a:r>
                      <a:r>
                        <a:rPr lang="pl-PL" sz="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TAK</a:t>
                      </a:r>
                      <a:endParaRPr lang="pl-PL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6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□</a:t>
                      </a:r>
                      <a:r>
                        <a:rPr lang="pl-PL" sz="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NIE</a:t>
                      </a:r>
                      <a:br>
                        <a:rPr lang="pl-PL" sz="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</a:br>
                      <a:r>
                        <a:rPr lang="pl-PL" sz="6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x</a:t>
                      </a:r>
                      <a:r>
                        <a:rPr lang="pl-PL" sz="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NIE DOTYCZY</a:t>
                      </a:r>
                      <a:endParaRPr lang="pl-PL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459" marR="354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01102219"/>
                  </a:ext>
                </a:extLst>
              </a:tr>
              <a:tr h="880568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000"/>
                        <a:buFont typeface="Calibri" panose="020F0502020204030204" pitchFamily="34" charset="0"/>
                        <a:buAutoNum type="arabicPeriod"/>
                      </a:pPr>
                      <a:r>
                        <a:rPr lang="pl-PL" sz="5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Czy transfer zasobów ma charakter selektywny (uprzywilejowuje określone podmioty - Wnioskodawcę/Partnera - lub wytwarzanie określonych dóbr)?</a:t>
                      </a:r>
                      <a:endParaRPr lang="pl-PL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459" marR="354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6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x </a:t>
                      </a:r>
                      <a:r>
                        <a:rPr lang="pl-PL" sz="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TAK</a:t>
                      </a:r>
                      <a:endParaRPr lang="pl-PL" sz="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6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□ </a:t>
                      </a:r>
                      <a:r>
                        <a:rPr lang="pl-PL" sz="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NIE</a:t>
                      </a:r>
                      <a:endParaRPr lang="pl-PL" sz="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459" marR="354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6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x</a:t>
                      </a:r>
                      <a:r>
                        <a:rPr lang="pl-PL" sz="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pl-PL" sz="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TAK</a:t>
                      </a:r>
                      <a:endParaRPr lang="pl-PL" sz="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6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□</a:t>
                      </a:r>
                      <a:r>
                        <a:rPr lang="pl-PL" sz="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NIE</a:t>
                      </a:r>
                      <a:br>
                        <a:rPr lang="pl-PL" sz="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</a:br>
                      <a:r>
                        <a:rPr lang="pl-PL" sz="6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□</a:t>
                      </a:r>
                      <a:r>
                        <a:rPr lang="pl-PL" sz="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NIE DOTYCZY</a:t>
                      </a:r>
                      <a:endParaRPr lang="pl-PL" sz="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459" marR="354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64955578"/>
                  </a:ext>
                </a:extLst>
              </a:tr>
              <a:tr h="910601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000"/>
                        <a:buFont typeface="Calibri" panose="020F0502020204030204" pitchFamily="34" charset="0"/>
                        <a:buAutoNum type="arabicPeriod"/>
                      </a:pPr>
                      <a:r>
                        <a:rPr lang="pl-PL" sz="5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(TYLKO W PRZYPADKU GDY WARTOŚĆ POMOCY PRZEKRACZA DOSTĘPNY DLA WNIOSKODAWCY/PARTNERA LIMIT POMOCY DE MINIMIS)</a:t>
                      </a:r>
                      <a:r>
                        <a:rPr lang="pl-PL" sz="5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x-none" sz="5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Czy następuje lub czy istnieje groźba zakłócenia konkurencji</a:t>
                      </a:r>
                      <a:r>
                        <a:rPr lang="pl-PL" sz="5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?</a:t>
                      </a:r>
                      <a:endParaRPr lang="pl-PL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459" marR="354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6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□</a:t>
                      </a:r>
                      <a:r>
                        <a:rPr lang="pl-PL" sz="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TAK</a:t>
                      </a:r>
                      <a:endParaRPr lang="pl-PL" sz="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6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□</a:t>
                      </a:r>
                      <a:r>
                        <a:rPr lang="pl-PL" sz="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NIE</a:t>
                      </a:r>
                      <a:endParaRPr lang="pl-PL" sz="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x NIE DOTYCZY</a:t>
                      </a:r>
                      <a:endParaRPr lang="pl-PL" sz="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459" marR="354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6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□</a:t>
                      </a:r>
                      <a:r>
                        <a:rPr lang="pl-PL" sz="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TAK</a:t>
                      </a:r>
                      <a:endParaRPr lang="pl-PL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6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□</a:t>
                      </a:r>
                      <a:r>
                        <a:rPr lang="pl-PL" sz="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NIE</a:t>
                      </a:r>
                      <a:br>
                        <a:rPr lang="pl-PL" sz="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</a:br>
                      <a:r>
                        <a:rPr lang="pl-PL" sz="6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x</a:t>
                      </a:r>
                      <a:r>
                        <a:rPr lang="pl-PL" sz="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NIE DOTYCZY</a:t>
                      </a:r>
                      <a:endParaRPr lang="pl-PL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459" marR="354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1846190"/>
                  </a:ext>
                </a:extLst>
              </a:tr>
              <a:tr h="1132159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000"/>
                        <a:buFont typeface="Calibri" panose="020F0502020204030204" pitchFamily="34" charset="0"/>
                        <a:buAutoNum type="arabicPeriod"/>
                      </a:pPr>
                      <a:r>
                        <a:rPr lang="pl-PL" sz="5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(TYLKO W PRZYPADKU GDY WARTOŚĆ POMOCY PRZEKRACZA DOSTĘPNY DLA WNIOSKODAWCY/PARTNERA LIMIT POMOCY DE MINIMIS):</a:t>
                      </a:r>
                      <a:r>
                        <a:rPr lang="pl-PL" sz="5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Czy transfer zasobów wpływa na wymianę gospodarczą/handlową między państwami członkowskimi?</a:t>
                      </a:r>
                      <a:endParaRPr lang="pl-PL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459" marR="354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6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□</a:t>
                      </a:r>
                      <a:r>
                        <a:rPr lang="pl-PL" sz="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TAK</a:t>
                      </a:r>
                      <a:endParaRPr lang="pl-PL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6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□</a:t>
                      </a:r>
                      <a:r>
                        <a:rPr lang="pl-PL" sz="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NIE</a:t>
                      </a:r>
                      <a:endParaRPr lang="pl-PL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x NIE DOTYCZY</a:t>
                      </a:r>
                      <a:endParaRPr lang="pl-PL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459" marR="354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6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□</a:t>
                      </a:r>
                      <a:r>
                        <a:rPr lang="pl-PL" sz="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TAK</a:t>
                      </a:r>
                      <a:endParaRPr lang="pl-PL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6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□</a:t>
                      </a:r>
                      <a:r>
                        <a:rPr lang="pl-PL" sz="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NIE</a:t>
                      </a:r>
                      <a:br>
                        <a:rPr lang="pl-PL" sz="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</a:br>
                      <a:r>
                        <a:rPr lang="pl-PL" sz="6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x</a:t>
                      </a:r>
                      <a:r>
                        <a:rPr lang="pl-PL" sz="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NIE DOTYCZY</a:t>
                      </a:r>
                      <a:endParaRPr lang="pl-PL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459" marR="354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4566772"/>
                  </a:ext>
                </a:extLst>
              </a:tr>
              <a:tr h="390257">
                <a:tc grid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500" i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Wynik testu pomocy publicznej/pomocy de minimis na pierwszym poziomie (poziom Wnioskodawcy/Partnera) uznaje się za negatywny w przypadku udzielenia co najmniej 1 negatywnej odpowiedzi na wyżej wymienione pytania.</a:t>
                      </a:r>
                      <a:endParaRPr lang="pl-PL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459" marR="354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1981273"/>
                  </a:ext>
                </a:extLst>
              </a:tr>
              <a:tr h="150954">
                <a:tc grid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Czy w projekcie występuje pomoc publiczna?</a:t>
                      </a:r>
                      <a:endParaRPr lang="pl-PL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459" marR="354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3666948"/>
                  </a:ext>
                </a:extLst>
              </a:tr>
              <a:tr h="15095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6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□</a:t>
                      </a:r>
                      <a:r>
                        <a:rPr lang="pl-PL" sz="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TAK</a:t>
                      </a:r>
                      <a:endParaRPr lang="pl-PL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459" marR="354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6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x</a:t>
                      </a:r>
                      <a:r>
                        <a:rPr lang="pl-PL" sz="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NIE </a:t>
                      </a:r>
                      <a:endParaRPr lang="pl-PL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459" marR="354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50096815"/>
                  </a:ext>
                </a:extLst>
              </a:tr>
              <a:tr h="150954">
                <a:tc grid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Czy w projekcie występuje pomoc de minimis?</a:t>
                      </a:r>
                      <a:endParaRPr lang="pl-PL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459" marR="354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7421355"/>
                  </a:ext>
                </a:extLst>
              </a:tr>
              <a:tr h="15095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6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□ </a:t>
                      </a:r>
                      <a:r>
                        <a:rPr lang="pl-PL" sz="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TAK</a:t>
                      </a:r>
                      <a:endParaRPr lang="pl-PL" sz="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459" marR="354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6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x </a:t>
                      </a:r>
                      <a:r>
                        <a:rPr lang="pl-PL" sz="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NIE</a:t>
                      </a:r>
                      <a:endParaRPr lang="pl-PL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459" marR="354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0281846"/>
                  </a:ext>
                </a:extLst>
              </a:tr>
              <a:tr h="150954">
                <a:tc grid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Jeśli projekt objęty jest pomocą de minimis, należy określić na którym poziomie występuje.</a:t>
                      </a:r>
                      <a:endParaRPr lang="pl-PL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459" marR="354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67878619"/>
                  </a:ext>
                </a:extLst>
              </a:tr>
              <a:tr h="1041368">
                <a:tc grid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□ pierwszy poziom (Wnioskodawca/Partner jest Beneficjentem pomocy de </a:t>
                      </a:r>
                      <a:r>
                        <a:rPr lang="pl-PL" sz="6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minimis</a:t>
                      </a:r>
                      <a:r>
                        <a:rPr lang="pl-PL" sz="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)</a:t>
                      </a:r>
                      <a:endParaRPr lang="pl-PL" sz="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105410" indent="-105410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□ drugi poziom (pomoc de </a:t>
                      </a:r>
                      <a:r>
                        <a:rPr lang="pl-PL" sz="6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minimis</a:t>
                      </a:r>
                      <a:r>
                        <a:rPr lang="pl-PL" sz="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jest transferowana przez Wnioskodawcę na rzecz uczestników projektu/użytkowników końcowych)</a:t>
                      </a:r>
                      <a:endParaRPr lang="pl-PL" sz="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x nie dotyczy</a:t>
                      </a:r>
                      <a:endParaRPr lang="pl-PL" sz="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459" marR="354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4748343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7952492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28650" y="587377"/>
            <a:ext cx="7886700" cy="1091954"/>
          </a:xfrm>
        </p:spPr>
        <p:txBody>
          <a:bodyPr/>
          <a:lstStyle/>
          <a:p>
            <a:r>
              <a:rPr lang="pl-PL" b="1" dirty="0"/>
              <a:t>Najważniejsze zasady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28650" y="1679331"/>
            <a:ext cx="7886700" cy="4703714"/>
          </a:xfrm>
        </p:spPr>
        <p:txBody>
          <a:bodyPr>
            <a:normAutofit fontScale="85000" lnSpcReduction="10000"/>
          </a:bodyPr>
          <a:lstStyle/>
          <a:p>
            <a:r>
              <a:rPr lang="pl-PL" dirty="0"/>
              <a:t>Projekty ryczałtowe </a:t>
            </a:r>
            <a:r>
              <a:rPr lang="pl-PL" u="sng" dirty="0">
                <a:solidFill>
                  <a:srgbClr val="FF0000"/>
                </a:solidFill>
              </a:rPr>
              <a:t>nie </a:t>
            </a:r>
            <a:r>
              <a:rPr lang="pl-PL" dirty="0"/>
              <a:t>generują oszczędności!!!</a:t>
            </a:r>
          </a:p>
          <a:p>
            <a:r>
              <a:rPr lang="pl-PL" dirty="0"/>
              <a:t>Procedura udzielania zamówień w ramach PZP </a:t>
            </a:r>
            <a:br>
              <a:rPr lang="pl-PL" dirty="0"/>
            </a:br>
            <a:r>
              <a:rPr lang="pl-PL" dirty="0"/>
              <a:t>i zasady konkurencyjności </a:t>
            </a:r>
            <a:r>
              <a:rPr lang="pl-PL" dirty="0">
                <a:solidFill>
                  <a:srgbClr val="FF0000"/>
                </a:solidFill>
              </a:rPr>
              <a:t>nie</a:t>
            </a:r>
            <a:r>
              <a:rPr lang="pl-PL" dirty="0"/>
              <a:t> podlega weryfikacji przez IZ </a:t>
            </a:r>
            <a:r>
              <a:rPr lang="pl-PL" dirty="0" err="1"/>
              <a:t>FEWiM</a:t>
            </a:r>
            <a:r>
              <a:rPr lang="pl-PL" dirty="0"/>
              <a:t> 2021-2027;</a:t>
            </a:r>
          </a:p>
          <a:p>
            <a:r>
              <a:rPr lang="pl-PL" dirty="0">
                <a:solidFill>
                  <a:prstClr val="black"/>
                </a:solidFill>
              </a:rPr>
              <a:t>Podatek </a:t>
            </a:r>
            <a:r>
              <a:rPr lang="pl-PL" b="1" dirty="0">
                <a:solidFill>
                  <a:prstClr val="black"/>
                </a:solidFill>
              </a:rPr>
              <a:t>VAT</a:t>
            </a:r>
            <a:r>
              <a:rPr lang="pl-PL" dirty="0">
                <a:solidFill>
                  <a:prstClr val="black"/>
                </a:solidFill>
              </a:rPr>
              <a:t> w projekcie, którego łączny koszt jest mniejszy niż 5 mln EUR (włączając VAT), jest kwalifikowalny;</a:t>
            </a:r>
          </a:p>
          <a:p>
            <a:r>
              <a:rPr lang="pl-PL" dirty="0"/>
              <a:t>Wnioskodawca powinien wskazać we wniosku  o dofinansowanie zarówno kadrę własną, jak  i zewnętrzną zaangażowaną do projektu ale na etapie realizacji </a:t>
            </a:r>
            <a:r>
              <a:rPr lang="pl-PL" dirty="0">
                <a:solidFill>
                  <a:srgbClr val="FF0000"/>
                </a:solidFill>
              </a:rPr>
              <a:t>nie ma </a:t>
            </a:r>
            <a:r>
              <a:rPr lang="pl-PL" dirty="0"/>
              <a:t>obowiązku wprowadzania danych dotyczących personelu do Bazy personelu w systemie CST2021;</a:t>
            </a:r>
          </a:p>
          <a:p>
            <a:r>
              <a:rPr lang="pl-PL" b="1" u="sng" dirty="0">
                <a:solidFill>
                  <a:srgbClr val="FF0000"/>
                </a:solidFill>
              </a:rPr>
              <a:t>Rekomendujemy</a:t>
            </a:r>
            <a:r>
              <a:rPr lang="pl-PL" b="1" dirty="0">
                <a:solidFill>
                  <a:srgbClr val="FF0000"/>
                </a:solidFill>
              </a:rPr>
              <a:t> </a:t>
            </a:r>
            <a:r>
              <a:rPr lang="pl-PL" dirty="0"/>
              <a:t>maks. </a:t>
            </a:r>
            <a:r>
              <a:rPr lang="pl-PL" b="1" dirty="0">
                <a:solidFill>
                  <a:srgbClr val="FF0000"/>
                </a:solidFill>
              </a:rPr>
              <a:t>10</a:t>
            </a:r>
            <a:r>
              <a:rPr lang="pl-PL" dirty="0"/>
              <a:t> zadań = 10 kwot ryczałtowych</a:t>
            </a:r>
          </a:p>
          <a:p>
            <a:r>
              <a:rPr lang="pl-PL" dirty="0"/>
              <a:t>Wkład własny </a:t>
            </a:r>
            <a:r>
              <a:rPr lang="pl-PL" u="sng" dirty="0">
                <a:solidFill>
                  <a:srgbClr val="FF0000"/>
                </a:solidFill>
              </a:rPr>
              <a:t>nie</a:t>
            </a:r>
            <a:r>
              <a:rPr lang="pl-PL" dirty="0"/>
              <a:t> jest zadaniem.</a:t>
            </a:r>
          </a:p>
          <a:p>
            <a:endParaRPr lang="pl-PL" dirty="0"/>
          </a:p>
          <a:p>
            <a:endParaRPr lang="pl-PL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45498147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ymbol zastępczy zawartości 5"/>
          <p:cNvSpPr>
            <a:spLocks noGrp="1"/>
          </p:cNvSpPr>
          <p:nvPr>
            <p:ph idx="1"/>
          </p:nvPr>
        </p:nvSpPr>
        <p:spPr>
          <a:xfrm>
            <a:off x="379562" y="1409372"/>
            <a:ext cx="8015018" cy="4327230"/>
          </a:xfrm>
        </p:spPr>
        <p:txBody>
          <a:bodyPr>
            <a:normAutofit/>
          </a:bodyPr>
          <a:lstStyle/>
          <a:p>
            <a:pPr marL="0" lvl="0" indent="0" algn="just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  <a:defRPr/>
            </a:pPr>
            <a:endParaRPr lang="pl-PL" sz="2000" b="1" dirty="0">
              <a:solidFill>
                <a:prstClr val="black"/>
              </a:solidFill>
            </a:endParaRPr>
          </a:p>
          <a:p>
            <a:pPr marL="0" lvl="0" indent="0" algn="just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  <a:defRPr/>
            </a:pPr>
            <a:endParaRPr lang="pl-PL" sz="2000" b="1" dirty="0">
              <a:solidFill>
                <a:prstClr val="black"/>
              </a:solidFill>
            </a:endParaRPr>
          </a:p>
          <a:p>
            <a:pPr marL="0" lvl="0" indent="0" algn="just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  <a:defRPr/>
            </a:pPr>
            <a:endParaRPr lang="pl-PL" sz="2000" b="1" dirty="0">
              <a:solidFill>
                <a:prstClr val="black"/>
              </a:solidFill>
            </a:endParaRPr>
          </a:p>
          <a:p>
            <a:pPr marL="0" lvl="0" indent="0" algn="just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  <a:defRPr/>
            </a:pPr>
            <a:endParaRPr lang="pl-PL" sz="2000" b="1" dirty="0">
              <a:solidFill>
                <a:prstClr val="black"/>
              </a:solidFill>
            </a:endParaRPr>
          </a:p>
          <a:p>
            <a:pPr marL="0" lvl="0" indent="0" algn="ctr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  <a:defRPr/>
            </a:pPr>
            <a:r>
              <a:rPr lang="pl-PL" sz="3600" b="1" dirty="0">
                <a:solidFill>
                  <a:prstClr val="black"/>
                </a:solidFill>
              </a:rPr>
              <a:t>Dziękuję za uwagę!</a:t>
            </a:r>
          </a:p>
        </p:txBody>
      </p:sp>
    </p:spTree>
    <p:extLst>
      <p:ext uri="{BB962C8B-B14F-4D97-AF65-F5344CB8AC3E}">
        <p14:creationId xmlns:p14="http://schemas.microsoft.com/office/powerpoint/2010/main" val="2849184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86320545"/>
              </p:ext>
            </p:extLst>
          </p:nvPr>
        </p:nvGraphicFramePr>
        <p:xfrm>
          <a:off x="628650" y="852256"/>
          <a:ext cx="7886700" cy="5344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71675">
                  <a:extLst>
                    <a:ext uri="{9D8B030D-6E8A-4147-A177-3AD203B41FA5}">
                      <a16:colId xmlns:a16="http://schemas.microsoft.com/office/drawing/2014/main" val="453520317"/>
                    </a:ext>
                  </a:extLst>
                </a:gridCol>
                <a:gridCol w="3044337">
                  <a:extLst>
                    <a:ext uri="{9D8B030D-6E8A-4147-A177-3AD203B41FA5}">
                      <a16:colId xmlns:a16="http://schemas.microsoft.com/office/drawing/2014/main" val="942889772"/>
                    </a:ext>
                  </a:extLst>
                </a:gridCol>
                <a:gridCol w="2870688">
                  <a:extLst>
                    <a:ext uri="{9D8B030D-6E8A-4147-A177-3AD203B41FA5}">
                      <a16:colId xmlns:a16="http://schemas.microsoft.com/office/drawing/2014/main" val="1050259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pl-PL" sz="1600" dirty="0"/>
                        <a:t>Koszty bezpośrednie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600" dirty="0"/>
                        <a:t>Koszty bezpośrednie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600" dirty="0"/>
                        <a:t>Koszty pośrednie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813807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sz="1600" dirty="0"/>
                        <a:t>Maks. wartość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600" dirty="0"/>
                        <a:t> maksymalnie 635 175,00 zł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600" dirty="0"/>
                        <a:t>25% kosztów bezpośrednich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882616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sz="1600" dirty="0"/>
                        <a:t>Na co?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600" dirty="0"/>
                        <a:t>nie można ująć żadnego kosztu, który znajduje się w katalogu kosztów pośrednich.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600" dirty="0"/>
                        <a:t>koszty administracyjne związane z techniczną obsługą realizacji projektu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66042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sz="1600" dirty="0"/>
                        <a:t>Jak rozliczane?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600" dirty="0"/>
                        <a:t>Ryczałt – 1 zadanie =</a:t>
                      </a:r>
                      <a:r>
                        <a:rPr lang="pl-PL" sz="1600" baseline="0" dirty="0"/>
                        <a:t> 1 kwota ryczałtowa</a:t>
                      </a:r>
                      <a:endParaRPr lang="pl-PL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600" dirty="0"/>
                        <a:t>ryczałt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025662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sz="1600"/>
                        <a:t>Jak rozliczane?</a:t>
                      </a:r>
                      <a:endParaRPr lang="pl-PL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600" dirty="0"/>
                        <a:t>Rozliczenie zadania oznacza zatwierdzenie kwoty ryczałtowej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600" dirty="0"/>
                        <a:t>Naliczane są proporcjonalnie</a:t>
                      </a:r>
                      <a:r>
                        <a:rPr lang="pl-PL" sz="1600" baseline="0" dirty="0"/>
                        <a:t> do rozliczanych zadań</a:t>
                      </a:r>
                      <a:endParaRPr lang="pl-PL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06530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sz="1600" dirty="0"/>
                        <a:t>Jak kalkulowane?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600" dirty="0"/>
                        <a:t>W oparciu o budżet szczegółowy,</a:t>
                      </a:r>
                      <a:r>
                        <a:rPr lang="pl-PL" sz="1600" baseline="0" dirty="0"/>
                        <a:t> który jest podstawą </a:t>
                      </a:r>
                      <a:r>
                        <a:rPr lang="pl-PL" sz="1600" dirty="0"/>
                        <a:t>do oceny kwalifikowalności, racjonalności i efektywności wydatków, dokonywanej przez KOP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600" dirty="0"/>
                        <a:t>Nie podlegają ocenie co do kosztów jednostkowych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626082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sz="1600" dirty="0"/>
                        <a:t>Cross-</a:t>
                      </a:r>
                      <a:r>
                        <a:rPr lang="pl-PL" sz="1600" dirty="0" err="1"/>
                        <a:t>financing</a:t>
                      </a:r>
                      <a:endParaRPr lang="pl-PL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600" dirty="0"/>
                        <a:t>W przypadku wydatków objętych limitem (np. cross – </a:t>
                      </a:r>
                      <a:r>
                        <a:rPr lang="pl-PL" sz="1600" dirty="0" err="1"/>
                        <a:t>financing</a:t>
                      </a:r>
                      <a:r>
                        <a:rPr lang="pl-PL" sz="1600" dirty="0"/>
                        <a:t>) będzie wymagane wyodrębnienie nowego zadania, obejmującego w całości dany limit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600" dirty="0"/>
                        <a:t>Koszty pośrednie</a:t>
                      </a:r>
                      <a:r>
                        <a:rPr lang="pl-PL" sz="1600" baseline="0" dirty="0"/>
                        <a:t> naliczane są osobno dla cross-</a:t>
                      </a:r>
                      <a:r>
                        <a:rPr lang="pl-PL" sz="1600" baseline="0" dirty="0" err="1"/>
                        <a:t>financingu</a:t>
                      </a:r>
                      <a:endParaRPr lang="pl-PL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515775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439974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7ED0F60-431F-49DA-99FF-50D9B59896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sz="3200" b="1" dirty="0">
                <a:solidFill>
                  <a:prstClr val="black"/>
                </a:solidFill>
                <a:latin typeface="Calibri"/>
              </a:rPr>
              <a:t>KOSZTY POŚREDNIE</a:t>
            </a:r>
            <a:endParaRPr lang="pl-PL" sz="3200" dirty="0"/>
          </a:p>
        </p:txBody>
      </p:sp>
      <p:sp>
        <p:nvSpPr>
          <p:cNvPr id="6" name="Symbol zastępczy zawartości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 algn="just">
              <a:lnSpc>
                <a:spcPct val="100000"/>
              </a:lnSpc>
              <a:buNone/>
              <a:tabLst>
                <a:tab pos="180340" algn="l"/>
                <a:tab pos="228600" algn="l"/>
              </a:tabLst>
            </a:pPr>
            <a:r>
              <a:rPr lang="pl-PL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Instytucja Zarządzająca </a:t>
            </a:r>
            <a:r>
              <a:rPr lang="pl-PL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FEWiM</a:t>
            </a:r>
            <a:r>
              <a:rPr lang="pl-PL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2021-2027 może obniżyć stawkę ryczałtową kosztów pośrednich w przypadkach </a:t>
            </a:r>
            <a:r>
              <a:rPr lang="pl-PL" u="sng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rażącego naruszenia </a:t>
            </a:r>
            <a:r>
              <a:rPr lang="pl-PL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przez Beneficjenta obowiązków w zakresie zarządzania Projektem. </a:t>
            </a:r>
            <a:r>
              <a:rPr lang="pl-PL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Zasady obniżania stawki ryczałtowej kosztów pośrednich </a:t>
            </a:r>
            <a:r>
              <a:rPr lang="pl-PL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stanowi </a:t>
            </a:r>
            <a:r>
              <a:rPr lang="pl-PL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załącznik nr 9</a:t>
            </a:r>
            <a:r>
              <a:rPr lang="pl-PL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do Umowy o dofinansowanie.</a:t>
            </a:r>
            <a:endParaRPr lang="pl-PL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2678422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28650" y="739832"/>
            <a:ext cx="7886700" cy="881149"/>
          </a:xfrm>
        </p:spPr>
        <p:txBody>
          <a:bodyPr>
            <a:normAutofit/>
          </a:bodyPr>
          <a:lstStyle/>
          <a:p>
            <a:pPr algn="ctr"/>
            <a:r>
              <a:rPr lang="pl-PL" sz="3200" b="1" dirty="0">
                <a:latin typeface="+mn-lt"/>
              </a:rPr>
              <a:t>KWOTY RYCZAŁTOWE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28650" y="1895302"/>
            <a:ext cx="7886700" cy="4487743"/>
          </a:xfrm>
        </p:spPr>
        <p:txBody>
          <a:bodyPr>
            <a:normAutofit/>
          </a:bodyPr>
          <a:lstStyle/>
          <a:p>
            <a:pPr algn="just">
              <a:spcBef>
                <a:spcPts val="0"/>
              </a:spcBef>
            </a:pPr>
            <a:r>
              <a:rPr lang="pl-PL" dirty="0"/>
              <a:t>Na etapie realizacji projektu IZ </a:t>
            </a:r>
            <a:r>
              <a:rPr lang="pl-PL" b="1" dirty="0">
                <a:solidFill>
                  <a:srgbClr val="FF0000"/>
                </a:solidFill>
              </a:rPr>
              <a:t>nie weryfikuje </a:t>
            </a:r>
            <a:r>
              <a:rPr lang="pl-PL" dirty="0"/>
              <a:t>wartości poszczególnych wydatków w oparciu </a:t>
            </a:r>
            <a:br>
              <a:rPr lang="pl-PL" dirty="0"/>
            </a:br>
            <a:r>
              <a:rPr lang="pl-PL" dirty="0"/>
              <a:t>o dokumenty księgowe, </a:t>
            </a:r>
            <a:r>
              <a:rPr lang="pl-PL" u="sng" dirty="0"/>
              <a:t>zatem ciężar uzasadnienia niezbędności i racjonalności wydatków zostaje przeniesiony na wniosek o dofinansowanie </a:t>
            </a:r>
            <a:r>
              <a:rPr lang="pl-PL" dirty="0"/>
              <a:t>oceniany w ramach Komisji Oceny Projektów, </a:t>
            </a:r>
            <a:br>
              <a:rPr lang="pl-PL" dirty="0"/>
            </a:br>
            <a:r>
              <a:rPr lang="pl-PL" dirty="0"/>
              <a:t>a beneficjent stosuje swoje praktyki księgowe</a:t>
            </a:r>
          </a:p>
          <a:p>
            <a:pPr marL="0" indent="0" algn="just">
              <a:spcBef>
                <a:spcPts val="0"/>
              </a:spcBef>
              <a:buNone/>
            </a:pPr>
            <a:endParaRPr lang="pl-PL" dirty="0"/>
          </a:p>
          <a:p>
            <a:pPr algn="just">
              <a:spcBef>
                <a:spcPts val="0"/>
              </a:spcBef>
            </a:pPr>
            <a:r>
              <a:rPr lang="pl-PL" dirty="0"/>
              <a:t>Wydatki rozliczane w sposób uproszczony </a:t>
            </a:r>
            <a:r>
              <a:rPr lang="pl-PL" b="1" dirty="0">
                <a:solidFill>
                  <a:srgbClr val="FF0000"/>
                </a:solidFill>
              </a:rPr>
              <a:t>są traktowane jako wydatki poniesione.</a:t>
            </a:r>
          </a:p>
        </p:txBody>
      </p:sp>
    </p:spTree>
    <p:extLst>
      <p:ext uri="{BB962C8B-B14F-4D97-AF65-F5344CB8AC3E}">
        <p14:creationId xmlns:p14="http://schemas.microsoft.com/office/powerpoint/2010/main" val="35901023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28650" y="980901"/>
            <a:ext cx="7886700" cy="590203"/>
          </a:xfrm>
        </p:spPr>
        <p:txBody>
          <a:bodyPr>
            <a:normAutofit/>
          </a:bodyPr>
          <a:lstStyle/>
          <a:p>
            <a:r>
              <a:rPr lang="pl-PL" sz="3200" b="1" dirty="0">
                <a:latin typeface="+mn-lt"/>
              </a:rPr>
              <a:t>BUDŻET POMOCNICZY-KWOTY RYCZAŁTOWE</a:t>
            </a:r>
          </a:p>
        </p:txBody>
      </p:sp>
      <p:pic>
        <p:nvPicPr>
          <p:cNvPr id="7" name="Symbol zastępczy zawartości 6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7075" y="2435469"/>
            <a:ext cx="9063911" cy="31580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77591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07818" y="852256"/>
            <a:ext cx="8686800" cy="835228"/>
          </a:xfrm>
        </p:spPr>
        <p:txBody>
          <a:bodyPr>
            <a:normAutofit/>
          </a:bodyPr>
          <a:lstStyle/>
          <a:p>
            <a:r>
              <a:rPr lang="pl-PL" sz="3100" b="1" dirty="0">
                <a:latin typeface="+mn-lt"/>
              </a:rPr>
              <a:t>PRZYKŁADOWE ZADANIA, DOKUMENTY, WSKAŹNIKI</a:t>
            </a:r>
          </a:p>
        </p:txBody>
      </p:sp>
      <p:pic>
        <p:nvPicPr>
          <p:cNvPr id="4" name="Symbol zastępczy zawartości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07818" y="1529224"/>
            <a:ext cx="7180758" cy="4263806"/>
          </a:xfrm>
          <a:prstGeom prst="rect">
            <a:avLst/>
          </a:prstGeom>
        </p:spPr>
      </p:pic>
      <p:sp>
        <p:nvSpPr>
          <p:cNvPr id="3" name="pole tekstowe 2"/>
          <p:cNvSpPr txBox="1"/>
          <p:nvPr/>
        </p:nvSpPr>
        <p:spPr>
          <a:xfrm>
            <a:off x="445210" y="5908430"/>
            <a:ext cx="82120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/>
              <a:t>Pozostałe przykłady str. 69-71 Regulamin wyboru projektów</a:t>
            </a:r>
          </a:p>
        </p:txBody>
      </p:sp>
    </p:spTree>
    <p:extLst>
      <p:ext uri="{BB962C8B-B14F-4D97-AF65-F5344CB8AC3E}">
        <p14:creationId xmlns:p14="http://schemas.microsoft.com/office/powerpoint/2010/main" val="19692971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7ED0F60-431F-49DA-99FF-50D9B59896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473825"/>
            <a:ext cx="7886700" cy="964277"/>
          </a:xfrm>
        </p:spPr>
        <p:txBody>
          <a:bodyPr>
            <a:normAutofit/>
          </a:bodyPr>
          <a:lstStyle/>
          <a:p>
            <a:pPr algn="ctr"/>
            <a:r>
              <a:rPr lang="pl-PL" sz="3200" b="1" dirty="0">
                <a:latin typeface="+mn-lt"/>
              </a:rPr>
              <a:t>WSKAŹNIKI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idx="1"/>
          </p:nvPr>
        </p:nvSpPr>
        <p:spPr>
          <a:xfrm>
            <a:off x="822959" y="1546167"/>
            <a:ext cx="7588873" cy="4655723"/>
          </a:xfrm>
        </p:spPr>
        <p:txBody>
          <a:bodyPr>
            <a:normAutofit fontScale="92500"/>
          </a:bodyPr>
          <a:lstStyle/>
          <a:p>
            <a:pPr marL="342865" indent="-342865" algn="just" eaLnBrk="0" fontAlgn="base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Font typeface="Arial" charset="0"/>
              <a:buChar char="•"/>
            </a:pPr>
            <a:r>
              <a:rPr lang="pl-PL" dirty="0"/>
              <a:t>W przypadku niezrealizowania w pełni </a:t>
            </a:r>
            <a:r>
              <a:rPr lang="pl-PL" u="sng" dirty="0"/>
              <a:t>wskaźników rozliczających kwotę ryczałtową</a:t>
            </a:r>
            <a:r>
              <a:rPr lang="pl-PL" dirty="0"/>
              <a:t>, </a:t>
            </a:r>
            <a:r>
              <a:rPr lang="pl-PL" b="1" dirty="0"/>
              <a:t>dana kwota jest uznana w całości za niekwalifikowalną </a:t>
            </a:r>
            <a:r>
              <a:rPr lang="pl-PL" dirty="0"/>
              <a:t>(rozliczenie w systemie „spełnia – nie spełnia”) </a:t>
            </a:r>
            <a:r>
              <a:rPr lang="pl-PL" b="1" dirty="0"/>
              <a:t>IZ </a:t>
            </a:r>
            <a:r>
              <a:rPr lang="pl-PL" b="1" dirty="0">
                <a:solidFill>
                  <a:srgbClr val="FF0000"/>
                </a:solidFill>
              </a:rPr>
              <a:t>nie</a:t>
            </a:r>
            <a:r>
              <a:rPr lang="pl-PL" b="1" dirty="0"/>
              <a:t> może odstąpić od żądania zwrotu środków</a:t>
            </a:r>
            <a:r>
              <a:rPr lang="pl-PL" dirty="0"/>
              <a:t>; </a:t>
            </a:r>
          </a:p>
          <a:p>
            <a:pPr marL="0" indent="0" algn="just" eaLnBrk="0" fontAlgn="base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None/>
            </a:pPr>
            <a:endParaRPr lang="pl-PL" dirty="0"/>
          </a:p>
          <a:p>
            <a:pPr marL="342865" lvl="0" indent="-342865" algn="just" eaLnBrk="0" fontAlgn="base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Font typeface="Arial" charset="0"/>
              <a:buChar char="•"/>
            </a:pPr>
            <a:r>
              <a:rPr lang="pl-PL" dirty="0"/>
              <a:t>W przypadku niezrealizowania określonych </a:t>
            </a:r>
            <a:br>
              <a:rPr lang="pl-PL" dirty="0"/>
            </a:br>
            <a:r>
              <a:rPr lang="pl-PL" dirty="0"/>
              <a:t>w umowie o dofinansowanie projektu </a:t>
            </a:r>
            <a:r>
              <a:rPr lang="pl-PL" u="sng" dirty="0"/>
              <a:t>wskaźników produktu lub rezultatu</a:t>
            </a:r>
            <a:r>
              <a:rPr lang="pl-PL" dirty="0"/>
              <a:t>, dofinansowanie projektu jest odpowiednio obniżane (reguła proporcjonalności). </a:t>
            </a:r>
            <a:r>
              <a:rPr lang="pl-PL" b="1" dirty="0"/>
              <a:t>IZ </a:t>
            </a:r>
            <a:r>
              <a:rPr lang="pl-PL" b="1" dirty="0">
                <a:solidFill>
                  <a:srgbClr val="FF0000"/>
                </a:solidFill>
              </a:rPr>
              <a:t>może</a:t>
            </a:r>
            <a:r>
              <a:rPr lang="pl-PL" b="1" dirty="0"/>
              <a:t> odstąpić od żądania zwrotu środków</a:t>
            </a:r>
          </a:p>
          <a:p>
            <a:pPr marL="342865" lvl="0" indent="-342865" algn="just" eaLnBrk="0" fontAlgn="base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Font typeface="Arial" charset="0"/>
              <a:buChar char="•"/>
            </a:pPr>
            <a:endParaRPr lang="pl-PL" dirty="0"/>
          </a:p>
          <a:p>
            <a:pPr marL="342865" lvl="0" indent="-342865" algn="just" eaLnBrk="0" fontAlgn="base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Font typeface="Arial" charset="0"/>
              <a:buChar char="•"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5838726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7ED0F60-431F-49DA-99FF-50D9B59896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91440"/>
            <a:ext cx="7886700" cy="1371600"/>
          </a:xfrm>
        </p:spPr>
        <p:txBody>
          <a:bodyPr>
            <a:normAutofit/>
          </a:bodyPr>
          <a:lstStyle/>
          <a:p>
            <a:pPr algn="ctr"/>
            <a:r>
              <a:rPr lang="pl-PL" sz="3200" b="1" dirty="0">
                <a:solidFill>
                  <a:prstClr val="black"/>
                </a:solidFill>
                <a:latin typeface="Calibri"/>
              </a:rPr>
              <a:t>KWOTY RYCZAŁTOWE</a:t>
            </a:r>
            <a:endParaRPr lang="pl-PL" sz="3200" dirty="0"/>
          </a:p>
        </p:txBody>
      </p:sp>
      <p:sp>
        <p:nvSpPr>
          <p:cNvPr id="6" name="Symbol zastępczy zawartości 5"/>
          <p:cNvSpPr>
            <a:spLocks noGrp="1"/>
          </p:cNvSpPr>
          <p:nvPr>
            <p:ph idx="1"/>
          </p:nvPr>
        </p:nvSpPr>
        <p:spPr>
          <a:xfrm>
            <a:off x="499253" y="1604356"/>
            <a:ext cx="7886700" cy="4547061"/>
          </a:xfrm>
        </p:spPr>
        <p:txBody>
          <a:bodyPr>
            <a:normAutofit fontScale="92500" lnSpcReduction="20000"/>
          </a:bodyPr>
          <a:lstStyle/>
          <a:p>
            <a:pPr indent="0"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pl-PL" sz="3000" dirty="0">
                <a:ea typeface="Calibri" panose="020F0502020204030204" pitchFamily="34" charset="0"/>
              </a:rPr>
              <a:t>W przypadku zrealizowania zadania objętego daną kwotą ryczałtową niezgodnie z zakresem Wniosku </a:t>
            </a:r>
            <a:br>
              <a:rPr lang="pl-PL" sz="3000" dirty="0">
                <a:ea typeface="Calibri" panose="020F0502020204030204" pitchFamily="34" charset="0"/>
              </a:rPr>
            </a:br>
            <a:r>
              <a:rPr lang="pl-PL" sz="3000" dirty="0">
                <a:ea typeface="Calibri" panose="020F0502020204030204" pitchFamily="34" charset="0"/>
              </a:rPr>
              <a:t>o dofinansowanie, przy jednoczesnym osiągnięciu wskaźników, i/lub niezgodnie ze standardem określonym we wskaźnikach rozliczających kwoty ryczałtowe, Instytucja Zarządzająca </a:t>
            </a:r>
            <a:r>
              <a:rPr lang="pl-PL" sz="3000" dirty="0" err="1">
                <a:ea typeface="Calibri" panose="020F0502020204030204" pitchFamily="34" charset="0"/>
              </a:rPr>
              <a:t>FEWiM</a:t>
            </a:r>
            <a:r>
              <a:rPr lang="pl-PL" sz="3000" dirty="0">
                <a:ea typeface="Calibri" panose="020F0502020204030204" pitchFamily="34" charset="0"/>
              </a:rPr>
              <a:t> 2021-2027 </a:t>
            </a:r>
            <a:r>
              <a:rPr lang="pl-PL" sz="3000" b="1" dirty="0">
                <a:solidFill>
                  <a:srgbClr val="FF0000"/>
                </a:solidFill>
                <a:ea typeface="Calibri" panose="020F0502020204030204" pitchFamily="34" charset="0"/>
              </a:rPr>
              <a:t>może uznać</a:t>
            </a:r>
            <a:r>
              <a:rPr lang="pl-PL" sz="3000" b="1" dirty="0">
                <a:ea typeface="Calibri" panose="020F0502020204030204" pitchFamily="34" charset="0"/>
              </a:rPr>
              <a:t> część wydatków objętych kwotą ryczałtową za niekwalifikowalne. </a:t>
            </a:r>
          </a:p>
          <a:p>
            <a:pPr marL="0" indent="0" algn="just">
              <a:spcAft>
                <a:spcPts val="300"/>
              </a:spcAft>
              <a:buNone/>
            </a:pPr>
            <a:endParaRPr lang="pl-PL" sz="3000" b="1" dirty="0">
              <a:ea typeface="Calibri" panose="020F0502020204030204" pitchFamily="34" charset="0"/>
            </a:endParaRPr>
          </a:p>
          <a:p>
            <a:pPr marL="0" indent="0" algn="just">
              <a:spcAft>
                <a:spcPts val="300"/>
              </a:spcAft>
              <a:buNone/>
            </a:pPr>
            <a:r>
              <a:rPr lang="pl-PL" sz="2200" b="1" dirty="0">
                <a:ea typeface="Calibri" panose="020F0502020204030204" pitchFamily="34" charset="0"/>
              </a:rPr>
              <a:t>(</a:t>
            </a:r>
            <a:r>
              <a:rPr lang="pl-PL" sz="2200" b="1" dirty="0">
                <a:ea typeface="Times New Roman" panose="02020603050405020304" pitchFamily="18" charset="0"/>
              </a:rPr>
              <a:t>§ 11</a:t>
            </a:r>
            <a:r>
              <a:rPr lang="pl-PL" sz="2200" b="1" baseline="30000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2200" b="1" dirty="0">
                <a:ea typeface="Times New Roman" panose="02020603050405020304" pitchFamily="18" charset="0"/>
              </a:rPr>
              <a:t> pkt. 8 Umowy o dofinansowanie)</a:t>
            </a:r>
            <a:endParaRPr lang="pl-PL" sz="2200" dirty="0">
              <a:ea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pl-PL" sz="3000" dirty="0"/>
          </a:p>
        </p:txBody>
      </p:sp>
    </p:spTree>
    <p:extLst>
      <p:ext uri="{BB962C8B-B14F-4D97-AF65-F5344CB8AC3E}">
        <p14:creationId xmlns:p14="http://schemas.microsoft.com/office/powerpoint/2010/main" val="32324967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7ED0F60-431F-49DA-99FF-50D9B59896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852256"/>
            <a:ext cx="7886700" cy="602471"/>
          </a:xfrm>
        </p:spPr>
        <p:txBody>
          <a:bodyPr>
            <a:normAutofit/>
          </a:bodyPr>
          <a:lstStyle/>
          <a:p>
            <a:pPr algn="ctr"/>
            <a:r>
              <a:rPr lang="pl-PL" sz="3200" b="1" dirty="0">
                <a:solidFill>
                  <a:prstClr val="black"/>
                </a:solidFill>
                <a:latin typeface="Calibri"/>
              </a:rPr>
              <a:t>CROSS-FINANCING</a:t>
            </a:r>
            <a:endParaRPr lang="pl-PL" sz="3200" dirty="0"/>
          </a:p>
        </p:txBody>
      </p:sp>
      <p:sp>
        <p:nvSpPr>
          <p:cNvPr id="6" name="Symbol zastępczy zawartości 5"/>
          <p:cNvSpPr>
            <a:spLocks noGrp="1"/>
          </p:cNvSpPr>
          <p:nvPr>
            <p:ph idx="1"/>
          </p:nvPr>
        </p:nvSpPr>
        <p:spPr>
          <a:xfrm>
            <a:off x="405441" y="1454727"/>
            <a:ext cx="8015018" cy="4514788"/>
          </a:xfrm>
        </p:spPr>
        <p:txBody>
          <a:bodyPr>
            <a:normAutofit fontScale="92500" lnSpcReduction="10000"/>
          </a:bodyPr>
          <a:lstStyle/>
          <a:p>
            <a:pPr marL="0" lvl="0" indent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  <a:defRPr/>
            </a:pPr>
            <a:r>
              <a:rPr lang="pl-PL" sz="2400" dirty="0">
                <a:solidFill>
                  <a:prstClr val="black"/>
                </a:solidFill>
              </a:rPr>
              <a:t>Cross-</a:t>
            </a:r>
            <a:r>
              <a:rPr lang="pl-PL" sz="2400" dirty="0" err="1">
                <a:solidFill>
                  <a:prstClr val="black"/>
                </a:solidFill>
              </a:rPr>
              <a:t>financing</a:t>
            </a:r>
            <a:r>
              <a:rPr lang="pl-PL" sz="2400" dirty="0">
                <a:solidFill>
                  <a:prstClr val="black"/>
                </a:solidFill>
              </a:rPr>
              <a:t> w projektach EFS+ dotyczy wyłącznie:</a:t>
            </a:r>
          </a:p>
          <a:p>
            <a:pPr marL="342900" lvl="0" indent="-34290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AutoNum type="alphaLcParenR"/>
              <a:defRPr/>
            </a:pPr>
            <a:r>
              <a:rPr lang="pl-PL" sz="2400" dirty="0">
                <a:solidFill>
                  <a:prstClr val="black"/>
                </a:solidFill>
              </a:rPr>
              <a:t>zakupu gruntu i nieruchomości, </a:t>
            </a:r>
          </a:p>
          <a:p>
            <a:pPr marL="342900" lvl="0" indent="-34290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AutoNum type="alphaLcParenR"/>
              <a:defRPr/>
            </a:pPr>
            <a:endParaRPr lang="pl-PL" sz="2400" dirty="0">
              <a:solidFill>
                <a:prstClr val="black"/>
              </a:solidFill>
            </a:endParaRPr>
          </a:p>
          <a:p>
            <a:pPr marL="342900" lvl="0" indent="-34290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AutoNum type="alphaLcParenR"/>
              <a:defRPr/>
            </a:pPr>
            <a:r>
              <a:rPr lang="pl-PL" sz="2400" dirty="0">
                <a:solidFill>
                  <a:prstClr val="black"/>
                </a:solidFill>
              </a:rPr>
              <a:t>zakupu infrastruktury (adaptacje, modernizacje); </a:t>
            </a:r>
          </a:p>
          <a:p>
            <a:pPr marL="342900" lvl="0" indent="-34290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AutoNum type="alphaLcParenR"/>
              <a:defRPr/>
            </a:pPr>
            <a:endParaRPr lang="pl-PL" sz="2400" dirty="0">
              <a:solidFill>
                <a:prstClr val="black"/>
              </a:solidFill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  <a:defRPr/>
            </a:pPr>
            <a:r>
              <a:rPr lang="pl-PL" sz="2400" dirty="0">
                <a:solidFill>
                  <a:prstClr val="black"/>
                </a:solidFill>
              </a:rPr>
              <a:t>c) zakupu mebli, sprzętu i pojazdów, z wyjątkiem przypadków:</a:t>
            </a:r>
          </a:p>
          <a:p>
            <a:pPr marL="285750" lvl="0" indent="-28575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Tx/>
              <a:buChar char="-"/>
              <a:defRPr/>
            </a:pPr>
            <a:r>
              <a:rPr lang="pl-PL" sz="2400" dirty="0">
                <a:solidFill>
                  <a:prstClr val="black"/>
                </a:solidFill>
              </a:rPr>
              <a:t>gdy wartość tych przedmiotów jest całkowicie zamortyzowana </a:t>
            </a:r>
            <a:br>
              <a:rPr lang="pl-PL" sz="2400" dirty="0">
                <a:solidFill>
                  <a:prstClr val="black"/>
                </a:solidFill>
              </a:rPr>
            </a:br>
            <a:r>
              <a:rPr lang="pl-PL" sz="2400" dirty="0">
                <a:solidFill>
                  <a:prstClr val="black"/>
                </a:solidFill>
              </a:rPr>
              <a:t>w okresie realizacji projektu </a:t>
            </a:r>
          </a:p>
          <a:p>
            <a:pPr marL="285750" lvl="0" indent="-28575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Tx/>
              <a:buChar char="-"/>
              <a:defRPr/>
            </a:pPr>
            <a:r>
              <a:rPr lang="pl-PL" sz="2400" dirty="0">
                <a:solidFill>
                  <a:prstClr val="black"/>
                </a:solidFill>
              </a:rPr>
              <a:t>ich zakup jest najbardziej opłacalną opcją</a:t>
            </a:r>
          </a:p>
          <a:p>
            <a:pPr marL="285750" lvl="0" indent="-28575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Tx/>
              <a:buChar char="-"/>
              <a:defRPr/>
            </a:pPr>
            <a:r>
              <a:rPr lang="pl-PL" sz="2400" dirty="0">
                <a:solidFill>
                  <a:prstClr val="black"/>
                </a:solidFill>
              </a:rPr>
              <a:t>zakupy te są konieczne do osiągnięcia celu projektu 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  <a:defRPr/>
            </a:pPr>
            <a:r>
              <a:rPr lang="pl-PL" sz="2400" b="1" dirty="0">
                <a:solidFill>
                  <a:srgbClr val="FF0000"/>
                </a:solidFill>
              </a:rPr>
              <a:t>Wystarczy, że spełniony jest jeden z ww. warunków. Tym niemniej każdy wydatek musi być niezbędny do realizacji projektu.</a:t>
            </a:r>
          </a:p>
          <a:p>
            <a:pPr marL="0" lvl="0" indent="0" algn="just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</a:pPr>
            <a:endParaRPr lang="pl-PL" sz="3000" b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7713857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Motyw pakietu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yw pakietu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yw pakietu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ja próba.pptx" id="{C8949DC2-7D54-40E7-A22E-B9228A094069}" vid="{7722B6AC-B982-40FC-AEF3-F63F117DBBB9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Prezentacja próbna</Template>
  <TotalTime>1563</TotalTime>
  <Words>1005</Words>
  <Application>Microsoft Office PowerPoint</Application>
  <PresentationFormat>Pokaz na ekranie (4:3)</PresentationFormat>
  <Paragraphs>119</Paragraphs>
  <Slides>15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15</vt:i4>
      </vt:variant>
    </vt:vector>
  </HeadingPairs>
  <TitlesOfParts>
    <vt:vector size="19" baseType="lpstr">
      <vt:lpstr>Arial</vt:lpstr>
      <vt:lpstr>Calibri</vt:lpstr>
      <vt:lpstr>Calibri Light</vt:lpstr>
      <vt:lpstr>Motyw pakietu Office</vt:lpstr>
      <vt:lpstr>  Zasady finansowania  Nabór nr FEWM.06.03-IZ.00-001/26 </vt:lpstr>
      <vt:lpstr>Prezentacja programu PowerPoint</vt:lpstr>
      <vt:lpstr>KOSZTY POŚREDNIE</vt:lpstr>
      <vt:lpstr>KWOTY RYCZAŁTOWE</vt:lpstr>
      <vt:lpstr>BUDŻET POMOCNICZY-KWOTY RYCZAŁTOWE</vt:lpstr>
      <vt:lpstr>PRZYKŁADOWE ZADANIA, DOKUMENTY, WSKAŹNIKI</vt:lpstr>
      <vt:lpstr>WSKAŹNIKI</vt:lpstr>
      <vt:lpstr>KWOTY RYCZAŁTOWE</vt:lpstr>
      <vt:lpstr>CROSS-FINANCING</vt:lpstr>
      <vt:lpstr>CROSS-FINANCING</vt:lpstr>
      <vt:lpstr>WKŁAD WŁASNY</vt:lpstr>
      <vt:lpstr>POMOC PUBLICZNA/DE MINIMIS</vt:lpstr>
      <vt:lpstr>Prezentacja programu PowerPoint</vt:lpstr>
      <vt:lpstr>Najważniejsze zasady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Sabina Ropiak</dc:creator>
  <cp:lastModifiedBy>Michał Komorkiewicz</cp:lastModifiedBy>
  <cp:revision>144</cp:revision>
  <cp:lastPrinted>2024-04-08T08:19:34Z</cp:lastPrinted>
  <dcterms:created xsi:type="dcterms:W3CDTF">2023-01-20T07:35:09Z</dcterms:created>
  <dcterms:modified xsi:type="dcterms:W3CDTF">2026-02-10T07:31:31Z</dcterms:modified>
</cp:coreProperties>
</file>