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8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406" r:id="rId2"/>
    <p:sldId id="432" r:id="rId3"/>
    <p:sldId id="407" r:id="rId4"/>
    <p:sldId id="408" r:id="rId5"/>
    <p:sldId id="428" r:id="rId6"/>
    <p:sldId id="417" r:id="rId7"/>
    <p:sldId id="416" r:id="rId8"/>
    <p:sldId id="420" r:id="rId9"/>
    <p:sldId id="412" r:id="rId10"/>
    <p:sldId id="354" r:id="rId11"/>
    <p:sldId id="355" r:id="rId12"/>
    <p:sldId id="411" r:id="rId13"/>
    <p:sldId id="410" r:id="rId14"/>
    <p:sldId id="373" r:id="rId15"/>
    <p:sldId id="341" r:id="rId16"/>
    <p:sldId id="405" r:id="rId17"/>
    <p:sldId id="424" r:id="rId18"/>
    <p:sldId id="401" r:id="rId19"/>
    <p:sldId id="415" r:id="rId20"/>
    <p:sldId id="422" r:id="rId21"/>
    <p:sldId id="336" r:id="rId22"/>
    <p:sldId id="421" r:id="rId23"/>
    <p:sldId id="423" r:id="rId24"/>
    <p:sldId id="429" r:id="rId25"/>
    <p:sldId id="368" r:id="rId26"/>
    <p:sldId id="425" r:id="rId27"/>
    <p:sldId id="317" r:id="rId28"/>
    <p:sldId id="280" r:id="rId29"/>
    <p:sldId id="431" r:id="rId30"/>
    <p:sldId id="320" r:id="rId31"/>
    <p:sldId id="430" r:id="rId32"/>
    <p:sldId id="327" r:id="rId33"/>
    <p:sldId id="370" r:id="rId34"/>
    <p:sldId id="427" r:id="rId35"/>
    <p:sldId id="383" r:id="rId36"/>
    <p:sldId id="434" r:id="rId37"/>
    <p:sldId id="414" r:id="rId38"/>
    <p:sldId id="435" r:id="rId39"/>
    <p:sldId id="436" r:id="rId40"/>
    <p:sldId id="437" r:id="rId41"/>
    <p:sldId id="433" r:id="rId42"/>
    <p:sldId id="426" r:id="rId43"/>
    <p:sldId id="324" r:id="rId44"/>
    <p:sldId id="290" r:id="rId45"/>
    <p:sldId id="418" r:id="rId46"/>
    <p:sldId id="387" r:id="rId47"/>
    <p:sldId id="315" r:id="rId48"/>
    <p:sldId id="263" r:id="rId4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003399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76395" autoAdjust="0"/>
  </p:normalViewPr>
  <p:slideViewPr>
    <p:cSldViewPr snapToGrid="0">
      <p:cViewPr varScale="1">
        <p:scale>
          <a:sx n="66" d="100"/>
          <a:sy n="66" d="100"/>
        </p:scale>
        <p:origin x="195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4#1">
  <dgm:title val=""/>
  <dgm:desc val=""/>
  <dgm:catLst>
    <dgm:cat type="accent3" pri="11400"/>
  </dgm:catLst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4#2">
  <dgm:title val=""/>
  <dgm:desc val=""/>
  <dgm:catLst>
    <dgm:cat type="accent3" pri="11400"/>
  </dgm:catLst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500ECB-AA7A-421B-BD7F-871BADA5BC0A}" type="doc">
      <dgm:prSet loTypeId="urn:microsoft.com/office/officeart/2008/layout/HorizontalMultiLevelHierarchy" loCatId="hierarchy" qsTypeId="urn:microsoft.com/office/officeart/2005/8/quickstyle/3d7" qsCatId="3D" csTypeId="urn:microsoft.com/office/officeart/2005/8/colors/accent0_1" csCatId="mainScheme" phldr="1"/>
      <dgm:spPr/>
      <dgm:t>
        <a:bodyPr/>
        <a:lstStyle/>
        <a:p>
          <a:endParaRPr lang="pl-PL"/>
        </a:p>
      </dgm:t>
    </dgm:pt>
    <dgm:pt modelId="{C4BA82D3-E7A4-42BA-B9E0-778F511252C7}">
      <dgm:prSet phldrT="[Tekst]"/>
      <dgm:spPr/>
      <dgm:t>
        <a:bodyPr/>
        <a:lstStyle/>
        <a:p>
          <a:r>
            <a:rPr lang="pl-PL" b="1" dirty="0">
              <a:solidFill>
                <a:schemeClr val="accent1"/>
              </a:solidFill>
            </a:rPr>
            <a:t>Działania obligatoryjne</a:t>
          </a:r>
        </a:p>
      </dgm:t>
    </dgm:pt>
    <dgm:pt modelId="{01136647-C014-40B6-A608-EED7C1F048D1}" type="parTrans" cxnId="{A646D8EB-7EA4-4EB6-B1C0-BDB9420B34EB}">
      <dgm:prSet/>
      <dgm:spPr/>
      <dgm:t>
        <a:bodyPr/>
        <a:lstStyle/>
        <a:p>
          <a:endParaRPr lang="pl-PL"/>
        </a:p>
      </dgm:t>
    </dgm:pt>
    <dgm:pt modelId="{85D57BD2-F2A0-4BD4-B7C4-1960DD26F3D5}" type="sibTrans" cxnId="{A646D8EB-7EA4-4EB6-B1C0-BDB9420B34EB}">
      <dgm:prSet/>
      <dgm:spPr/>
      <dgm:t>
        <a:bodyPr/>
        <a:lstStyle/>
        <a:p>
          <a:endParaRPr lang="pl-PL"/>
        </a:p>
      </dgm:t>
    </dgm:pt>
    <dgm:pt modelId="{09267B28-9E7F-4CE6-AAD0-5D3582E2CD8E}">
      <dgm:prSet phldrT="[Tekst]" custT="1"/>
      <dgm:spPr/>
      <dgm:t>
        <a:bodyPr/>
        <a:lstStyle/>
        <a:p>
          <a:pPr marL="0" indent="0">
            <a:tabLst/>
          </a:pPr>
          <a:r>
            <a:rPr lang="pl-PL" sz="1800" b="1" dirty="0"/>
            <a:t> </a:t>
          </a:r>
          <a:r>
            <a:rPr lang="pl-PL" sz="3200" b="1" dirty="0"/>
            <a:t>Wsparcie ucznia</a:t>
          </a:r>
        </a:p>
      </dgm:t>
    </dgm:pt>
    <dgm:pt modelId="{8C331E39-18BA-4738-8886-729E832DA221}" type="parTrans" cxnId="{D11A0CA6-D0CE-4B14-A929-679D85882AF9}">
      <dgm:prSet/>
      <dgm:spPr/>
      <dgm:t>
        <a:bodyPr/>
        <a:lstStyle/>
        <a:p>
          <a:endParaRPr lang="pl-PL"/>
        </a:p>
      </dgm:t>
    </dgm:pt>
    <dgm:pt modelId="{98F3B532-CC58-49D9-9673-4F15768D08D6}" type="sibTrans" cxnId="{D11A0CA6-D0CE-4B14-A929-679D85882AF9}">
      <dgm:prSet/>
      <dgm:spPr/>
      <dgm:t>
        <a:bodyPr/>
        <a:lstStyle/>
        <a:p>
          <a:endParaRPr lang="pl-PL"/>
        </a:p>
      </dgm:t>
    </dgm:pt>
    <dgm:pt modelId="{6A5AAAE4-16BB-4973-8CEA-2768BDE1D526}">
      <dgm:prSet custT="1"/>
      <dgm:spPr/>
      <dgm:t>
        <a:bodyPr/>
        <a:lstStyle/>
        <a:p>
          <a:r>
            <a:rPr lang="pl-PL" sz="3200" b="1" dirty="0"/>
            <a:t>Wsparcie nauczyciela</a:t>
          </a:r>
        </a:p>
      </dgm:t>
    </dgm:pt>
    <dgm:pt modelId="{DA1F2A58-9BB3-4321-A648-3939D802D92A}" type="parTrans" cxnId="{0B9AC7CF-0196-4A30-BA2D-8D971A269993}">
      <dgm:prSet/>
      <dgm:spPr/>
      <dgm:t>
        <a:bodyPr/>
        <a:lstStyle/>
        <a:p>
          <a:endParaRPr lang="pl-PL"/>
        </a:p>
      </dgm:t>
    </dgm:pt>
    <dgm:pt modelId="{904DC4EB-A927-46E5-946F-59BF9BEA4650}" type="sibTrans" cxnId="{0B9AC7CF-0196-4A30-BA2D-8D971A269993}">
      <dgm:prSet/>
      <dgm:spPr/>
      <dgm:t>
        <a:bodyPr/>
        <a:lstStyle/>
        <a:p>
          <a:endParaRPr lang="pl-PL"/>
        </a:p>
      </dgm:t>
    </dgm:pt>
    <dgm:pt modelId="{7393651C-3DBD-4D07-A75D-1FEF96207DBF}" type="pres">
      <dgm:prSet presAssocID="{67500ECB-AA7A-421B-BD7F-871BADA5BC0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95DF1FFC-AC56-4653-8755-E2D0E7720852}" type="pres">
      <dgm:prSet presAssocID="{C4BA82D3-E7A4-42BA-B9E0-778F511252C7}" presName="root1" presStyleCnt="0"/>
      <dgm:spPr/>
    </dgm:pt>
    <dgm:pt modelId="{C1626E74-FE66-4E12-9291-19FD196085DD}" type="pres">
      <dgm:prSet presAssocID="{C4BA82D3-E7A4-42BA-B9E0-778F511252C7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420F7EBF-51D2-4CE6-AACE-138A52BC0664}" type="pres">
      <dgm:prSet presAssocID="{C4BA82D3-E7A4-42BA-B9E0-778F511252C7}" presName="level2hierChild" presStyleCnt="0"/>
      <dgm:spPr/>
    </dgm:pt>
    <dgm:pt modelId="{F2B9EB57-048D-4989-B30E-260057E237E0}" type="pres">
      <dgm:prSet presAssocID="{8C331E39-18BA-4738-8886-729E832DA221}" presName="conn2-1" presStyleLbl="parChTrans1D2" presStyleIdx="0" presStyleCnt="2"/>
      <dgm:spPr/>
      <dgm:t>
        <a:bodyPr/>
        <a:lstStyle/>
        <a:p>
          <a:endParaRPr lang="pl-PL"/>
        </a:p>
      </dgm:t>
    </dgm:pt>
    <dgm:pt modelId="{11251766-5E44-4C9A-8F4C-6B260C18EBB5}" type="pres">
      <dgm:prSet presAssocID="{8C331E39-18BA-4738-8886-729E832DA221}" presName="connTx" presStyleLbl="parChTrans1D2" presStyleIdx="0" presStyleCnt="2"/>
      <dgm:spPr/>
      <dgm:t>
        <a:bodyPr/>
        <a:lstStyle/>
        <a:p>
          <a:endParaRPr lang="pl-PL"/>
        </a:p>
      </dgm:t>
    </dgm:pt>
    <dgm:pt modelId="{2758CFEB-70B4-4113-969C-E9807F3AF899}" type="pres">
      <dgm:prSet presAssocID="{09267B28-9E7F-4CE6-AAD0-5D3582E2CD8E}" presName="root2" presStyleCnt="0"/>
      <dgm:spPr/>
    </dgm:pt>
    <dgm:pt modelId="{CA09BDD1-D2DA-43A7-9AA2-5DD804E25AA7}" type="pres">
      <dgm:prSet presAssocID="{09267B28-9E7F-4CE6-AAD0-5D3582E2CD8E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B4083391-A8CA-40C0-848C-F32148450B74}" type="pres">
      <dgm:prSet presAssocID="{09267B28-9E7F-4CE6-AAD0-5D3582E2CD8E}" presName="level3hierChild" presStyleCnt="0"/>
      <dgm:spPr/>
    </dgm:pt>
    <dgm:pt modelId="{2FA6F1E5-61FF-43BC-9AD1-51457BF0E929}" type="pres">
      <dgm:prSet presAssocID="{DA1F2A58-9BB3-4321-A648-3939D802D92A}" presName="conn2-1" presStyleLbl="parChTrans1D2" presStyleIdx="1" presStyleCnt="2"/>
      <dgm:spPr/>
      <dgm:t>
        <a:bodyPr/>
        <a:lstStyle/>
        <a:p>
          <a:endParaRPr lang="pl-PL"/>
        </a:p>
      </dgm:t>
    </dgm:pt>
    <dgm:pt modelId="{9E6B34AD-1566-4739-9ADA-0A6CFB1B91AC}" type="pres">
      <dgm:prSet presAssocID="{DA1F2A58-9BB3-4321-A648-3939D802D92A}" presName="connTx" presStyleLbl="parChTrans1D2" presStyleIdx="1" presStyleCnt="2"/>
      <dgm:spPr/>
      <dgm:t>
        <a:bodyPr/>
        <a:lstStyle/>
        <a:p>
          <a:endParaRPr lang="pl-PL"/>
        </a:p>
      </dgm:t>
    </dgm:pt>
    <dgm:pt modelId="{59FDC7CA-422F-4C9F-9ECF-4ED503C8C2F5}" type="pres">
      <dgm:prSet presAssocID="{6A5AAAE4-16BB-4973-8CEA-2768BDE1D526}" presName="root2" presStyleCnt="0"/>
      <dgm:spPr/>
    </dgm:pt>
    <dgm:pt modelId="{7D17EC6B-EAAF-406D-A0AA-45C7DF05E95F}" type="pres">
      <dgm:prSet presAssocID="{6A5AAAE4-16BB-4973-8CEA-2768BDE1D526}" presName="LevelTwoTextNode" presStyleLbl="node2" presStyleIdx="1" presStyleCnt="2" custLinFactNeighborX="7795" custLinFactNeighborY="25567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198FA5B2-2B8A-486A-A488-E82BA2E5822F}" type="pres">
      <dgm:prSet presAssocID="{6A5AAAE4-16BB-4973-8CEA-2768BDE1D526}" presName="level3hierChild" presStyleCnt="0"/>
      <dgm:spPr/>
    </dgm:pt>
  </dgm:ptLst>
  <dgm:cxnLst>
    <dgm:cxn modelId="{488AC490-C3B3-484D-8B25-9EC134AE8ABC}" type="presOf" srcId="{C4BA82D3-E7A4-42BA-B9E0-778F511252C7}" destId="{C1626E74-FE66-4E12-9291-19FD196085DD}" srcOrd="0" destOrd="0" presId="urn:microsoft.com/office/officeart/2008/layout/HorizontalMultiLevelHierarchy"/>
    <dgm:cxn modelId="{D11A0CA6-D0CE-4B14-A929-679D85882AF9}" srcId="{C4BA82D3-E7A4-42BA-B9E0-778F511252C7}" destId="{09267B28-9E7F-4CE6-AAD0-5D3582E2CD8E}" srcOrd="0" destOrd="0" parTransId="{8C331E39-18BA-4738-8886-729E832DA221}" sibTransId="{98F3B532-CC58-49D9-9673-4F15768D08D6}"/>
    <dgm:cxn modelId="{0B9AC7CF-0196-4A30-BA2D-8D971A269993}" srcId="{C4BA82D3-E7A4-42BA-B9E0-778F511252C7}" destId="{6A5AAAE4-16BB-4973-8CEA-2768BDE1D526}" srcOrd="1" destOrd="0" parTransId="{DA1F2A58-9BB3-4321-A648-3939D802D92A}" sibTransId="{904DC4EB-A927-46E5-946F-59BF9BEA4650}"/>
    <dgm:cxn modelId="{2180E830-5E73-40C1-A67E-4E2F68D64419}" type="presOf" srcId="{67500ECB-AA7A-421B-BD7F-871BADA5BC0A}" destId="{7393651C-3DBD-4D07-A75D-1FEF96207DBF}" srcOrd="0" destOrd="0" presId="urn:microsoft.com/office/officeart/2008/layout/HorizontalMultiLevelHierarchy"/>
    <dgm:cxn modelId="{603713D8-FCD3-4AFA-A39F-A41E72F10CF7}" type="presOf" srcId="{8C331E39-18BA-4738-8886-729E832DA221}" destId="{11251766-5E44-4C9A-8F4C-6B260C18EBB5}" srcOrd="1" destOrd="0" presId="urn:microsoft.com/office/officeart/2008/layout/HorizontalMultiLevelHierarchy"/>
    <dgm:cxn modelId="{A646D8EB-7EA4-4EB6-B1C0-BDB9420B34EB}" srcId="{67500ECB-AA7A-421B-BD7F-871BADA5BC0A}" destId="{C4BA82D3-E7A4-42BA-B9E0-778F511252C7}" srcOrd="0" destOrd="0" parTransId="{01136647-C014-40B6-A608-EED7C1F048D1}" sibTransId="{85D57BD2-F2A0-4BD4-B7C4-1960DD26F3D5}"/>
    <dgm:cxn modelId="{33D8BEDC-2064-4899-9E93-980F831B2553}" type="presOf" srcId="{DA1F2A58-9BB3-4321-A648-3939D802D92A}" destId="{2FA6F1E5-61FF-43BC-9AD1-51457BF0E929}" srcOrd="0" destOrd="0" presId="urn:microsoft.com/office/officeart/2008/layout/HorizontalMultiLevelHierarchy"/>
    <dgm:cxn modelId="{8E1753FA-5260-4EED-B26E-3AAB2CC9E0B3}" type="presOf" srcId="{DA1F2A58-9BB3-4321-A648-3939D802D92A}" destId="{9E6B34AD-1566-4739-9ADA-0A6CFB1B91AC}" srcOrd="1" destOrd="0" presId="urn:microsoft.com/office/officeart/2008/layout/HorizontalMultiLevelHierarchy"/>
    <dgm:cxn modelId="{5606FCDB-E283-43BE-B3AF-E81EBC9BA58C}" type="presOf" srcId="{6A5AAAE4-16BB-4973-8CEA-2768BDE1D526}" destId="{7D17EC6B-EAAF-406D-A0AA-45C7DF05E95F}" srcOrd="0" destOrd="0" presId="urn:microsoft.com/office/officeart/2008/layout/HorizontalMultiLevelHierarchy"/>
    <dgm:cxn modelId="{015F01B4-0E6D-4D42-A884-F2755647833F}" type="presOf" srcId="{8C331E39-18BA-4738-8886-729E832DA221}" destId="{F2B9EB57-048D-4989-B30E-260057E237E0}" srcOrd="0" destOrd="0" presId="urn:microsoft.com/office/officeart/2008/layout/HorizontalMultiLevelHierarchy"/>
    <dgm:cxn modelId="{25DD41DB-F7C6-4CBE-B1E5-B8B9DFCE3C22}" type="presOf" srcId="{09267B28-9E7F-4CE6-AAD0-5D3582E2CD8E}" destId="{CA09BDD1-D2DA-43A7-9AA2-5DD804E25AA7}" srcOrd="0" destOrd="0" presId="urn:microsoft.com/office/officeart/2008/layout/HorizontalMultiLevelHierarchy"/>
    <dgm:cxn modelId="{72FCB521-2179-4914-BC44-AB63954B8D8F}" type="presParOf" srcId="{7393651C-3DBD-4D07-A75D-1FEF96207DBF}" destId="{95DF1FFC-AC56-4653-8755-E2D0E7720852}" srcOrd="0" destOrd="0" presId="urn:microsoft.com/office/officeart/2008/layout/HorizontalMultiLevelHierarchy"/>
    <dgm:cxn modelId="{DD16A682-D2E3-4FA8-9BAE-64A3F90ECE14}" type="presParOf" srcId="{95DF1FFC-AC56-4653-8755-E2D0E7720852}" destId="{C1626E74-FE66-4E12-9291-19FD196085DD}" srcOrd="0" destOrd="0" presId="urn:microsoft.com/office/officeart/2008/layout/HorizontalMultiLevelHierarchy"/>
    <dgm:cxn modelId="{E82D4F7C-A138-4496-A1D5-C15B92D14ABC}" type="presParOf" srcId="{95DF1FFC-AC56-4653-8755-E2D0E7720852}" destId="{420F7EBF-51D2-4CE6-AACE-138A52BC0664}" srcOrd="1" destOrd="0" presId="urn:microsoft.com/office/officeart/2008/layout/HorizontalMultiLevelHierarchy"/>
    <dgm:cxn modelId="{7F9D78BC-DBB2-482E-B7EA-EF0CA6AC6C0A}" type="presParOf" srcId="{420F7EBF-51D2-4CE6-AACE-138A52BC0664}" destId="{F2B9EB57-048D-4989-B30E-260057E237E0}" srcOrd="0" destOrd="0" presId="urn:microsoft.com/office/officeart/2008/layout/HorizontalMultiLevelHierarchy"/>
    <dgm:cxn modelId="{0B19D892-46E8-42A8-9158-3A75B32ED706}" type="presParOf" srcId="{F2B9EB57-048D-4989-B30E-260057E237E0}" destId="{11251766-5E44-4C9A-8F4C-6B260C18EBB5}" srcOrd="0" destOrd="0" presId="urn:microsoft.com/office/officeart/2008/layout/HorizontalMultiLevelHierarchy"/>
    <dgm:cxn modelId="{FABE14A6-B001-46F1-AA74-A35AB24C9157}" type="presParOf" srcId="{420F7EBF-51D2-4CE6-AACE-138A52BC0664}" destId="{2758CFEB-70B4-4113-969C-E9807F3AF899}" srcOrd="1" destOrd="0" presId="urn:microsoft.com/office/officeart/2008/layout/HorizontalMultiLevelHierarchy"/>
    <dgm:cxn modelId="{58DE6EB6-7ABB-4071-BA0D-7523BC18AC91}" type="presParOf" srcId="{2758CFEB-70B4-4113-969C-E9807F3AF899}" destId="{CA09BDD1-D2DA-43A7-9AA2-5DD804E25AA7}" srcOrd="0" destOrd="0" presId="urn:microsoft.com/office/officeart/2008/layout/HorizontalMultiLevelHierarchy"/>
    <dgm:cxn modelId="{438156AD-C30A-4C93-BD6D-89E54E662977}" type="presParOf" srcId="{2758CFEB-70B4-4113-969C-E9807F3AF899}" destId="{B4083391-A8CA-40C0-848C-F32148450B74}" srcOrd="1" destOrd="0" presId="urn:microsoft.com/office/officeart/2008/layout/HorizontalMultiLevelHierarchy"/>
    <dgm:cxn modelId="{C4B06ED8-FAE3-4B9B-B452-C84432C0BE1C}" type="presParOf" srcId="{420F7EBF-51D2-4CE6-AACE-138A52BC0664}" destId="{2FA6F1E5-61FF-43BC-9AD1-51457BF0E929}" srcOrd="2" destOrd="0" presId="urn:microsoft.com/office/officeart/2008/layout/HorizontalMultiLevelHierarchy"/>
    <dgm:cxn modelId="{5638B977-4C93-4D58-9F9A-CE33978D0A39}" type="presParOf" srcId="{2FA6F1E5-61FF-43BC-9AD1-51457BF0E929}" destId="{9E6B34AD-1566-4739-9ADA-0A6CFB1B91AC}" srcOrd="0" destOrd="0" presId="urn:microsoft.com/office/officeart/2008/layout/HorizontalMultiLevelHierarchy"/>
    <dgm:cxn modelId="{DF8896BB-7A0F-4947-80B3-2BD86DFA866B}" type="presParOf" srcId="{420F7EBF-51D2-4CE6-AACE-138A52BC0664}" destId="{59FDC7CA-422F-4C9F-9ECF-4ED503C8C2F5}" srcOrd="3" destOrd="0" presId="urn:microsoft.com/office/officeart/2008/layout/HorizontalMultiLevelHierarchy"/>
    <dgm:cxn modelId="{8D81996E-7648-4EC3-AE7A-F15878BA5470}" type="presParOf" srcId="{59FDC7CA-422F-4C9F-9ECF-4ED503C8C2F5}" destId="{7D17EC6B-EAAF-406D-A0AA-45C7DF05E95F}" srcOrd="0" destOrd="0" presId="urn:microsoft.com/office/officeart/2008/layout/HorizontalMultiLevelHierarchy"/>
    <dgm:cxn modelId="{B71E8198-A42E-4CC1-B6AC-74F73C2DE206}" type="presParOf" srcId="{59FDC7CA-422F-4C9F-9ECF-4ED503C8C2F5}" destId="{198FA5B2-2B8A-486A-A488-E82BA2E5822F}" srcOrd="1" destOrd="0" presId="urn:microsoft.com/office/officeart/2008/layout/HorizontalMultiLevelHierarchy"/>
  </dgm:cxnLst>
  <dgm:bg>
    <a:solidFill>
      <a:srgbClr val="0070C0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CCD4322-9B21-4DA5-842E-75709018E9C3}" type="doc">
      <dgm:prSet loTypeId="urn:microsoft.com/office/officeart/2005/8/layout/matrix1" loCatId="matrix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pl-PL"/>
        </a:p>
      </dgm:t>
    </dgm:pt>
    <dgm:pt modelId="{30B0EB09-8D3D-4BF6-B7C6-833FB5B15CBC}">
      <dgm:prSet custT="1"/>
      <dgm:spPr/>
      <dgm:t>
        <a:bodyPr/>
        <a:lstStyle/>
        <a:p>
          <a:pPr algn="l"/>
          <a:endParaRPr lang="pl-PL" sz="2000" b="1" dirty="0"/>
        </a:p>
        <a:p>
          <a:pPr algn="l"/>
          <a:endParaRPr lang="pl-PL" sz="2000" b="1" dirty="0"/>
        </a:p>
        <a:p>
          <a:pPr algn="l"/>
          <a:r>
            <a:rPr lang="pl-PL" sz="2000" b="1" dirty="0"/>
            <a:t>Realizowane projekty nie powielają działań realizowanych na poziomie krajowym (zarówno ze środków EFS+, jak i źródeł krajowych).</a:t>
          </a:r>
        </a:p>
        <a:p>
          <a:pPr algn="ctr"/>
          <a:endParaRPr lang="pl-PL" sz="1400" b="1" dirty="0"/>
        </a:p>
        <a:p>
          <a:pPr algn="l"/>
          <a:endParaRPr lang="pl-PL" sz="1400" b="1" dirty="0"/>
        </a:p>
      </dgm:t>
    </dgm:pt>
    <dgm:pt modelId="{66C4BC70-A68F-4CC4-A775-B23F00516D4B}" type="parTrans" cxnId="{87BD648F-610A-40ED-9871-4FF6F161AF99}">
      <dgm:prSet/>
      <dgm:spPr/>
      <dgm:t>
        <a:bodyPr/>
        <a:lstStyle/>
        <a:p>
          <a:endParaRPr lang="pl-PL"/>
        </a:p>
      </dgm:t>
    </dgm:pt>
    <dgm:pt modelId="{4C081F09-0725-46B6-8242-79726F110204}" type="sibTrans" cxnId="{87BD648F-610A-40ED-9871-4FF6F161AF99}">
      <dgm:prSet/>
      <dgm:spPr/>
      <dgm:t>
        <a:bodyPr/>
        <a:lstStyle/>
        <a:p>
          <a:endParaRPr lang="pl-PL"/>
        </a:p>
      </dgm:t>
    </dgm:pt>
    <dgm:pt modelId="{EE915F2F-B89C-4E62-87EF-91E64AEE54E9}">
      <dgm:prSet custT="1"/>
      <dgm:spPr/>
      <dgm:t>
        <a:bodyPr/>
        <a:lstStyle/>
        <a:p>
          <a:pPr algn="l"/>
          <a:endParaRPr lang="pl-PL" sz="2000" b="1" dirty="0"/>
        </a:p>
        <a:p>
          <a:pPr algn="l"/>
          <a:r>
            <a:rPr lang="pl-PL" sz="2000" b="1" dirty="0"/>
            <a:t>Zgodność z Zintegrowaną Strategią Umiejętności 2030.</a:t>
          </a:r>
        </a:p>
        <a:p>
          <a:pPr algn="l"/>
          <a:endParaRPr lang="pl-PL" sz="1700" dirty="0"/>
        </a:p>
      </dgm:t>
    </dgm:pt>
    <dgm:pt modelId="{E9084192-3A0D-4F89-A1E7-D5551A2B1768}" type="parTrans" cxnId="{563FEAF2-1819-4302-BBCC-94D3AF9738AB}">
      <dgm:prSet/>
      <dgm:spPr/>
      <dgm:t>
        <a:bodyPr/>
        <a:lstStyle/>
        <a:p>
          <a:endParaRPr lang="pl-PL"/>
        </a:p>
      </dgm:t>
    </dgm:pt>
    <dgm:pt modelId="{B6B8B0AB-4BC8-49E8-AB8F-06F16A276E1C}" type="sibTrans" cxnId="{563FEAF2-1819-4302-BBCC-94D3AF9738AB}">
      <dgm:prSet/>
      <dgm:spPr/>
      <dgm:t>
        <a:bodyPr/>
        <a:lstStyle/>
        <a:p>
          <a:endParaRPr lang="pl-PL"/>
        </a:p>
      </dgm:t>
    </dgm:pt>
    <dgm:pt modelId="{29E8A41A-3018-4B5E-B074-0D39DAB40787}">
      <dgm:prSet custT="1"/>
      <dgm:spPr/>
      <dgm:t>
        <a:bodyPr/>
        <a:lstStyle/>
        <a:p>
          <a:pPr algn="l"/>
          <a:endParaRPr lang="pl-PL" sz="1400" b="1" dirty="0"/>
        </a:p>
        <a:p>
          <a:pPr algn="l"/>
          <a:r>
            <a:rPr lang="pl-PL" sz="2000" b="1" dirty="0"/>
            <a:t>Wsparcie w zakresie cyfryzacji danej szkoły poprzedzone jest samooceną  przy wykorzystaniu SELFIE).</a:t>
          </a:r>
        </a:p>
        <a:p>
          <a:pPr algn="l"/>
          <a:endParaRPr lang="pl-PL" sz="1400" b="1" dirty="0"/>
        </a:p>
        <a:p>
          <a:pPr algn="l"/>
          <a:endParaRPr lang="pl-PL" sz="1400" b="1" dirty="0"/>
        </a:p>
      </dgm:t>
    </dgm:pt>
    <dgm:pt modelId="{5DC2964C-8D6E-4079-AFC0-FEA3DB3D7369}" type="parTrans" cxnId="{B2D72C1C-2783-4B02-93C1-A265C8BD95E0}">
      <dgm:prSet/>
      <dgm:spPr/>
      <dgm:t>
        <a:bodyPr/>
        <a:lstStyle/>
        <a:p>
          <a:endParaRPr lang="pl-PL"/>
        </a:p>
      </dgm:t>
    </dgm:pt>
    <dgm:pt modelId="{CB0A2BA0-5429-4974-92CD-5E59D17A2FDC}" type="sibTrans" cxnId="{B2D72C1C-2783-4B02-93C1-A265C8BD95E0}">
      <dgm:prSet/>
      <dgm:spPr/>
      <dgm:t>
        <a:bodyPr/>
        <a:lstStyle/>
        <a:p>
          <a:endParaRPr lang="pl-PL"/>
        </a:p>
      </dgm:t>
    </dgm:pt>
    <dgm:pt modelId="{64D58134-9338-48B4-9F59-AD20A893AA49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2000" b="1" dirty="0"/>
            <a:t>Wspieranie kompetencji cyfrowych jest realizowane z wykorzystaniem standardu kompetencji cyfrowych na podstawie aktualnej na dzień ogłoszenia naboru wersji ramy „</a:t>
          </a:r>
          <a:r>
            <a:rPr lang="pl-PL" sz="2000" b="1" dirty="0" err="1"/>
            <a:t>DigComp</a:t>
          </a:r>
          <a:r>
            <a:rPr lang="pl-PL" sz="2000" b="1" dirty="0"/>
            <a:t>”.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700" dirty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700" dirty="0"/>
        </a:p>
      </dgm:t>
    </dgm:pt>
    <dgm:pt modelId="{9707DF7F-A0F8-4E35-A86C-E73E8A8FD8A1}" type="parTrans" cxnId="{1CC5873E-9513-4948-8033-D06F4C5F449D}">
      <dgm:prSet/>
      <dgm:spPr/>
      <dgm:t>
        <a:bodyPr/>
        <a:lstStyle/>
        <a:p>
          <a:endParaRPr lang="pl-PL"/>
        </a:p>
      </dgm:t>
    </dgm:pt>
    <dgm:pt modelId="{526A7183-880F-4EBE-B3D1-BD8CAD389579}" type="sibTrans" cxnId="{1CC5873E-9513-4948-8033-D06F4C5F449D}">
      <dgm:prSet/>
      <dgm:spPr/>
      <dgm:t>
        <a:bodyPr/>
        <a:lstStyle/>
        <a:p>
          <a:endParaRPr lang="pl-PL"/>
        </a:p>
      </dgm:t>
    </dgm:pt>
    <dgm:pt modelId="{D58A7E74-4BE5-4657-AD00-00490595E073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2000" b="1" dirty="0"/>
            <a:t>Zgodność z Wytycznymi EFS+.</a:t>
          </a:r>
        </a:p>
        <a:p>
          <a:endParaRPr lang="pl-PL" sz="2000" b="1" dirty="0"/>
        </a:p>
      </dgm:t>
    </dgm:pt>
    <dgm:pt modelId="{01397001-7CFB-468D-BC48-7028F086BAA2}" type="sibTrans" cxnId="{EA106121-5AF3-49B5-BFD2-674F1F10ADD7}">
      <dgm:prSet/>
      <dgm:spPr/>
      <dgm:t>
        <a:bodyPr/>
        <a:lstStyle/>
        <a:p>
          <a:endParaRPr lang="pl-PL"/>
        </a:p>
      </dgm:t>
    </dgm:pt>
    <dgm:pt modelId="{AFB97882-95C1-4D72-9B91-AB6AFEA85AB5}" type="parTrans" cxnId="{EA106121-5AF3-49B5-BFD2-674F1F10ADD7}">
      <dgm:prSet/>
      <dgm:spPr/>
      <dgm:t>
        <a:bodyPr/>
        <a:lstStyle/>
        <a:p>
          <a:endParaRPr lang="pl-PL"/>
        </a:p>
      </dgm:t>
    </dgm:pt>
    <dgm:pt modelId="{12E1E13D-D930-4B7F-84DD-F2E6FB3FE3F4}">
      <dgm:prSet/>
      <dgm:spPr/>
      <dgm:t>
        <a:bodyPr/>
        <a:lstStyle/>
        <a:p>
          <a:endParaRPr lang="pl-PL"/>
        </a:p>
      </dgm:t>
    </dgm:pt>
    <dgm:pt modelId="{C10C3E47-B554-4267-8F73-7617B46CCE03}" type="parTrans" cxnId="{87A06663-0973-4987-999C-51E91467A526}">
      <dgm:prSet/>
      <dgm:spPr/>
      <dgm:t>
        <a:bodyPr/>
        <a:lstStyle/>
        <a:p>
          <a:endParaRPr lang="pl-PL"/>
        </a:p>
      </dgm:t>
    </dgm:pt>
    <dgm:pt modelId="{B8734017-A4B8-4276-99F5-3449AE7DBA01}" type="sibTrans" cxnId="{87A06663-0973-4987-999C-51E91467A526}">
      <dgm:prSet/>
      <dgm:spPr/>
      <dgm:t>
        <a:bodyPr/>
        <a:lstStyle/>
        <a:p>
          <a:endParaRPr lang="pl-PL"/>
        </a:p>
      </dgm:t>
    </dgm:pt>
    <dgm:pt modelId="{197FA0BD-5421-48A9-9A60-90B9562AED24}" type="pres">
      <dgm:prSet presAssocID="{ACCD4322-9B21-4DA5-842E-75709018E9C3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C596606F-E9EE-46FE-9856-3D2B7F53C892}" type="pres">
      <dgm:prSet presAssocID="{ACCD4322-9B21-4DA5-842E-75709018E9C3}" presName="matrix" presStyleCnt="0"/>
      <dgm:spPr/>
    </dgm:pt>
    <dgm:pt modelId="{AF2DFB8C-05AD-4977-AA83-951F67914EFF}" type="pres">
      <dgm:prSet presAssocID="{ACCD4322-9B21-4DA5-842E-75709018E9C3}" presName="tile1" presStyleLbl="node1" presStyleIdx="0" presStyleCnt="4" custLinFactNeighborX="-4049" custLinFactNeighborY="-22136"/>
      <dgm:spPr/>
      <dgm:t>
        <a:bodyPr/>
        <a:lstStyle/>
        <a:p>
          <a:endParaRPr lang="pl-PL"/>
        </a:p>
      </dgm:t>
    </dgm:pt>
    <dgm:pt modelId="{F0F6C065-1CE6-4CA2-8022-FAF2638E28C7}" type="pres">
      <dgm:prSet presAssocID="{ACCD4322-9B21-4DA5-842E-75709018E9C3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00972B7-E6E0-46E2-98C6-F8B3C887DBB0}" type="pres">
      <dgm:prSet presAssocID="{ACCD4322-9B21-4DA5-842E-75709018E9C3}" presName="tile2" presStyleLbl="node1" presStyleIdx="1" presStyleCnt="4" custLinFactNeighborX="-1048" custLinFactNeighborY="2012"/>
      <dgm:spPr/>
      <dgm:t>
        <a:bodyPr/>
        <a:lstStyle/>
        <a:p>
          <a:endParaRPr lang="pl-PL"/>
        </a:p>
      </dgm:t>
    </dgm:pt>
    <dgm:pt modelId="{4B7A8360-0267-4795-816A-CBCE9F59DCC3}" type="pres">
      <dgm:prSet presAssocID="{ACCD4322-9B21-4DA5-842E-75709018E9C3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AFFA259-D29E-4452-8E93-182C1B71EFC5}" type="pres">
      <dgm:prSet presAssocID="{ACCD4322-9B21-4DA5-842E-75709018E9C3}" presName="tile3" presStyleLbl="node1" presStyleIdx="2" presStyleCnt="4" custLinFactNeighborX="-2453" custLinFactNeighborY="3251"/>
      <dgm:spPr/>
      <dgm:t>
        <a:bodyPr/>
        <a:lstStyle/>
        <a:p>
          <a:endParaRPr lang="pl-PL"/>
        </a:p>
      </dgm:t>
    </dgm:pt>
    <dgm:pt modelId="{B6D0D0A1-407E-427A-9C50-441AB3C668DC}" type="pres">
      <dgm:prSet presAssocID="{ACCD4322-9B21-4DA5-842E-75709018E9C3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0671531-F8F3-40FB-A191-A05BCBFB271C}" type="pres">
      <dgm:prSet presAssocID="{ACCD4322-9B21-4DA5-842E-75709018E9C3}" presName="tile4" presStyleLbl="node1" presStyleIdx="3" presStyleCnt="4" custLinFactNeighborX="-680" custLinFactNeighborY="1464"/>
      <dgm:spPr/>
      <dgm:t>
        <a:bodyPr/>
        <a:lstStyle/>
        <a:p>
          <a:endParaRPr lang="pl-PL"/>
        </a:p>
      </dgm:t>
    </dgm:pt>
    <dgm:pt modelId="{17D23C6D-C817-4C60-93C4-297D8ABA9F19}" type="pres">
      <dgm:prSet presAssocID="{ACCD4322-9B21-4DA5-842E-75709018E9C3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853B39F-2BCB-4EE6-A433-FEF2E8B70DB5}" type="pres">
      <dgm:prSet presAssocID="{ACCD4322-9B21-4DA5-842E-75709018E9C3}" presName="centerTile" presStyleLbl="fgShp" presStyleIdx="0" presStyleCnt="1" custScaleX="241009" custScaleY="94914" custLinFactNeighborY="-15961">
        <dgm:presLayoutVars>
          <dgm:chMax val="0"/>
          <dgm:chPref val="0"/>
        </dgm:presLayoutVars>
      </dgm:prSet>
      <dgm:spPr/>
      <dgm:t>
        <a:bodyPr/>
        <a:lstStyle/>
        <a:p>
          <a:endParaRPr lang="pl-PL"/>
        </a:p>
      </dgm:t>
    </dgm:pt>
  </dgm:ptLst>
  <dgm:cxnLst>
    <dgm:cxn modelId="{07914E14-3391-4AE9-A2CC-A8FF9C77A1BF}" type="presOf" srcId="{EE915F2F-B89C-4E62-87EF-91E64AEE54E9}" destId="{A00972B7-E6E0-46E2-98C6-F8B3C887DBB0}" srcOrd="0" destOrd="0" presId="urn:microsoft.com/office/officeart/2005/8/layout/matrix1"/>
    <dgm:cxn modelId="{B4D26D5B-A9AA-4AE5-924B-197C32425698}" type="presOf" srcId="{ACCD4322-9B21-4DA5-842E-75709018E9C3}" destId="{197FA0BD-5421-48A9-9A60-90B9562AED24}" srcOrd="0" destOrd="0" presId="urn:microsoft.com/office/officeart/2005/8/layout/matrix1"/>
    <dgm:cxn modelId="{87BD648F-610A-40ED-9871-4FF6F161AF99}" srcId="{D58A7E74-4BE5-4657-AD00-00490595E073}" destId="{30B0EB09-8D3D-4BF6-B7C6-833FB5B15CBC}" srcOrd="0" destOrd="0" parTransId="{66C4BC70-A68F-4CC4-A775-B23F00516D4B}" sibTransId="{4C081F09-0725-46B6-8242-79726F110204}"/>
    <dgm:cxn modelId="{EA106121-5AF3-49B5-BFD2-674F1F10ADD7}" srcId="{ACCD4322-9B21-4DA5-842E-75709018E9C3}" destId="{D58A7E74-4BE5-4657-AD00-00490595E073}" srcOrd="0" destOrd="0" parTransId="{AFB97882-95C1-4D72-9B91-AB6AFEA85AB5}" sibTransId="{01397001-7CFB-468D-BC48-7028F086BAA2}"/>
    <dgm:cxn modelId="{1CC5873E-9513-4948-8033-D06F4C5F449D}" srcId="{D58A7E74-4BE5-4657-AD00-00490595E073}" destId="{64D58134-9338-48B4-9F59-AD20A893AA49}" srcOrd="3" destOrd="0" parTransId="{9707DF7F-A0F8-4E35-A86C-E73E8A8FD8A1}" sibTransId="{526A7183-880F-4EBE-B3D1-BD8CAD389579}"/>
    <dgm:cxn modelId="{20A5E212-0711-4022-9EB1-B0734CC5B092}" type="presOf" srcId="{64D58134-9338-48B4-9F59-AD20A893AA49}" destId="{17D23C6D-C817-4C60-93C4-297D8ABA9F19}" srcOrd="1" destOrd="0" presId="urn:microsoft.com/office/officeart/2005/8/layout/matrix1"/>
    <dgm:cxn modelId="{87A06663-0973-4987-999C-51E91467A526}" srcId="{ACCD4322-9B21-4DA5-842E-75709018E9C3}" destId="{12E1E13D-D930-4B7F-84DD-F2E6FB3FE3F4}" srcOrd="1" destOrd="0" parTransId="{C10C3E47-B554-4267-8F73-7617B46CCE03}" sibTransId="{B8734017-A4B8-4276-99F5-3449AE7DBA01}"/>
    <dgm:cxn modelId="{32CEB3A8-66FE-43A4-8FC6-14ABB7F0F77F}" type="presOf" srcId="{64D58134-9338-48B4-9F59-AD20A893AA49}" destId="{00671531-F8F3-40FB-A191-A05BCBFB271C}" srcOrd="0" destOrd="0" presId="urn:microsoft.com/office/officeart/2005/8/layout/matrix1"/>
    <dgm:cxn modelId="{D2DD14FD-CD79-4E8E-A10F-B48D38352A74}" type="presOf" srcId="{29E8A41A-3018-4B5E-B074-0D39DAB40787}" destId="{CAFFA259-D29E-4452-8E93-182C1B71EFC5}" srcOrd="0" destOrd="0" presId="urn:microsoft.com/office/officeart/2005/8/layout/matrix1"/>
    <dgm:cxn modelId="{C51DD4B8-1D10-4B25-A31A-79EE6D5365FD}" type="presOf" srcId="{EE915F2F-B89C-4E62-87EF-91E64AEE54E9}" destId="{4B7A8360-0267-4795-816A-CBCE9F59DCC3}" srcOrd="1" destOrd="0" presId="urn:microsoft.com/office/officeart/2005/8/layout/matrix1"/>
    <dgm:cxn modelId="{B2D72C1C-2783-4B02-93C1-A265C8BD95E0}" srcId="{D58A7E74-4BE5-4657-AD00-00490595E073}" destId="{29E8A41A-3018-4B5E-B074-0D39DAB40787}" srcOrd="2" destOrd="0" parTransId="{5DC2964C-8D6E-4079-AFC0-FEA3DB3D7369}" sibTransId="{CB0A2BA0-5429-4974-92CD-5E59D17A2FDC}"/>
    <dgm:cxn modelId="{6AF5792F-A2E4-435C-94A9-54ABF2764BC4}" type="presOf" srcId="{D58A7E74-4BE5-4657-AD00-00490595E073}" destId="{4853B39F-2BCB-4EE6-A433-FEF2E8B70DB5}" srcOrd="0" destOrd="0" presId="urn:microsoft.com/office/officeart/2005/8/layout/matrix1"/>
    <dgm:cxn modelId="{E101436A-9F3B-4647-A194-B32B78CC71DE}" type="presOf" srcId="{30B0EB09-8D3D-4BF6-B7C6-833FB5B15CBC}" destId="{AF2DFB8C-05AD-4977-AA83-951F67914EFF}" srcOrd="0" destOrd="0" presId="urn:microsoft.com/office/officeart/2005/8/layout/matrix1"/>
    <dgm:cxn modelId="{563FEAF2-1819-4302-BBCC-94D3AF9738AB}" srcId="{D58A7E74-4BE5-4657-AD00-00490595E073}" destId="{EE915F2F-B89C-4E62-87EF-91E64AEE54E9}" srcOrd="1" destOrd="0" parTransId="{E9084192-3A0D-4F89-A1E7-D5551A2B1768}" sibTransId="{B6B8B0AB-4BC8-49E8-AB8F-06F16A276E1C}"/>
    <dgm:cxn modelId="{EE0C3740-9638-4780-A01E-78C1F1F014DE}" type="presOf" srcId="{30B0EB09-8D3D-4BF6-B7C6-833FB5B15CBC}" destId="{F0F6C065-1CE6-4CA2-8022-FAF2638E28C7}" srcOrd="1" destOrd="0" presId="urn:microsoft.com/office/officeart/2005/8/layout/matrix1"/>
    <dgm:cxn modelId="{9853CEB0-E6E9-44D2-9B09-06895203A19C}" type="presOf" srcId="{29E8A41A-3018-4B5E-B074-0D39DAB40787}" destId="{B6D0D0A1-407E-427A-9C50-441AB3C668DC}" srcOrd="1" destOrd="0" presId="urn:microsoft.com/office/officeart/2005/8/layout/matrix1"/>
    <dgm:cxn modelId="{600C28AA-7991-4EB6-9353-3BC129ABC694}" type="presParOf" srcId="{197FA0BD-5421-48A9-9A60-90B9562AED24}" destId="{C596606F-E9EE-46FE-9856-3D2B7F53C892}" srcOrd="0" destOrd="0" presId="urn:microsoft.com/office/officeart/2005/8/layout/matrix1"/>
    <dgm:cxn modelId="{7D720988-9772-45E0-B25B-9BBE0BE01B12}" type="presParOf" srcId="{C596606F-E9EE-46FE-9856-3D2B7F53C892}" destId="{AF2DFB8C-05AD-4977-AA83-951F67914EFF}" srcOrd="0" destOrd="0" presId="urn:microsoft.com/office/officeart/2005/8/layout/matrix1"/>
    <dgm:cxn modelId="{AF7A99CA-E95B-453F-A17F-C79944EFB173}" type="presParOf" srcId="{C596606F-E9EE-46FE-9856-3D2B7F53C892}" destId="{F0F6C065-1CE6-4CA2-8022-FAF2638E28C7}" srcOrd="1" destOrd="0" presId="urn:microsoft.com/office/officeart/2005/8/layout/matrix1"/>
    <dgm:cxn modelId="{E225D4DB-C6AB-4489-8FA6-E88F164D5238}" type="presParOf" srcId="{C596606F-E9EE-46FE-9856-3D2B7F53C892}" destId="{A00972B7-E6E0-46E2-98C6-F8B3C887DBB0}" srcOrd="2" destOrd="0" presId="urn:microsoft.com/office/officeart/2005/8/layout/matrix1"/>
    <dgm:cxn modelId="{49CBEFEE-F559-4723-8D66-8917C975FF5B}" type="presParOf" srcId="{C596606F-E9EE-46FE-9856-3D2B7F53C892}" destId="{4B7A8360-0267-4795-816A-CBCE9F59DCC3}" srcOrd="3" destOrd="0" presId="urn:microsoft.com/office/officeart/2005/8/layout/matrix1"/>
    <dgm:cxn modelId="{52B21AC5-7024-4AF5-9FC9-AEB0F29E505F}" type="presParOf" srcId="{C596606F-E9EE-46FE-9856-3D2B7F53C892}" destId="{CAFFA259-D29E-4452-8E93-182C1B71EFC5}" srcOrd="4" destOrd="0" presId="urn:microsoft.com/office/officeart/2005/8/layout/matrix1"/>
    <dgm:cxn modelId="{6B7B215D-5B6F-4CF3-A63E-57C8D245A6B2}" type="presParOf" srcId="{C596606F-E9EE-46FE-9856-3D2B7F53C892}" destId="{B6D0D0A1-407E-427A-9C50-441AB3C668DC}" srcOrd="5" destOrd="0" presId="urn:microsoft.com/office/officeart/2005/8/layout/matrix1"/>
    <dgm:cxn modelId="{B725EB78-8CE9-4D04-807B-49C0CFA41CD3}" type="presParOf" srcId="{C596606F-E9EE-46FE-9856-3D2B7F53C892}" destId="{00671531-F8F3-40FB-A191-A05BCBFB271C}" srcOrd="6" destOrd="0" presId="urn:microsoft.com/office/officeart/2005/8/layout/matrix1"/>
    <dgm:cxn modelId="{5DAA10C7-B040-4625-8837-C4122A62948B}" type="presParOf" srcId="{C596606F-E9EE-46FE-9856-3D2B7F53C892}" destId="{17D23C6D-C817-4C60-93C4-297D8ABA9F19}" srcOrd="7" destOrd="0" presId="urn:microsoft.com/office/officeart/2005/8/layout/matrix1"/>
    <dgm:cxn modelId="{D907DAE0-B5BA-434E-9EA6-6274D205BA29}" type="presParOf" srcId="{197FA0BD-5421-48A9-9A60-90B9562AED24}" destId="{4853B39F-2BCB-4EE6-A433-FEF2E8B70DB5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500ECB-AA7A-421B-BD7F-871BADA5BC0A}" type="doc">
      <dgm:prSet loTypeId="urn:microsoft.com/office/officeart/2008/layout/HorizontalMultiLevelHierarchy" loCatId="hierarchy" qsTypeId="urn:microsoft.com/office/officeart/2005/8/quickstyle/3d7" qsCatId="3D" csTypeId="urn:microsoft.com/office/officeart/2005/8/colors/accent0_1" csCatId="mainScheme" phldr="1"/>
      <dgm:spPr/>
      <dgm:t>
        <a:bodyPr/>
        <a:lstStyle/>
        <a:p>
          <a:endParaRPr lang="pl-PL"/>
        </a:p>
      </dgm:t>
    </dgm:pt>
    <dgm:pt modelId="{C4BA82D3-E7A4-42BA-B9E0-778F511252C7}">
      <dgm:prSet phldrT="[Tekst]" custT="1"/>
      <dgm:spPr/>
      <dgm:t>
        <a:bodyPr/>
        <a:lstStyle/>
        <a:p>
          <a:r>
            <a:rPr lang="pl-PL" sz="4000" dirty="0">
              <a:solidFill>
                <a:srgbClr val="002060"/>
              </a:solidFill>
            </a:rPr>
            <a:t>Kierunki </a:t>
          </a:r>
          <a:r>
            <a:rPr lang="pl-PL" sz="4000" dirty="0" smtClean="0">
              <a:solidFill>
                <a:srgbClr val="002060"/>
              </a:solidFill>
            </a:rPr>
            <a:t>wsparcia</a:t>
          </a:r>
          <a:br>
            <a:rPr lang="pl-PL" sz="4000" dirty="0" smtClean="0">
              <a:solidFill>
                <a:srgbClr val="002060"/>
              </a:solidFill>
            </a:rPr>
          </a:br>
          <a:r>
            <a:rPr lang="pl-PL" sz="4000" dirty="0" smtClean="0">
              <a:solidFill>
                <a:srgbClr val="002060"/>
              </a:solidFill>
            </a:rPr>
            <a:t> ucznia</a:t>
          </a:r>
          <a:endParaRPr lang="pl-PL" sz="4000" dirty="0">
            <a:solidFill>
              <a:srgbClr val="002060"/>
            </a:solidFill>
          </a:endParaRPr>
        </a:p>
      </dgm:t>
    </dgm:pt>
    <dgm:pt modelId="{01136647-C014-40B6-A608-EED7C1F048D1}" type="parTrans" cxnId="{A646D8EB-7EA4-4EB6-B1C0-BDB9420B34EB}">
      <dgm:prSet/>
      <dgm:spPr/>
      <dgm:t>
        <a:bodyPr/>
        <a:lstStyle/>
        <a:p>
          <a:endParaRPr lang="pl-PL"/>
        </a:p>
      </dgm:t>
    </dgm:pt>
    <dgm:pt modelId="{85D57BD2-F2A0-4BD4-B7C4-1960DD26F3D5}" type="sibTrans" cxnId="{A646D8EB-7EA4-4EB6-B1C0-BDB9420B34EB}">
      <dgm:prSet/>
      <dgm:spPr/>
      <dgm:t>
        <a:bodyPr/>
        <a:lstStyle/>
        <a:p>
          <a:endParaRPr lang="pl-PL"/>
        </a:p>
      </dgm:t>
    </dgm:pt>
    <dgm:pt modelId="{09267B28-9E7F-4CE6-AAD0-5D3582E2CD8E}">
      <dgm:prSet phldrT="[Tekst]" custT="1"/>
      <dgm:spPr/>
      <dgm:t>
        <a:bodyPr/>
        <a:lstStyle/>
        <a:p>
          <a:pPr marL="0" indent="0">
            <a:tabLst/>
          </a:pPr>
          <a:r>
            <a:rPr lang="pl-PL" sz="1800" b="1" dirty="0">
              <a:solidFill>
                <a:schemeClr val="accent1"/>
              </a:solidFill>
            </a:rPr>
            <a:t> </a:t>
          </a:r>
          <a:r>
            <a:rPr lang="pl-PL" sz="2000" b="1" dirty="0">
              <a:solidFill>
                <a:schemeClr val="accent1"/>
              </a:solidFill>
            </a:rPr>
            <a:t>Edukacja włączająca</a:t>
          </a:r>
        </a:p>
      </dgm:t>
    </dgm:pt>
    <dgm:pt modelId="{8C331E39-18BA-4738-8886-729E832DA221}" type="parTrans" cxnId="{D11A0CA6-D0CE-4B14-A929-679D85882AF9}">
      <dgm:prSet/>
      <dgm:spPr/>
      <dgm:t>
        <a:bodyPr/>
        <a:lstStyle/>
        <a:p>
          <a:endParaRPr lang="pl-PL"/>
        </a:p>
      </dgm:t>
    </dgm:pt>
    <dgm:pt modelId="{98F3B532-CC58-49D9-9673-4F15768D08D6}" type="sibTrans" cxnId="{D11A0CA6-D0CE-4B14-A929-679D85882AF9}">
      <dgm:prSet/>
      <dgm:spPr/>
      <dgm:t>
        <a:bodyPr/>
        <a:lstStyle/>
        <a:p>
          <a:endParaRPr lang="pl-PL"/>
        </a:p>
      </dgm:t>
    </dgm:pt>
    <dgm:pt modelId="{889FA226-6731-49C8-817B-9196D92601BA}">
      <dgm:prSet phldrT="[Tekst]" custT="1"/>
      <dgm:spPr/>
      <dgm:t>
        <a:bodyPr/>
        <a:lstStyle/>
        <a:p>
          <a:r>
            <a:rPr lang="pl-PL" sz="2000" b="1" dirty="0">
              <a:solidFill>
                <a:schemeClr val="accent1"/>
              </a:solidFill>
            </a:rPr>
            <a:t>Przeciwdziałanie dyskryminacji</a:t>
          </a:r>
        </a:p>
      </dgm:t>
    </dgm:pt>
    <dgm:pt modelId="{ED2E5C41-5D56-4478-866E-EB5006C0A32B}" type="parTrans" cxnId="{18E6530F-8F14-4882-869D-8FB849261AE3}">
      <dgm:prSet/>
      <dgm:spPr/>
      <dgm:t>
        <a:bodyPr/>
        <a:lstStyle/>
        <a:p>
          <a:endParaRPr lang="pl-PL"/>
        </a:p>
      </dgm:t>
    </dgm:pt>
    <dgm:pt modelId="{2FEF0129-A4F0-4FE7-9E1A-02A1E8DE0B64}" type="sibTrans" cxnId="{18E6530F-8F14-4882-869D-8FB849261AE3}">
      <dgm:prSet/>
      <dgm:spPr/>
      <dgm:t>
        <a:bodyPr/>
        <a:lstStyle/>
        <a:p>
          <a:endParaRPr lang="pl-PL"/>
        </a:p>
      </dgm:t>
    </dgm:pt>
    <dgm:pt modelId="{81028CBE-470A-4FB1-8B18-CCCEECC5CB7C}">
      <dgm:prSet phldrT="[Tekst]" custT="1"/>
      <dgm:spPr/>
      <dgm:t>
        <a:bodyPr/>
        <a:lstStyle/>
        <a:p>
          <a:r>
            <a:rPr lang="pl-PL" sz="2000" b="1" dirty="0">
              <a:solidFill>
                <a:schemeClr val="accent1"/>
              </a:solidFill>
            </a:rPr>
            <a:t>Umiejętności podstawowe i przekrojowe</a:t>
          </a:r>
        </a:p>
      </dgm:t>
    </dgm:pt>
    <dgm:pt modelId="{66381C29-0429-40F2-A720-A3AF855CDB63}" type="parTrans" cxnId="{2205A5AB-9C9D-4BA1-AA82-16FAC4EF0262}">
      <dgm:prSet/>
      <dgm:spPr/>
      <dgm:t>
        <a:bodyPr/>
        <a:lstStyle/>
        <a:p>
          <a:endParaRPr lang="pl-PL"/>
        </a:p>
      </dgm:t>
    </dgm:pt>
    <dgm:pt modelId="{A8BA2AFE-8613-4FA2-BDAB-2A3219E72784}" type="sibTrans" cxnId="{2205A5AB-9C9D-4BA1-AA82-16FAC4EF0262}">
      <dgm:prSet/>
      <dgm:spPr/>
      <dgm:t>
        <a:bodyPr/>
        <a:lstStyle/>
        <a:p>
          <a:endParaRPr lang="pl-PL"/>
        </a:p>
      </dgm:t>
    </dgm:pt>
    <dgm:pt modelId="{6A5AAAE4-16BB-4973-8CEA-2768BDE1D526}">
      <dgm:prSet custT="1"/>
      <dgm:spPr/>
      <dgm:t>
        <a:bodyPr/>
        <a:lstStyle/>
        <a:p>
          <a:r>
            <a:rPr lang="pl-PL" sz="2000" b="1" dirty="0">
              <a:solidFill>
                <a:schemeClr val="accent1"/>
              </a:solidFill>
            </a:rPr>
            <a:t>Budowanie postaw proekologicznych</a:t>
          </a:r>
          <a:br>
            <a:rPr lang="pl-PL" sz="2000" b="1" dirty="0">
              <a:solidFill>
                <a:schemeClr val="accent1"/>
              </a:solidFill>
            </a:rPr>
          </a:br>
          <a:r>
            <a:rPr lang="pl-PL" sz="2000" b="1" dirty="0">
              <a:solidFill>
                <a:schemeClr val="accent1"/>
              </a:solidFill>
            </a:rPr>
            <a:t>Działania na rzecz edukacji finansowej</a:t>
          </a:r>
        </a:p>
      </dgm:t>
    </dgm:pt>
    <dgm:pt modelId="{DA1F2A58-9BB3-4321-A648-3939D802D92A}" type="parTrans" cxnId="{0B9AC7CF-0196-4A30-BA2D-8D971A269993}">
      <dgm:prSet/>
      <dgm:spPr/>
      <dgm:t>
        <a:bodyPr/>
        <a:lstStyle/>
        <a:p>
          <a:endParaRPr lang="pl-PL"/>
        </a:p>
      </dgm:t>
    </dgm:pt>
    <dgm:pt modelId="{904DC4EB-A927-46E5-946F-59BF9BEA4650}" type="sibTrans" cxnId="{0B9AC7CF-0196-4A30-BA2D-8D971A269993}">
      <dgm:prSet/>
      <dgm:spPr/>
      <dgm:t>
        <a:bodyPr/>
        <a:lstStyle/>
        <a:p>
          <a:endParaRPr lang="pl-PL"/>
        </a:p>
      </dgm:t>
    </dgm:pt>
    <dgm:pt modelId="{7393651C-3DBD-4D07-A75D-1FEF96207DBF}" type="pres">
      <dgm:prSet presAssocID="{67500ECB-AA7A-421B-BD7F-871BADA5BC0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95DF1FFC-AC56-4653-8755-E2D0E7720852}" type="pres">
      <dgm:prSet presAssocID="{C4BA82D3-E7A4-42BA-B9E0-778F511252C7}" presName="root1" presStyleCnt="0"/>
      <dgm:spPr/>
    </dgm:pt>
    <dgm:pt modelId="{C1626E74-FE66-4E12-9291-19FD196085DD}" type="pres">
      <dgm:prSet presAssocID="{C4BA82D3-E7A4-42BA-B9E0-778F511252C7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420F7EBF-51D2-4CE6-AACE-138A52BC0664}" type="pres">
      <dgm:prSet presAssocID="{C4BA82D3-E7A4-42BA-B9E0-778F511252C7}" presName="level2hierChild" presStyleCnt="0"/>
      <dgm:spPr/>
    </dgm:pt>
    <dgm:pt modelId="{F2B9EB57-048D-4989-B30E-260057E237E0}" type="pres">
      <dgm:prSet presAssocID="{8C331E39-18BA-4738-8886-729E832DA221}" presName="conn2-1" presStyleLbl="parChTrans1D2" presStyleIdx="0" presStyleCnt="4"/>
      <dgm:spPr/>
      <dgm:t>
        <a:bodyPr/>
        <a:lstStyle/>
        <a:p>
          <a:endParaRPr lang="pl-PL"/>
        </a:p>
      </dgm:t>
    </dgm:pt>
    <dgm:pt modelId="{11251766-5E44-4C9A-8F4C-6B260C18EBB5}" type="pres">
      <dgm:prSet presAssocID="{8C331E39-18BA-4738-8886-729E832DA221}" presName="connTx" presStyleLbl="parChTrans1D2" presStyleIdx="0" presStyleCnt="4"/>
      <dgm:spPr/>
      <dgm:t>
        <a:bodyPr/>
        <a:lstStyle/>
        <a:p>
          <a:endParaRPr lang="pl-PL"/>
        </a:p>
      </dgm:t>
    </dgm:pt>
    <dgm:pt modelId="{2758CFEB-70B4-4113-969C-E9807F3AF899}" type="pres">
      <dgm:prSet presAssocID="{09267B28-9E7F-4CE6-AAD0-5D3582E2CD8E}" presName="root2" presStyleCnt="0"/>
      <dgm:spPr/>
    </dgm:pt>
    <dgm:pt modelId="{CA09BDD1-D2DA-43A7-9AA2-5DD804E25AA7}" type="pres">
      <dgm:prSet presAssocID="{09267B28-9E7F-4CE6-AAD0-5D3582E2CD8E}" presName="LevelTwoTextNode" presStyleLbl="node2" presStyleIdx="0" presStyleCnt="4" custLinFactY="28175" custLinFactNeighborX="2261" custLinFactNeighborY="100000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B4083391-A8CA-40C0-848C-F32148450B74}" type="pres">
      <dgm:prSet presAssocID="{09267B28-9E7F-4CE6-AAD0-5D3582E2CD8E}" presName="level3hierChild" presStyleCnt="0"/>
      <dgm:spPr/>
    </dgm:pt>
    <dgm:pt modelId="{2FA6F1E5-61FF-43BC-9AD1-51457BF0E929}" type="pres">
      <dgm:prSet presAssocID="{DA1F2A58-9BB3-4321-A648-3939D802D92A}" presName="conn2-1" presStyleLbl="parChTrans1D2" presStyleIdx="1" presStyleCnt="4"/>
      <dgm:spPr/>
      <dgm:t>
        <a:bodyPr/>
        <a:lstStyle/>
        <a:p>
          <a:endParaRPr lang="pl-PL"/>
        </a:p>
      </dgm:t>
    </dgm:pt>
    <dgm:pt modelId="{9E6B34AD-1566-4739-9ADA-0A6CFB1B91AC}" type="pres">
      <dgm:prSet presAssocID="{DA1F2A58-9BB3-4321-A648-3939D802D92A}" presName="connTx" presStyleLbl="parChTrans1D2" presStyleIdx="1" presStyleCnt="4"/>
      <dgm:spPr/>
      <dgm:t>
        <a:bodyPr/>
        <a:lstStyle/>
        <a:p>
          <a:endParaRPr lang="pl-PL"/>
        </a:p>
      </dgm:t>
    </dgm:pt>
    <dgm:pt modelId="{59FDC7CA-422F-4C9F-9ECF-4ED503C8C2F5}" type="pres">
      <dgm:prSet presAssocID="{6A5AAAE4-16BB-4973-8CEA-2768BDE1D526}" presName="root2" presStyleCnt="0"/>
      <dgm:spPr/>
    </dgm:pt>
    <dgm:pt modelId="{7D17EC6B-EAAF-406D-A0AA-45C7DF05E95F}" type="pres">
      <dgm:prSet presAssocID="{6A5AAAE4-16BB-4973-8CEA-2768BDE1D526}" presName="LevelTwoTextNode" presStyleLbl="node2" presStyleIdx="1" presStyleCnt="4" custLinFactY="100000" custLinFactNeighborX="1938" custLinFactNeighborY="154231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198FA5B2-2B8A-486A-A488-E82BA2E5822F}" type="pres">
      <dgm:prSet presAssocID="{6A5AAAE4-16BB-4973-8CEA-2768BDE1D526}" presName="level3hierChild" presStyleCnt="0"/>
      <dgm:spPr/>
    </dgm:pt>
    <dgm:pt modelId="{302B98CF-26EC-4224-A27A-866DF7732A32}" type="pres">
      <dgm:prSet presAssocID="{ED2E5C41-5D56-4478-866E-EB5006C0A32B}" presName="conn2-1" presStyleLbl="parChTrans1D2" presStyleIdx="2" presStyleCnt="4"/>
      <dgm:spPr/>
      <dgm:t>
        <a:bodyPr/>
        <a:lstStyle/>
        <a:p>
          <a:endParaRPr lang="pl-PL"/>
        </a:p>
      </dgm:t>
    </dgm:pt>
    <dgm:pt modelId="{949D6C56-3773-46F2-8E7A-091C2C22839F}" type="pres">
      <dgm:prSet presAssocID="{ED2E5C41-5D56-4478-866E-EB5006C0A32B}" presName="connTx" presStyleLbl="parChTrans1D2" presStyleIdx="2" presStyleCnt="4"/>
      <dgm:spPr/>
      <dgm:t>
        <a:bodyPr/>
        <a:lstStyle/>
        <a:p>
          <a:endParaRPr lang="pl-PL"/>
        </a:p>
      </dgm:t>
    </dgm:pt>
    <dgm:pt modelId="{F15270EA-2A88-4F30-AACD-934691FDB67E}" type="pres">
      <dgm:prSet presAssocID="{889FA226-6731-49C8-817B-9196D92601BA}" presName="root2" presStyleCnt="0"/>
      <dgm:spPr/>
    </dgm:pt>
    <dgm:pt modelId="{29183C93-DC47-4FE7-820C-63A5A9F61ADB}" type="pres">
      <dgm:prSet presAssocID="{889FA226-6731-49C8-817B-9196D92601BA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301AAFC9-1CE9-4381-BDDB-D071772775C0}" type="pres">
      <dgm:prSet presAssocID="{889FA226-6731-49C8-817B-9196D92601BA}" presName="level3hierChild" presStyleCnt="0"/>
      <dgm:spPr/>
    </dgm:pt>
    <dgm:pt modelId="{9FDE3710-BB10-4C85-931C-340191D0ACDE}" type="pres">
      <dgm:prSet presAssocID="{66381C29-0429-40F2-A720-A3AF855CDB63}" presName="conn2-1" presStyleLbl="parChTrans1D2" presStyleIdx="3" presStyleCnt="4"/>
      <dgm:spPr/>
      <dgm:t>
        <a:bodyPr/>
        <a:lstStyle/>
        <a:p>
          <a:endParaRPr lang="pl-PL"/>
        </a:p>
      </dgm:t>
    </dgm:pt>
    <dgm:pt modelId="{FAB080DB-2B33-474A-9E23-655086A2340A}" type="pres">
      <dgm:prSet presAssocID="{66381C29-0429-40F2-A720-A3AF855CDB63}" presName="connTx" presStyleLbl="parChTrans1D2" presStyleIdx="3" presStyleCnt="4"/>
      <dgm:spPr/>
      <dgm:t>
        <a:bodyPr/>
        <a:lstStyle/>
        <a:p>
          <a:endParaRPr lang="pl-PL"/>
        </a:p>
      </dgm:t>
    </dgm:pt>
    <dgm:pt modelId="{33884912-910E-4CCC-8F47-88CFF732F6CA}" type="pres">
      <dgm:prSet presAssocID="{81028CBE-470A-4FB1-8B18-CCCEECC5CB7C}" presName="root2" presStyleCnt="0"/>
      <dgm:spPr/>
    </dgm:pt>
    <dgm:pt modelId="{F4E9D4F3-C729-40FD-907F-719E4463B04A}" type="pres">
      <dgm:prSet presAssocID="{81028CBE-470A-4FB1-8B18-CCCEECC5CB7C}" presName="LevelTwoTextNode" presStyleLbl="node2" presStyleIdx="3" presStyleCnt="4" custLinFactY="-187402" custLinFactNeighborX="2481" custLinFactNeighborY="-200000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10D0CB17-AFD5-4218-ACEF-543F0B4B3D86}" type="pres">
      <dgm:prSet presAssocID="{81028CBE-470A-4FB1-8B18-CCCEECC5CB7C}" presName="level3hierChild" presStyleCnt="0"/>
      <dgm:spPr/>
    </dgm:pt>
  </dgm:ptLst>
  <dgm:cxnLst>
    <dgm:cxn modelId="{A646D8EB-7EA4-4EB6-B1C0-BDB9420B34EB}" srcId="{67500ECB-AA7A-421B-BD7F-871BADA5BC0A}" destId="{C4BA82D3-E7A4-42BA-B9E0-778F511252C7}" srcOrd="0" destOrd="0" parTransId="{01136647-C014-40B6-A608-EED7C1F048D1}" sibTransId="{85D57BD2-F2A0-4BD4-B7C4-1960DD26F3D5}"/>
    <dgm:cxn modelId="{2180E830-5E73-40C1-A67E-4E2F68D64419}" type="presOf" srcId="{67500ECB-AA7A-421B-BD7F-871BADA5BC0A}" destId="{7393651C-3DBD-4D07-A75D-1FEF96207DBF}" srcOrd="0" destOrd="0" presId="urn:microsoft.com/office/officeart/2008/layout/HorizontalMultiLevelHierarchy"/>
    <dgm:cxn modelId="{E1465C4C-D6F5-4FA7-A47E-39C87A6001D4}" type="presOf" srcId="{66381C29-0429-40F2-A720-A3AF855CDB63}" destId="{9FDE3710-BB10-4C85-931C-340191D0ACDE}" srcOrd="0" destOrd="0" presId="urn:microsoft.com/office/officeart/2008/layout/HorizontalMultiLevelHierarchy"/>
    <dgm:cxn modelId="{603713D8-FCD3-4AFA-A39F-A41E72F10CF7}" type="presOf" srcId="{8C331E39-18BA-4738-8886-729E832DA221}" destId="{11251766-5E44-4C9A-8F4C-6B260C18EBB5}" srcOrd="1" destOrd="0" presId="urn:microsoft.com/office/officeart/2008/layout/HorizontalMultiLevelHierarchy"/>
    <dgm:cxn modelId="{18E6530F-8F14-4882-869D-8FB849261AE3}" srcId="{C4BA82D3-E7A4-42BA-B9E0-778F511252C7}" destId="{889FA226-6731-49C8-817B-9196D92601BA}" srcOrd="2" destOrd="0" parTransId="{ED2E5C41-5D56-4478-866E-EB5006C0A32B}" sibTransId="{2FEF0129-A4F0-4FE7-9E1A-02A1E8DE0B64}"/>
    <dgm:cxn modelId="{2205A5AB-9C9D-4BA1-AA82-16FAC4EF0262}" srcId="{C4BA82D3-E7A4-42BA-B9E0-778F511252C7}" destId="{81028CBE-470A-4FB1-8B18-CCCEECC5CB7C}" srcOrd="3" destOrd="0" parTransId="{66381C29-0429-40F2-A720-A3AF855CDB63}" sibTransId="{A8BA2AFE-8613-4FA2-BDAB-2A3219E72784}"/>
    <dgm:cxn modelId="{E8D89670-BBE7-48FB-834A-DCDD8DECF3F7}" type="presOf" srcId="{889FA226-6731-49C8-817B-9196D92601BA}" destId="{29183C93-DC47-4FE7-820C-63A5A9F61ADB}" srcOrd="0" destOrd="0" presId="urn:microsoft.com/office/officeart/2008/layout/HorizontalMultiLevelHierarchy"/>
    <dgm:cxn modelId="{CB3FE153-9228-49E7-B928-F1EFC97CB0E6}" type="presOf" srcId="{ED2E5C41-5D56-4478-866E-EB5006C0A32B}" destId="{949D6C56-3773-46F2-8E7A-091C2C22839F}" srcOrd="1" destOrd="0" presId="urn:microsoft.com/office/officeart/2008/layout/HorizontalMultiLevelHierarchy"/>
    <dgm:cxn modelId="{B862E510-AA1E-49E8-8D42-109245DDC4DB}" type="presOf" srcId="{ED2E5C41-5D56-4478-866E-EB5006C0A32B}" destId="{302B98CF-26EC-4224-A27A-866DF7732A32}" srcOrd="0" destOrd="0" presId="urn:microsoft.com/office/officeart/2008/layout/HorizontalMultiLevelHierarchy"/>
    <dgm:cxn modelId="{9FFE4FE1-8741-4FF5-B96E-E3F9796570A6}" type="presOf" srcId="{81028CBE-470A-4FB1-8B18-CCCEECC5CB7C}" destId="{F4E9D4F3-C729-40FD-907F-719E4463B04A}" srcOrd="0" destOrd="0" presId="urn:microsoft.com/office/officeart/2008/layout/HorizontalMultiLevelHierarchy"/>
    <dgm:cxn modelId="{8E1753FA-5260-4EED-B26E-3AAB2CC9E0B3}" type="presOf" srcId="{DA1F2A58-9BB3-4321-A648-3939D802D92A}" destId="{9E6B34AD-1566-4739-9ADA-0A6CFB1B91AC}" srcOrd="1" destOrd="0" presId="urn:microsoft.com/office/officeart/2008/layout/HorizontalMultiLevelHierarchy"/>
    <dgm:cxn modelId="{488AC490-C3B3-484D-8B25-9EC134AE8ABC}" type="presOf" srcId="{C4BA82D3-E7A4-42BA-B9E0-778F511252C7}" destId="{C1626E74-FE66-4E12-9291-19FD196085DD}" srcOrd="0" destOrd="0" presId="urn:microsoft.com/office/officeart/2008/layout/HorizontalMultiLevelHierarchy"/>
    <dgm:cxn modelId="{25DD41DB-F7C6-4CBE-B1E5-B8B9DFCE3C22}" type="presOf" srcId="{09267B28-9E7F-4CE6-AAD0-5D3582E2CD8E}" destId="{CA09BDD1-D2DA-43A7-9AA2-5DD804E25AA7}" srcOrd="0" destOrd="0" presId="urn:microsoft.com/office/officeart/2008/layout/HorizontalMultiLevelHierarchy"/>
    <dgm:cxn modelId="{015F01B4-0E6D-4D42-A884-F2755647833F}" type="presOf" srcId="{8C331E39-18BA-4738-8886-729E832DA221}" destId="{F2B9EB57-048D-4989-B30E-260057E237E0}" srcOrd="0" destOrd="0" presId="urn:microsoft.com/office/officeart/2008/layout/HorizontalMultiLevelHierarchy"/>
    <dgm:cxn modelId="{0B9AC7CF-0196-4A30-BA2D-8D971A269993}" srcId="{C4BA82D3-E7A4-42BA-B9E0-778F511252C7}" destId="{6A5AAAE4-16BB-4973-8CEA-2768BDE1D526}" srcOrd="1" destOrd="0" parTransId="{DA1F2A58-9BB3-4321-A648-3939D802D92A}" sibTransId="{904DC4EB-A927-46E5-946F-59BF9BEA4650}"/>
    <dgm:cxn modelId="{D11A0CA6-D0CE-4B14-A929-679D85882AF9}" srcId="{C4BA82D3-E7A4-42BA-B9E0-778F511252C7}" destId="{09267B28-9E7F-4CE6-AAD0-5D3582E2CD8E}" srcOrd="0" destOrd="0" parTransId="{8C331E39-18BA-4738-8886-729E832DA221}" sibTransId="{98F3B532-CC58-49D9-9673-4F15768D08D6}"/>
    <dgm:cxn modelId="{9495AE9C-D3F7-4535-BF14-02AE0DC6AE38}" type="presOf" srcId="{66381C29-0429-40F2-A720-A3AF855CDB63}" destId="{FAB080DB-2B33-474A-9E23-655086A2340A}" srcOrd="1" destOrd="0" presId="urn:microsoft.com/office/officeart/2008/layout/HorizontalMultiLevelHierarchy"/>
    <dgm:cxn modelId="{33D8BEDC-2064-4899-9E93-980F831B2553}" type="presOf" srcId="{DA1F2A58-9BB3-4321-A648-3939D802D92A}" destId="{2FA6F1E5-61FF-43BC-9AD1-51457BF0E929}" srcOrd="0" destOrd="0" presId="urn:microsoft.com/office/officeart/2008/layout/HorizontalMultiLevelHierarchy"/>
    <dgm:cxn modelId="{5606FCDB-E283-43BE-B3AF-E81EBC9BA58C}" type="presOf" srcId="{6A5AAAE4-16BB-4973-8CEA-2768BDE1D526}" destId="{7D17EC6B-EAAF-406D-A0AA-45C7DF05E95F}" srcOrd="0" destOrd="0" presId="urn:microsoft.com/office/officeart/2008/layout/HorizontalMultiLevelHierarchy"/>
    <dgm:cxn modelId="{72FCB521-2179-4914-BC44-AB63954B8D8F}" type="presParOf" srcId="{7393651C-3DBD-4D07-A75D-1FEF96207DBF}" destId="{95DF1FFC-AC56-4653-8755-E2D0E7720852}" srcOrd="0" destOrd="0" presId="urn:microsoft.com/office/officeart/2008/layout/HorizontalMultiLevelHierarchy"/>
    <dgm:cxn modelId="{DD16A682-D2E3-4FA8-9BAE-64A3F90ECE14}" type="presParOf" srcId="{95DF1FFC-AC56-4653-8755-E2D0E7720852}" destId="{C1626E74-FE66-4E12-9291-19FD196085DD}" srcOrd="0" destOrd="0" presId="urn:microsoft.com/office/officeart/2008/layout/HorizontalMultiLevelHierarchy"/>
    <dgm:cxn modelId="{E82D4F7C-A138-4496-A1D5-C15B92D14ABC}" type="presParOf" srcId="{95DF1FFC-AC56-4653-8755-E2D0E7720852}" destId="{420F7EBF-51D2-4CE6-AACE-138A52BC0664}" srcOrd="1" destOrd="0" presId="urn:microsoft.com/office/officeart/2008/layout/HorizontalMultiLevelHierarchy"/>
    <dgm:cxn modelId="{7F9D78BC-DBB2-482E-B7EA-EF0CA6AC6C0A}" type="presParOf" srcId="{420F7EBF-51D2-4CE6-AACE-138A52BC0664}" destId="{F2B9EB57-048D-4989-B30E-260057E237E0}" srcOrd="0" destOrd="0" presId="urn:microsoft.com/office/officeart/2008/layout/HorizontalMultiLevelHierarchy"/>
    <dgm:cxn modelId="{0B19D892-46E8-42A8-9158-3A75B32ED706}" type="presParOf" srcId="{F2B9EB57-048D-4989-B30E-260057E237E0}" destId="{11251766-5E44-4C9A-8F4C-6B260C18EBB5}" srcOrd="0" destOrd="0" presId="urn:microsoft.com/office/officeart/2008/layout/HorizontalMultiLevelHierarchy"/>
    <dgm:cxn modelId="{FABE14A6-B001-46F1-AA74-A35AB24C9157}" type="presParOf" srcId="{420F7EBF-51D2-4CE6-AACE-138A52BC0664}" destId="{2758CFEB-70B4-4113-969C-E9807F3AF899}" srcOrd="1" destOrd="0" presId="urn:microsoft.com/office/officeart/2008/layout/HorizontalMultiLevelHierarchy"/>
    <dgm:cxn modelId="{58DE6EB6-7ABB-4071-BA0D-7523BC18AC91}" type="presParOf" srcId="{2758CFEB-70B4-4113-969C-E9807F3AF899}" destId="{CA09BDD1-D2DA-43A7-9AA2-5DD804E25AA7}" srcOrd="0" destOrd="0" presId="urn:microsoft.com/office/officeart/2008/layout/HorizontalMultiLevelHierarchy"/>
    <dgm:cxn modelId="{438156AD-C30A-4C93-BD6D-89E54E662977}" type="presParOf" srcId="{2758CFEB-70B4-4113-969C-E9807F3AF899}" destId="{B4083391-A8CA-40C0-848C-F32148450B74}" srcOrd="1" destOrd="0" presId="urn:microsoft.com/office/officeart/2008/layout/HorizontalMultiLevelHierarchy"/>
    <dgm:cxn modelId="{C4B06ED8-FAE3-4B9B-B452-C84432C0BE1C}" type="presParOf" srcId="{420F7EBF-51D2-4CE6-AACE-138A52BC0664}" destId="{2FA6F1E5-61FF-43BC-9AD1-51457BF0E929}" srcOrd="2" destOrd="0" presId="urn:microsoft.com/office/officeart/2008/layout/HorizontalMultiLevelHierarchy"/>
    <dgm:cxn modelId="{5638B977-4C93-4D58-9F9A-CE33978D0A39}" type="presParOf" srcId="{2FA6F1E5-61FF-43BC-9AD1-51457BF0E929}" destId="{9E6B34AD-1566-4739-9ADA-0A6CFB1B91AC}" srcOrd="0" destOrd="0" presId="urn:microsoft.com/office/officeart/2008/layout/HorizontalMultiLevelHierarchy"/>
    <dgm:cxn modelId="{DF8896BB-7A0F-4947-80B3-2BD86DFA866B}" type="presParOf" srcId="{420F7EBF-51D2-4CE6-AACE-138A52BC0664}" destId="{59FDC7CA-422F-4C9F-9ECF-4ED503C8C2F5}" srcOrd="3" destOrd="0" presId="urn:microsoft.com/office/officeart/2008/layout/HorizontalMultiLevelHierarchy"/>
    <dgm:cxn modelId="{8D81996E-7648-4EC3-AE7A-F15878BA5470}" type="presParOf" srcId="{59FDC7CA-422F-4C9F-9ECF-4ED503C8C2F5}" destId="{7D17EC6B-EAAF-406D-A0AA-45C7DF05E95F}" srcOrd="0" destOrd="0" presId="urn:microsoft.com/office/officeart/2008/layout/HorizontalMultiLevelHierarchy"/>
    <dgm:cxn modelId="{B71E8198-A42E-4CC1-B6AC-74F73C2DE206}" type="presParOf" srcId="{59FDC7CA-422F-4C9F-9ECF-4ED503C8C2F5}" destId="{198FA5B2-2B8A-486A-A488-E82BA2E5822F}" srcOrd="1" destOrd="0" presId="urn:microsoft.com/office/officeart/2008/layout/HorizontalMultiLevelHierarchy"/>
    <dgm:cxn modelId="{0DC69C85-D0E1-4148-9E80-72EA4BB8A080}" type="presParOf" srcId="{420F7EBF-51D2-4CE6-AACE-138A52BC0664}" destId="{302B98CF-26EC-4224-A27A-866DF7732A32}" srcOrd="4" destOrd="0" presId="urn:microsoft.com/office/officeart/2008/layout/HorizontalMultiLevelHierarchy"/>
    <dgm:cxn modelId="{BB1E59BB-BA02-401F-822E-F6D9DC02E401}" type="presParOf" srcId="{302B98CF-26EC-4224-A27A-866DF7732A32}" destId="{949D6C56-3773-46F2-8E7A-091C2C22839F}" srcOrd="0" destOrd="0" presId="urn:microsoft.com/office/officeart/2008/layout/HorizontalMultiLevelHierarchy"/>
    <dgm:cxn modelId="{34E3672D-C9ED-436D-8AD5-770BB82B8B82}" type="presParOf" srcId="{420F7EBF-51D2-4CE6-AACE-138A52BC0664}" destId="{F15270EA-2A88-4F30-AACD-934691FDB67E}" srcOrd="5" destOrd="0" presId="urn:microsoft.com/office/officeart/2008/layout/HorizontalMultiLevelHierarchy"/>
    <dgm:cxn modelId="{A2EB2ABB-93E9-40CB-ABD8-EDC216EBA938}" type="presParOf" srcId="{F15270EA-2A88-4F30-AACD-934691FDB67E}" destId="{29183C93-DC47-4FE7-820C-63A5A9F61ADB}" srcOrd="0" destOrd="0" presId="urn:microsoft.com/office/officeart/2008/layout/HorizontalMultiLevelHierarchy"/>
    <dgm:cxn modelId="{AC748174-F25E-468E-A8A0-DC3E0A6AF90F}" type="presParOf" srcId="{F15270EA-2A88-4F30-AACD-934691FDB67E}" destId="{301AAFC9-1CE9-4381-BDDB-D071772775C0}" srcOrd="1" destOrd="0" presId="urn:microsoft.com/office/officeart/2008/layout/HorizontalMultiLevelHierarchy"/>
    <dgm:cxn modelId="{3552F867-DF38-45C1-AF5D-19A4EF4D86DF}" type="presParOf" srcId="{420F7EBF-51D2-4CE6-AACE-138A52BC0664}" destId="{9FDE3710-BB10-4C85-931C-340191D0ACDE}" srcOrd="6" destOrd="0" presId="urn:microsoft.com/office/officeart/2008/layout/HorizontalMultiLevelHierarchy"/>
    <dgm:cxn modelId="{38A204A9-FE96-4750-AEB2-0A81D8845DC0}" type="presParOf" srcId="{9FDE3710-BB10-4C85-931C-340191D0ACDE}" destId="{FAB080DB-2B33-474A-9E23-655086A2340A}" srcOrd="0" destOrd="0" presId="urn:microsoft.com/office/officeart/2008/layout/HorizontalMultiLevelHierarchy"/>
    <dgm:cxn modelId="{2CE4B554-3F84-4019-846A-2E430809EFE5}" type="presParOf" srcId="{420F7EBF-51D2-4CE6-AACE-138A52BC0664}" destId="{33884912-910E-4CCC-8F47-88CFF732F6CA}" srcOrd="7" destOrd="0" presId="urn:microsoft.com/office/officeart/2008/layout/HorizontalMultiLevelHierarchy"/>
    <dgm:cxn modelId="{A954C596-66FB-48F7-9B38-5434E9333FB0}" type="presParOf" srcId="{33884912-910E-4CCC-8F47-88CFF732F6CA}" destId="{F4E9D4F3-C729-40FD-907F-719E4463B04A}" srcOrd="0" destOrd="0" presId="urn:microsoft.com/office/officeart/2008/layout/HorizontalMultiLevelHierarchy"/>
    <dgm:cxn modelId="{DC968B3F-A298-4D43-844D-C3F9BDB8C613}" type="presParOf" srcId="{33884912-910E-4CCC-8F47-88CFF732F6CA}" destId="{10D0CB17-AFD5-4218-ACEF-543F0B4B3D8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0A84C9-46C4-4C55-A84C-4909EAD8F0E4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CB9F5498-A8C8-40CB-9887-67ADCAECACFB}">
      <dgm:prSet/>
      <dgm:spPr/>
      <dgm:t>
        <a:bodyPr/>
        <a:lstStyle/>
        <a:p>
          <a:pPr rtl="0"/>
          <a:r>
            <a:rPr lang="pl-PL" dirty="0" smtClean="0"/>
            <a:t>Kompetencje kluczowe są niezbędne do samorealizacji i rozwoju osobistego, zatrudnienia, włączenia społecznego czy satysfakcjonującego życia</a:t>
          </a:r>
          <a:endParaRPr lang="pl-PL" dirty="0"/>
        </a:p>
      </dgm:t>
    </dgm:pt>
    <dgm:pt modelId="{24CDB00D-5585-4760-BD08-6DC77F46DABA}" type="parTrans" cxnId="{B6182AB5-D9C1-4081-B0AA-540B0E335380}">
      <dgm:prSet/>
      <dgm:spPr/>
      <dgm:t>
        <a:bodyPr/>
        <a:lstStyle/>
        <a:p>
          <a:endParaRPr lang="pl-PL"/>
        </a:p>
      </dgm:t>
    </dgm:pt>
    <dgm:pt modelId="{35E68CA7-7C34-4D52-8880-E1EE647B5194}" type="sibTrans" cxnId="{B6182AB5-D9C1-4081-B0AA-540B0E335380}">
      <dgm:prSet/>
      <dgm:spPr/>
      <dgm:t>
        <a:bodyPr/>
        <a:lstStyle/>
        <a:p>
          <a:endParaRPr lang="pl-PL"/>
        </a:p>
      </dgm:t>
    </dgm:pt>
    <dgm:pt modelId="{14622928-E362-469E-A1F6-542970E17928}" type="pres">
      <dgm:prSet presAssocID="{060A84C9-46C4-4C55-A84C-4909EAD8F0E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391D51F3-B852-4BA3-9700-2155B37AD762}" type="pres">
      <dgm:prSet presAssocID="{CB9F5498-A8C8-40CB-9887-67ADCAECACFB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D3CD55F6-39F7-4F03-A510-48CEE8C1418F}" type="presOf" srcId="{CB9F5498-A8C8-40CB-9887-67ADCAECACFB}" destId="{391D51F3-B852-4BA3-9700-2155B37AD762}" srcOrd="0" destOrd="0" presId="urn:microsoft.com/office/officeart/2005/8/layout/cycle2"/>
    <dgm:cxn modelId="{B6182AB5-D9C1-4081-B0AA-540B0E335380}" srcId="{060A84C9-46C4-4C55-A84C-4909EAD8F0E4}" destId="{CB9F5498-A8C8-40CB-9887-67ADCAECACFB}" srcOrd="0" destOrd="0" parTransId="{24CDB00D-5585-4760-BD08-6DC77F46DABA}" sibTransId="{35E68CA7-7C34-4D52-8880-E1EE647B5194}"/>
    <dgm:cxn modelId="{21A6B3A4-84BB-4606-8DF2-C18F77A492AA}" type="presOf" srcId="{060A84C9-46C4-4C55-A84C-4909EAD8F0E4}" destId="{14622928-E362-469E-A1F6-542970E17928}" srcOrd="0" destOrd="0" presId="urn:microsoft.com/office/officeart/2005/8/layout/cycle2"/>
    <dgm:cxn modelId="{743DC877-7E77-40C4-9CE3-E229F48AC91B}" type="presParOf" srcId="{14622928-E362-469E-A1F6-542970E17928}" destId="{391D51F3-B852-4BA3-9700-2155B37AD762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941B765-37F5-4CAB-B6AE-4814856EDBD6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0C2B325C-CABD-436B-971C-7A16B357E3C9}">
      <dgm:prSet/>
      <dgm:spPr/>
      <dgm:t>
        <a:bodyPr/>
        <a:lstStyle/>
        <a:p>
          <a:pPr rtl="0"/>
          <a:r>
            <a:rPr lang="pl-PL" b="1" dirty="0" smtClean="0"/>
            <a:t>Kompetencje kluczowe – połączenie wiedzy, umiejętności i postaw możliwych do zastosowania w wielu różnych kontekstach i rozmaitych powiązaniach, potrzebnych każdej osobie do samorealizacji i rozwoju osobistego, uzyskania szans na zatrudnienie, włączenia społecznego i aktywnego obywatelstwa </a:t>
          </a:r>
          <a:endParaRPr lang="pl-PL" dirty="0"/>
        </a:p>
      </dgm:t>
    </dgm:pt>
    <dgm:pt modelId="{71C69CC9-133E-46BC-8DE4-FD975E4D8FB4}" type="parTrans" cxnId="{BF2D1119-F187-476B-9F5A-F64B70B53E39}">
      <dgm:prSet/>
      <dgm:spPr/>
      <dgm:t>
        <a:bodyPr/>
        <a:lstStyle/>
        <a:p>
          <a:endParaRPr lang="pl-PL"/>
        </a:p>
      </dgm:t>
    </dgm:pt>
    <dgm:pt modelId="{4FC208B5-A777-44E9-8CE0-56D883B625EE}" type="sibTrans" cxnId="{BF2D1119-F187-476B-9F5A-F64B70B53E39}">
      <dgm:prSet/>
      <dgm:spPr/>
      <dgm:t>
        <a:bodyPr/>
        <a:lstStyle/>
        <a:p>
          <a:endParaRPr lang="pl-PL"/>
        </a:p>
      </dgm:t>
    </dgm:pt>
    <dgm:pt modelId="{608B626E-A35B-46D1-ACDF-3A721B4A71F4}" type="pres">
      <dgm:prSet presAssocID="{A941B765-37F5-4CAB-B6AE-4814856EDBD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DB10B864-84D2-42A5-A58E-64A56DA8B9C0}" type="pres">
      <dgm:prSet presAssocID="{0C2B325C-CABD-436B-971C-7A16B357E3C9}" presName="node" presStyleLbl="node1" presStyleIdx="0" presStyleCnt="1" custLinFactNeighborX="-49" custLinFactNeighborY="-8963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BF2D1119-F187-476B-9F5A-F64B70B53E39}" srcId="{A941B765-37F5-4CAB-B6AE-4814856EDBD6}" destId="{0C2B325C-CABD-436B-971C-7A16B357E3C9}" srcOrd="0" destOrd="0" parTransId="{71C69CC9-133E-46BC-8DE4-FD975E4D8FB4}" sibTransId="{4FC208B5-A777-44E9-8CE0-56D883B625EE}"/>
    <dgm:cxn modelId="{D737F34E-4E8B-4C7C-9848-42AFC7D21F31}" type="presOf" srcId="{0C2B325C-CABD-436B-971C-7A16B357E3C9}" destId="{DB10B864-84D2-42A5-A58E-64A56DA8B9C0}" srcOrd="0" destOrd="0" presId="urn:microsoft.com/office/officeart/2005/8/layout/process1"/>
    <dgm:cxn modelId="{DD92486B-17D3-4EFA-A0D9-1C1F69E41676}" type="presOf" srcId="{A941B765-37F5-4CAB-B6AE-4814856EDBD6}" destId="{608B626E-A35B-46D1-ACDF-3A721B4A71F4}" srcOrd="0" destOrd="0" presId="urn:microsoft.com/office/officeart/2005/8/layout/process1"/>
    <dgm:cxn modelId="{F76B7E3D-B7EA-44A4-97FA-E1E7232DF2F8}" type="presParOf" srcId="{608B626E-A35B-46D1-ACDF-3A721B4A71F4}" destId="{DB10B864-84D2-42A5-A58E-64A56DA8B9C0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15034B1-7008-4974-BD3D-AD8004D39D7B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CA9799E2-798C-4930-9FAA-381078041645}">
      <dgm:prSet/>
      <dgm:spPr/>
      <dgm:t>
        <a:bodyPr/>
        <a:lstStyle/>
        <a:p>
          <a:pPr rtl="0"/>
          <a:r>
            <a:rPr lang="pl-PL" dirty="0" smtClean="0"/>
            <a:t>W ramach kompetencji kluczowych możemy wyróżnić zarówno umiejętności podstawowe, jak i przekrojowe.</a:t>
          </a:r>
          <a:endParaRPr lang="pl-PL" dirty="0"/>
        </a:p>
      </dgm:t>
    </dgm:pt>
    <dgm:pt modelId="{31B6F84F-053E-4024-9C2A-4546DB4B4BEC}" type="parTrans" cxnId="{60D18309-5DF2-4D11-92E4-DBB67DA151B0}">
      <dgm:prSet/>
      <dgm:spPr/>
      <dgm:t>
        <a:bodyPr/>
        <a:lstStyle/>
        <a:p>
          <a:endParaRPr lang="pl-PL"/>
        </a:p>
      </dgm:t>
    </dgm:pt>
    <dgm:pt modelId="{96ECDAC8-608B-4FD1-AE6A-950360FDD6F1}" type="sibTrans" cxnId="{60D18309-5DF2-4D11-92E4-DBB67DA151B0}">
      <dgm:prSet/>
      <dgm:spPr/>
      <dgm:t>
        <a:bodyPr/>
        <a:lstStyle/>
        <a:p>
          <a:endParaRPr lang="pl-PL"/>
        </a:p>
      </dgm:t>
    </dgm:pt>
    <dgm:pt modelId="{18D25A06-530B-45E0-B2D1-6D5BD01FF4E5}" type="pres">
      <dgm:prSet presAssocID="{215034B1-7008-4974-BD3D-AD8004D39D7B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8C09308F-CC18-4929-B550-2607A79C9613}" type="pres">
      <dgm:prSet presAssocID="{CA9799E2-798C-4930-9FAA-381078041645}" presName="horFlow" presStyleCnt="0"/>
      <dgm:spPr/>
    </dgm:pt>
    <dgm:pt modelId="{9F0E1388-5ADC-4DAB-88F9-823CAA437442}" type="pres">
      <dgm:prSet presAssocID="{CA9799E2-798C-4930-9FAA-381078041645}" presName="bigChev" presStyleLbl="node1" presStyleIdx="0" presStyleCnt="1" custScaleY="169738"/>
      <dgm:spPr/>
      <dgm:t>
        <a:bodyPr/>
        <a:lstStyle/>
        <a:p>
          <a:endParaRPr lang="pl-PL"/>
        </a:p>
      </dgm:t>
    </dgm:pt>
  </dgm:ptLst>
  <dgm:cxnLst>
    <dgm:cxn modelId="{60D18309-5DF2-4D11-92E4-DBB67DA151B0}" srcId="{215034B1-7008-4974-BD3D-AD8004D39D7B}" destId="{CA9799E2-798C-4930-9FAA-381078041645}" srcOrd="0" destOrd="0" parTransId="{31B6F84F-053E-4024-9C2A-4546DB4B4BEC}" sibTransId="{96ECDAC8-608B-4FD1-AE6A-950360FDD6F1}"/>
    <dgm:cxn modelId="{77430910-4E15-4641-A454-ACD2AA57F877}" type="presOf" srcId="{215034B1-7008-4974-BD3D-AD8004D39D7B}" destId="{18D25A06-530B-45E0-B2D1-6D5BD01FF4E5}" srcOrd="0" destOrd="0" presId="urn:microsoft.com/office/officeart/2005/8/layout/lProcess3"/>
    <dgm:cxn modelId="{969154DE-F886-4214-BCEA-277BE938E6C0}" type="presOf" srcId="{CA9799E2-798C-4930-9FAA-381078041645}" destId="{9F0E1388-5ADC-4DAB-88F9-823CAA437442}" srcOrd="0" destOrd="0" presId="urn:microsoft.com/office/officeart/2005/8/layout/lProcess3"/>
    <dgm:cxn modelId="{2523F00A-D840-43D9-9B1A-725B368D616D}" type="presParOf" srcId="{18D25A06-530B-45E0-B2D1-6D5BD01FF4E5}" destId="{8C09308F-CC18-4929-B550-2607A79C9613}" srcOrd="0" destOrd="0" presId="urn:microsoft.com/office/officeart/2005/8/layout/lProcess3"/>
    <dgm:cxn modelId="{6132E45E-B344-4D8A-A3F5-D628CE111A6D}" type="presParOf" srcId="{8C09308F-CC18-4929-B550-2607A79C9613}" destId="{9F0E1388-5ADC-4DAB-88F9-823CAA437442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E33A394-AEB8-46BE-B449-128B08D482B2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059DD8FB-5001-448C-A98C-52C0F44C8B69}" type="pres">
      <dgm:prSet presAssocID="{2E33A394-AEB8-46BE-B449-128B08D482B2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</dgm:ptLst>
  <dgm:cxnLst>
    <dgm:cxn modelId="{734CAA83-00BE-474D-8B5B-D9D0BC45BD4A}" type="presOf" srcId="{2E33A394-AEB8-46BE-B449-128B08D482B2}" destId="{059DD8FB-5001-448C-A98C-52C0F44C8B69}" srcOrd="0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76550AB-4210-4537-844B-77B6256DD9B7}" type="doc">
      <dgm:prSet loTypeId="urn:microsoft.com/office/officeart/2005/8/layout/vProcess5" loCatId="process" qsTypeId="urn:microsoft.com/office/officeart/2005/8/quickstyle/3d1#2" qsCatId="3D" csTypeId="urn:microsoft.com/office/officeart/2005/8/colors/accent3_4#1" csCatId="accent3" phldr="1"/>
      <dgm:spPr/>
      <dgm:t>
        <a:bodyPr/>
        <a:lstStyle/>
        <a:p>
          <a:endParaRPr lang="en-US"/>
        </a:p>
      </dgm:t>
    </dgm:pt>
    <dgm:pt modelId="{AEC15988-C138-4EEE-94E3-1307693079CF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xfrm>
          <a:off x="1234492" y="3168174"/>
          <a:ext cx="6995160" cy="1357788"/>
        </a:xfrm>
        <a:solidFill>
          <a:schemeClr val="accent1">
            <a:lumMod val="40000"/>
            <a:lumOff val="60000"/>
          </a:schemeClr>
        </a:solidFill>
        <a:ln w="9525" cap="flat" cmpd="sng" algn="ctr">
          <a:solidFill>
            <a:srgbClr val="00206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>
          <a:bevelT/>
        </a:sp3d>
      </dgm:spPr>
      <dgm:t>
        <a:bodyPr/>
        <a:lstStyle/>
        <a:p>
          <a:pPr algn="ctr"/>
          <a:r>
            <a:rPr lang="pl-PL" sz="2400" b="1" dirty="0">
              <a:solidFill>
                <a:srgbClr val="002060"/>
              </a:solidFill>
              <a:latin typeface="Calibri" panose="020F0502020204030204"/>
              <a:ea typeface="+mn-ea"/>
              <a:cs typeface="+mn-cs"/>
            </a:rPr>
            <a:t>Realizacja projektów edukacyjnych </a:t>
          </a:r>
          <a:endParaRPr lang="en-US" sz="2400" b="1" dirty="0">
            <a:solidFill>
              <a:srgbClr val="002060"/>
            </a:solidFill>
            <a:latin typeface="Calibri" panose="020F0502020204030204"/>
            <a:ea typeface="+mn-ea"/>
            <a:cs typeface="+mn-cs"/>
          </a:endParaRPr>
        </a:p>
      </dgm:t>
    </dgm:pt>
    <dgm:pt modelId="{916B8DD6-D318-47C1-9448-CA0FBF6C73FC}" type="parTrans" cxnId="{F80E4896-27C3-4862-86C5-9F905BC68A47}">
      <dgm:prSet/>
      <dgm:spPr/>
      <dgm:t>
        <a:bodyPr/>
        <a:lstStyle/>
        <a:p>
          <a:pPr algn="ctr"/>
          <a:endParaRPr lang="en-US"/>
        </a:p>
      </dgm:t>
    </dgm:pt>
    <dgm:pt modelId="{E4BAFFDC-2CFB-41DC-B143-77DA0FF2BA11}" type="sibTrans" cxnId="{F80E4896-27C3-4862-86C5-9F905BC68A47}">
      <dgm:prSet/>
      <dgm:spPr>
        <a:solidFill>
          <a:schemeClr val="accent1">
            <a:alpha val="90000"/>
          </a:schemeClr>
        </a:solidFill>
        <a:ln>
          <a:solidFill>
            <a:srgbClr val="002060">
              <a:alpha val="90000"/>
            </a:srgbClr>
          </a:solidFill>
        </a:ln>
      </dgm:spPr>
      <dgm:t>
        <a:bodyPr/>
        <a:lstStyle/>
        <a:p>
          <a:pPr algn="ctr"/>
          <a:endParaRPr lang="en-US"/>
        </a:p>
      </dgm:t>
    </dgm:pt>
    <dgm:pt modelId="{0374A612-8309-4530-A87E-DA56E8BFA1A5}">
      <dgm:prSet custT="1"/>
      <dgm:spPr>
        <a:solidFill>
          <a:schemeClr val="accent5">
            <a:lumMod val="40000"/>
            <a:lumOff val="60000"/>
          </a:schemeClr>
        </a:solidFill>
        <a:ln w="28575">
          <a:solidFill>
            <a:srgbClr val="002060"/>
          </a:solidFill>
        </a:ln>
      </dgm:spPr>
      <dgm:t>
        <a:bodyPr/>
        <a:lstStyle/>
        <a:p>
          <a:pPr algn="ctr"/>
          <a:r>
            <a:rPr lang="pl-PL" sz="2400" b="1" dirty="0">
              <a:solidFill>
                <a:srgbClr val="002060"/>
              </a:solidFill>
              <a:latin typeface="Calibri" panose="020F0502020204030204"/>
              <a:ea typeface="+mn-ea"/>
              <a:cs typeface="+mn-cs"/>
            </a:rPr>
            <a:t>Realizacja dodatkowych zajęć</a:t>
          </a:r>
        </a:p>
      </dgm:t>
    </dgm:pt>
    <dgm:pt modelId="{642A1967-9A3B-4E26-8DD5-D049DE92B8BF}" type="parTrans" cxnId="{4E6F8F41-24B6-4E93-AAA8-CFA8854657B7}">
      <dgm:prSet/>
      <dgm:spPr/>
      <dgm:t>
        <a:bodyPr/>
        <a:lstStyle/>
        <a:p>
          <a:pPr algn="ctr"/>
          <a:endParaRPr lang="pl-PL"/>
        </a:p>
      </dgm:t>
    </dgm:pt>
    <dgm:pt modelId="{44EF147E-05CA-4C18-88CC-C674A0E6E2F6}" type="sibTrans" cxnId="{4E6F8F41-24B6-4E93-AAA8-CFA8854657B7}">
      <dgm:prSet/>
      <dgm:spPr>
        <a:solidFill>
          <a:schemeClr val="accent1">
            <a:alpha val="90000"/>
          </a:schemeClr>
        </a:solidFill>
        <a:ln>
          <a:solidFill>
            <a:srgbClr val="002060">
              <a:alpha val="90000"/>
            </a:srgbClr>
          </a:solidFill>
        </a:ln>
      </dgm:spPr>
      <dgm:t>
        <a:bodyPr/>
        <a:lstStyle/>
        <a:p>
          <a:pPr algn="ctr"/>
          <a:endParaRPr lang="pl-PL"/>
        </a:p>
      </dgm:t>
    </dgm:pt>
    <dgm:pt modelId="{93AB6268-7C46-4220-95AB-FC395BAC777F}">
      <dgm:prSet custT="1"/>
      <dgm:spPr>
        <a:solidFill>
          <a:schemeClr val="bg2">
            <a:lumMod val="90000"/>
          </a:schemeClr>
        </a:solidFill>
        <a:ln>
          <a:solidFill>
            <a:srgbClr val="002060"/>
          </a:solidFill>
        </a:ln>
      </dgm:spPr>
      <dgm:t>
        <a:bodyPr/>
        <a:lstStyle/>
        <a:p>
          <a:pPr algn="ctr"/>
          <a:endParaRPr lang="pl-PL" sz="2400" b="1" dirty="0">
            <a:solidFill>
              <a:srgbClr val="002060"/>
            </a:solidFill>
          </a:endParaRPr>
        </a:p>
        <a:p>
          <a:pPr algn="ctr"/>
          <a:r>
            <a:rPr lang="pl-PL" sz="2400" b="1" dirty="0">
              <a:solidFill>
                <a:srgbClr val="002060"/>
              </a:solidFill>
            </a:rPr>
            <a:t>Realizacja zajęć organizowanych poza lekcjami lub poza szkołą</a:t>
          </a:r>
        </a:p>
        <a:p>
          <a:pPr algn="ctr"/>
          <a:endParaRPr lang="pl-PL" sz="1400" b="1" dirty="0">
            <a:solidFill>
              <a:srgbClr val="002060"/>
            </a:solidFill>
          </a:endParaRPr>
        </a:p>
      </dgm:t>
    </dgm:pt>
    <dgm:pt modelId="{F27881D2-0FE1-4BF0-B0BD-0ECE20286B9D}" type="parTrans" cxnId="{08C5C475-C2C3-40A4-9BB6-908EF080E614}">
      <dgm:prSet/>
      <dgm:spPr/>
      <dgm:t>
        <a:bodyPr/>
        <a:lstStyle/>
        <a:p>
          <a:pPr algn="ctr"/>
          <a:endParaRPr lang="pl-PL"/>
        </a:p>
      </dgm:t>
    </dgm:pt>
    <dgm:pt modelId="{AE214869-9ED8-4FE2-BFB4-B231F158B206}" type="sibTrans" cxnId="{08C5C475-C2C3-40A4-9BB6-908EF080E614}">
      <dgm:prSet/>
      <dgm:spPr/>
      <dgm:t>
        <a:bodyPr/>
        <a:lstStyle/>
        <a:p>
          <a:pPr algn="ctr"/>
          <a:endParaRPr lang="pl-PL"/>
        </a:p>
      </dgm:t>
    </dgm:pt>
    <dgm:pt modelId="{F6F0845E-B57D-4A87-85DA-B14B650296CD}" type="pres">
      <dgm:prSet presAssocID="{776550AB-4210-4537-844B-77B6256DD9B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345D236E-31FB-4C19-A762-79D3E792BCBC}" type="pres">
      <dgm:prSet presAssocID="{776550AB-4210-4537-844B-77B6256DD9B7}" presName="dummyMaxCanvas" presStyleCnt="0">
        <dgm:presLayoutVars/>
      </dgm:prSet>
      <dgm:spPr/>
    </dgm:pt>
    <dgm:pt modelId="{12CA6A26-5500-4A7D-9C27-CA1A22BC097C}" type="pres">
      <dgm:prSet presAssocID="{776550AB-4210-4537-844B-77B6256DD9B7}" presName="ThreeNodes_1" presStyleLbl="node1" presStyleIdx="0" presStyleCnt="3" custScaleY="65214" custLinFactNeighborX="-281" custLinFactNeighborY="-1636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0CF07FE-A5F1-4420-AD24-B67B7EA3A795}" type="pres">
      <dgm:prSet presAssocID="{776550AB-4210-4537-844B-77B6256DD9B7}" presName="ThreeNodes_2" presStyleLbl="node1" presStyleIdx="1" presStyleCnt="3" custScaleY="63691" custLinFactNeighborX="-2245" custLinFactNeighborY="-2182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B2C1132-1782-4D74-97B6-37702E0A0D0A}" type="pres">
      <dgm:prSet presAssocID="{776550AB-4210-4537-844B-77B6256DD9B7}" presName="ThreeNodes_3" presStyleLbl="node1" presStyleIdx="2" presStyleCnt="3" custScaleX="94433" custScaleY="62083" custLinFactNeighborX="-2104" custLinFactNeighborY="-2961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FC457B0-36DD-46F6-808C-3440C93FFB59}" type="pres">
      <dgm:prSet presAssocID="{776550AB-4210-4537-844B-77B6256DD9B7}" presName="ThreeConn_1-2" presStyleLbl="fgAccFollowNode1" presStyleIdx="0" presStyleCnt="2" custLinFactNeighborX="-26377" custLinFactNeighborY="-5035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A1598ED-A83F-420C-9DA4-EB0EA63BB036}" type="pres">
      <dgm:prSet presAssocID="{776550AB-4210-4537-844B-77B6256DD9B7}" presName="ThreeConn_2-3" presStyleLbl="fgAccFollowNode1" presStyleIdx="1" presStyleCnt="2" custLinFactNeighborX="-27575" custLinFactNeighborY="-5275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EE76080-5F95-42EB-BDDB-A2D33C1652F2}" type="pres">
      <dgm:prSet presAssocID="{776550AB-4210-4537-844B-77B6256DD9B7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3C72DE4-D90B-47A1-BE84-3ACCF9270FB4}" type="pres">
      <dgm:prSet presAssocID="{776550AB-4210-4537-844B-77B6256DD9B7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9C22132-831B-4D0B-96B6-0C0BB5BEC0D8}" type="pres">
      <dgm:prSet presAssocID="{776550AB-4210-4537-844B-77B6256DD9B7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6338E7AB-94A3-4D3E-9B32-8309445DC6C6}" type="presOf" srcId="{AEC15988-C138-4EEE-94E3-1307693079CF}" destId="{30CF07FE-A5F1-4420-AD24-B67B7EA3A795}" srcOrd="0" destOrd="0" presId="urn:microsoft.com/office/officeart/2005/8/layout/vProcess5"/>
    <dgm:cxn modelId="{49824F91-BBE4-47D2-AFB7-5D7DD1D0350E}" type="presOf" srcId="{E4BAFFDC-2CFB-41DC-B143-77DA0FF2BA11}" destId="{3A1598ED-A83F-420C-9DA4-EB0EA63BB036}" srcOrd="0" destOrd="0" presId="urn:microsoft.com/office/officeart/2005/8/layout/vProcess5"/>
    <dgm:cxn modelId="{8D42A6D9-1F5F-4E32-BF2B-DD682D130A32}" type="presOf" srcId="{0374A612-8309-4530-A87E-DA56E8BFA1A5}" destId="{5EE76080-5F95-42EB-BDDB-A2D33C1652F2}" srcOrd="1" destOrd="0" presId="urn:microsoft.com/office/officeart/2005/8/layout/vProcess5"/>
    <dgm:cxn modelId="{18590F89-6E9A-47FA-98DA-458BB517DB87}" type="presOf" srcId="{AEC15988-C138-4EEE-94E3-1307693079CF}" destId="{73C72DE4-D90B-47A1-BE84-3ACCF9270FB4}" srcOrd="1" destOrd="0" presId="urn:microsoft.com/office/officeart/2005/8/layout/vProcess5"/>
    <dgm:cxn modelId="{F80E4896-27C3-4862-86C5-9F905BC68A47}" srcId="{776550AB-4210-4537-844B-77B6256DD9B7}" destId="{AEC15988-C138-4EEE-94E3-1307693079CF}" srcOrd="1" destOrd="0" parTransId="{916B8DD6-D318-47C1-9448-CA0FBF6C73FC}" sibTransId="{E4BAFFDC-2CFB-41DC-B143-77DA0FF2BA11}"/>
    <dgm:cxn modelId="{5554489F-BAFD-4726-9123-55F784B00AE0}" type="presOf" srcId="{93AB6268-7C46-4220-95AB-FC395BAC777F}" destId="{D9C22132-831B-4D0B-96B6-0C0BB5BEC0D8}" srcOrd="1" destOrd="0" presId="urn:microsoft.com/office/officeart/2005/8/layout/vProcess5"/>
    <dgm:cxn modelId="{DE594417-186F-4575-B49A-255506F08CF0}" type="presOf" srcId="{44EF147E-05CA-4C18-88CC-C674A0E6E2F6}" destId="{BFC457B0-36DD-46F6-808C-3440C93FFB59}" srcOrd="0" destOrd="0" presId="urn:microsoft.com/office/officeart/2005/8/layout/vProcess5"/>
    <dgm:cxn modelId="{08C5C475-C2C3-40A4-9BB6-908EF080E614}" srcId="{776550AB-4210-4537-844B-77B6256DD9B7}" destId="{93AB6268-7C46-4220-95AB-FC395BAC777F}" srcOrd="2" destOrd="0" parTransId="{F27881D2-0FE1-4BF0-B0BD-0ECE20286B9D}" sibTransId="{AE214869-9ED8-4FE2-BFB4-B231F158B206}"/>
    <dgm:cxn modelId="{524D7734-08D6-4694-AB5D-83CA1B7BD883}" type="presOf" srcId="{776550AB-4210-4537-844B-77B6256DD9B7}" destId="{F6F0845E-B57D-4A87-85DA-B14B650296CD}" srcOrd="0" destOrd="0" presId="urn:microsoft.com/office/officeart/2005/8/layout/vProcess5"/>
    <dgm:cxn modelId="{4E6F8F41-24B6-4E93-AAA8-CFA8854657B7}" srcId="{776550AB-4210-4537-844B-77B6256DD9B7}" destId="{0374A612-8309-4530-A87E-DA56E8BFA1A5}" srcOrd="0" destOrd="0" parTransId="{642A1967-9A3B-4E26-8DD5-D049DE92B8BF}" sibTransId="{44EF147E-05CA-4C18-88CC-C674A0E6E2F6}"/>
    <dgm:cxn modelId="{69A0FFBB-8215-4542-88FA-5A459F5CC5B0}" type="presOf" srcId="{0374A612-8309-4530-A87E-DA56E8BFA1A5}" destId="{12CA6A26-5500-4A7D-9C27-CA1A22BC097C}" srcOrd="0" destOrd="0" presId="urn:microsoft.com/office/officeart/2005/8/layout/vProcess5"/>
    <dgm:cxn modelId="{73A106F1-F55E-4CB8-A567-8C6A54C6F671}" type="presOf" srcId="{93AB6268-7C46-4220-95AB-FC395BAC777F}" destId="{AB2C1132-1782-4D74-97B6-37702E0A0D0A}" srcOrd="0" destOrd="0" presId="urn:microsoft.com/office/officeart/2005/8/layout/vProcess5"/>
    <dgm:cxn modelId="{84533769-8925-45A0-BA42-7699E7D78D55}" type="presParOf" srcId="{F6F0845E-B57D-4A87-85DA-B14B650296CD}" destId="{345D236E-31FB-4C19-A762-79D3E792BCBC}" srcOrd="0" destOrd="0" presId="urn:microsoft.com/office/officeart/2005/8/layout/vProcess5"/>
    <dgm:cxn modelId="{5BA64D73-AFAC-4D10-8845-3D9149C78C5D}" type="presParOf" srcId="{F6F0845E-B57D-4A87-85DA-B14B650296CD}" destId="{12CA6A26-5500-4A7D-9C27-CA1A22BC097C}" srcOrd="1" destOrd="0" presId="urn:microsoft.com/office/officeart/2005/8/layout/vProcess5"/>
    <dgm:cxn modelId="{83ABDF5C-D360-45DF-A6EA-D4AA282E5829}" type="presParOf" srcId="{F6F0845E-B57D-4A87-85DA-B14B650296CD}" destId="{30CF07FE-A5F1-4420-AD24-B67B7EA3A795}" srcOrd="2" destOrd="0" presId="urn:microsoft.com/office/officeart/2005/8/layout/vProcess5"/>
    <dgm:cxn modelId="{201CA0C9-FA7A-4CDC-BEA3-CD42FB77C0D4}" type="presParOf" srcId="{F6F0845E-B57D-4A87-85DA-B14B650296CD}" destId="{AB2C1132-1782-4D74-97B6-37702E0A0D0A}" srcOrd="3" destOrd="0" presId="urn:microsoft.com/office/officeart/2005/8/layout/vProcess5"/>
    <dgm:cxn modelId="{2E882637-9635-4185-AC6A-E47D03B67921}" type="presParOf" srcId="{F6F0845E-B57D-4A87-85DA-B14B650296CD}" destId="{BFC457B0-36DD-46F6-808C-3440C93FFB59}" srcOrd="4" destOrd="0" presId="urn:microsoft.com/office/officeart/2005/8/layout/vProcess5"/>
    <dgm:cxn modelId="{2282949F-307C-430D-A624-D2DB7D616CDA}" type="presParOf" srcId="{F6F0845E-B57D-4A87-85DA-B14B650296CD}" destId="{3A1598ED-A83F-420C-9DA4-EB0EA63BB036}" srcOrd="5" destOrd="0" presId="urn:microsoft.com/office/officeart/2005/8/layout/vProcess5"/>
    <dgm:cxn modelId="{1A5B1B03-EA0C-4BC4-9DAB-607ABDC65F40}" type="presParOf" srcId="{F6F0845E-B57D-4A87-85DA-B14B650296CD}" destId="{5EE76080-5F95-42EB-BDDB-A2D33C1652F2}" srcOrd="6" destOrd="0" presId="urn:microsoft.com/office/officeart/2005/8/layout/vProcess5"/>
    <dgm:cxn modelId="{49E15164-0EB5-4E63-AA26-7B67FCDB77B1}" type="presParOf" srcId="{F6F0845E-B57D-4A87-85DA-B14B650296CD}" destId="{73C72DE4-D90B-47A1-BE84-3ACCF9270FB4}" srcOrd="7" destOrd="0" presId="urn:microsoft.com/office/officeart/2005/8/layout/vProcess5"/>
    <dgm:cxn modelId="{31135149-DC92-4F9C-B521-0FFEAC18DD77}" type="presParOf" srcId="{F6F0845E-B57D-4A87-85DA-B14B650296CD}" destId="{D9C22132-831B-4D0B-96B6-0C0BB5BEC0D8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89679CE-CCE1-4317-A32F-EC69F0EC215B}" type="doc">
      <dgm:prSet loTypeId="urn:microsoft.com/office/officeart/2005/8/layout/bProcess4#1" loCatId="process" qsTypeId="urn:microsoft.com/office/officeart/2005/8/quickstyle/3d1#3" qsCatId="3D" csTypeId="urn:microsoft.com/office/officeart/2005/8/colors/accent3_4#2" csCatId="accent3" phldr="1"/>
      <dgm:spPr/>
      <dgm:t>
        <a:bodyPr/>
        <a:lstStyle/>
        <a:p>
          <a:endParaRPr lang="en-US"/>
        </a:p>
      </dgm:t>
    </dgm:pt>
    <dgm:pt modelId="{C409B130-5F00-4456-B799-24E62F5145EB}">
      <dgm:prSet phldrT="[Tekst]" custT="1"/>
      <dgm:spPr>
        <a:xfrm>
          <a:off x="185785" y="1448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pPr>
            <a:lnSpc>
              <a:spcPct val="100000"/>
            </a:lnSpc>
          </a:pPr>
          <a:r>
            <a:rPr lang="pl-PL" sz="1800" b="1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Organizacja zajęć uzupełniających ofertę szkoły dla uczniów z SPE</a:t>
          </a:r>
          <a:endParaRPr lang="en-US" sz="1800" b="1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FE5DAEF8-B476-4DBC-A6E9-4B0BD202C47A}" type="parTrans" cxnId="{C57391C3-D68F-46BC-A9B6-5C3EACD03C77}">
      <dgm:prSet/>
      <dgm:spPr/>
      <dgm:t>
        <a:bodyPr/>
        <a:lstStyle/>
        <a:p>
          <a:endParaRPr lang="en-US"/>
        </a:p>
      </dgm:t>
    </dgm:pt>
    <dgm:pt modelId="{D20FBB22-A408-44E3-AA2E-F1BA5A719D86}" type="sibTrans" cxnId="{C57391C3-D68F-46BC-A9B6-5C3EACD03C77}">
      <dgm:prSet/>
      <dgm:spPr>
        <a:xfrm rot="5400000">
          <a:off x="-181714" y="1029234"/>
          <a:ext cx="1605958" cy="193845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solidFill>
            <a:srgbClr val="00206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gm:spPr>
      <dgm:t>
        <a:bodyPr/>
        <a:lstStyle/>
        <a:p>
          <a:endParaRPr lang="en-US"/>
        </a:p>
      </dgm:t>
    </dgm:pt>
    <dgm:pt modelId="{6B9F73FF-DB72-4C90-86C5-65615DCCAF02}">
      <dgm:prSet phldrT="[Tekst]" custT="1"/>
      <dgm:spPr>
        <a:xfrm>
          <a:off x="185785" y="1616829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pl-PL" sz="2000" b="1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Dostosowanie pomieszczeń szkoły </a:t>
          </a:r>
          <a:endParaRPr lang="en-US" sz="2000" b="1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gm:t>
    </dgm:pt>
    <dgm:pt modelId="{ED8EBBC6-CDFF-48AC-896D-8E966779FDCD}" type="parTrans" cxnId="{21AC3AEC-2382-4D34-B00E-F888C559D8AA}">
      <dgm:prSet/>
      <dgm:spPr/>
      <dgm:t>
        <a:bodyPr/>
        <a:lstStyle/>
        <a:p>
          <a:endParaRPr lang="en-US"/>
        </a:p>
      </dgm:t>
    </dgm:pt>
    <dgm:pt modelId="{053E0B85-FDE5-4625-A55C-52A66404A6E6}" type="sibTrans" cxnId="{21AC3AEC-2382-4D34-B00E-F888C559D8AA}">
      <dgm:prSet/>
      <dgm:spPr>
        <a:xfrm rot="5400000">
          <a:off x="-181714" y="2644614"/>
          <a:ext cx="1605958" cy="193845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solidFill>
            <a:srgbClr val="00206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gm:spPr>
      <dgm:t>
        <a:bodyPr/>
        <a:lstStyle/>
        <a:p>
          <a:endParaRPr lang="en-US"/>
        </a:p>
      </dgm:t>
    </dgm:pt>
    <dgm:pt modelId="{ABCE3BBD-7F0D-411F-BC2E-2AA2D2C6A443}">
      <dgm:prSet phldrT="[Tekst]" custT="1"/>
      <dgm:spPr>
        <a:xfrm>
          <a:off x="185785" y="3232209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pl-PL" sz="2000" b="1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Dostosowanie odpowiedniego wyżywienia</a:t>
          </a:r>
          <a:endParaRPr lang="en-US" sz="2000" b="1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gm:t>
    </dgm:pt>
    <dgm:pt modelId="{112D0E99-EF48-4216-907F-D112AFBA31B8}" type="parTrans" cxnId="{8219FAE2-8F13-4BD0-83C2-6E9B1313AC3C}">
      <dgm:prSet/>
      <dgm:spPr/>
      <dgm:t>
        <a:bodyPr/>
        <a:lstStyle/>
        <a:p>
          <a:endParaRPr lang="en-US"/>
        </a:p>
      </dgm:t>
    </dgm:pt>
    <dgm:pt modelId="{254BB41C-E00A-40F2-9B92-A4C2F8CEE657}" type="sibTrans" cxnId="{8219FAE2-8F13-4BD0-83C2-6E9B1313AC3C}">
      <dgm:prSet/>
      <dgm:spPr>
        <a:xfrm>
          <a:off x="625975" y="3452304"/>
          <a:ext cx="2855186" cy="193845"/>
        </a:xfrm>
        <a:prstGeom prst="rect">
          <a:avLst/>
        </a:prstGeom>
        <a:solidFill>
          <a:srgbClr val="1F497D">
            <a:lumMod val="20000"/>
            <a:lumOff val="80000"/>
          </a:srgbClr>
        </a:solidFill>
        <a:ln>
          <a:solidFill>
            <a:srgbClr val="00206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gm:spPr>
      <dgm:t>
        <a:bodyPr/>
        <a:lstStyle/>
        <a:p>
          <a:endParaRPr lang="en-US"/>
        </a:p>
      </dgm:t>
    </dgm:pt>
    <dgm:pt modelId="{E51C9B84-7072-436B-B8D3-604E3EA74BC5}">
      <dgm:prSet phldrT="[Tekst]" custT="1"/>
      <dgm:spPr>
        <a:xfrm>
          <a:off x="3050393" y="3232209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pl-PL" sz="1800" b="1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Usługi asystenckie</a:t>
          </a:r>
          <a:endParaRPr lang="en-US" sz="1800" b="1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gm:t>
    </dgm:pt>
    <dgm:pt modelId="{886F66F9-5585-401D-842B-B0791958730D}" type="parTrans" cxnId="{0DC291CA-0D86-496A-9FAA-AD3CDAED4EB6}">
      <dgm:prSet/>
      <dgm:spPr/>
      <dgm:t>
        <a:bodyPr/>
        <a:lstStyle/>
        <a:p>
          <a:endParaRPr lang="en-US"/>
        </a:p>
      </dgm:t>
    </dgm:pt>
    <dgm:pt modelId="{BD21A998-4A41-4BE5-81BF-8A439ABEA696}" type="sibTrans" cxnId="{0DC291CA-0D86-496A-9FAA-AD3CDAED4EB6}">
      <dgm:prSet/>
      <dgm:spPr>
        <a:xfrm rot="16200000">
          <a:off x="2682893" y="2644614"/>
          <a:ext cx="1605958" cy="193845"/>
        </a:xfrm>
        <a:prstGeom prst="rect">
          <a:avLst/>
        </a:prstGeom>
        <a:solidFill>
          <a:srgbClr val="1F497D">
            <a:lumMod val="20000"/>
            <a:lumOff val="80000"/>
          </a:srgbClr>
        </a:solidFill>
        <a:ln>
          <a:solidFill>
            <a:srgbClr val="00206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gm:spPr>
      <dgm:t>
        <a:bodyPr/>
        <a:lstStyle/>
        <a:p>
          <a:endParaRPr lang="en-US"/>
        </a:p>
      </dgm:t>
    </dgm:pt>
    <dgm:pt modelId="{324393CD-8D51-4939-9BCF-78CE1A04C7E7}">
      <dgm:prSet phldrT="[Tekst]" custT="1"/>
      <dgm:spPr>
        <a:xfrm>
          <a:off x="3050393" y="1616829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pl-PL" sz="2000" b="1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Specjalistyczny sprzęt i pomoce dydaktyczne</a:t>
          </a:r>
          <a:endParaRPr lang="en-US" sz="2000" b="1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gm:t>
    </dgm:pt>
    <dgm:pt modelId="{896E4B40-A832-4365-9CE6-436F9446B114}" type="parTrans" cxnId="{A9693581-B5B6-4BDB-8C21-89AE92BE62FC}">
      <dgm:prSet/>
      <dgm:spPr/>
      <dgm:t>
        <a:bodyPr/>
        <a:lstStyle/>
        <a:p>
          <a:endParaRPr lang="en-US"/>
        </a:p>
      </dgm:t>
    </dgm:pt>
    <dgm:pt modelId="{860DB769-8DB2-46EC-BF97-D9953A785521}" type="sibTrans" cxnId="{A9693581-B5B6-4BDB-8C21-89AE92BE62FC}">
      <dgm:prSet/>
      <dgm:spPr>
        <a:xfrm rot="16200000">
          <a:off x="2682893" y="1029234"/>
          <a:ext cx="1605958" cy="193845"/>
        </a:xfrm>
        <a:prstGeom prst="rect">
          <a:avLst/>
        </a:prstGeom>
        <a:solidFill>
          <a:srgbClr val="1F497D">
            <a:lumMod val="20000"/>
            <a:lumOff val="80000"/>
          </a:srgbClr>
        </a:solidFill>
        <a:ln>
          <a:solidFill>
            <a:srgbClr val="00206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gm:spPr>
      <dgm:t>
        <a:bodyPr/>
        <a:lstStyle/>
        <a:p>
          <a:endParaRPr lang="en-US"/>
        </a:p>
      </dgm:t>
    </dgm:pt>
    <dgm:pt modelId="{9A58CEB6-39E1-4138-9972-8C8A4069D882}">
      <dgm:prSet phldrT="[Tekst]" custT="1"/>
      <dgm:spPr>
        <a:xfrm>
          <a:off x="3050393" y="1448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pl-PL" sz="2000" b="1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Dowóz</a:t>
          </a:r>
          <a:endParaRPr lang="en-US" sz="2000" b="1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gm:t>
    </dgm:pt>
    <dgm:pt modelId="{9028C15C-1196-4565-9332-63E1CE267DD5}" type="parTrans" cxnId="{C6CD032D-919A-4385-A77E-6B00EE3CAB6D}">
      <dgm:prSet/>
      <dgm:spPr/>
      <dgm:t>
        <a:bodyPr/>
        <a:lstStyle/>
        <a:p>
          <a:endParaRPr lang="en-US"/>
        </a:p>
      </dgm:t>
    </dgm:pt>
    <dgm:pt modelId="{B4A0CB71-71B7-4032-A639-541A49153ED4}" type="sibTrans" cxnId="{C6CD032D-919A-4385-A77E-6B00EE3CAB6D}">
      <dgm:prSet/>
      <dgm:spPr>
        <a:xfrm>
          <a:off x="3490583" y="221543"/>
          <a:ext cx="2842727" cy="193845"/>
        </a:xfrm>
        <a:prstGeom prst="rect">
          <a:avLst/>
        </a:prstGeom>
        <a:solidFill>
          <a:srgbClr val="1F497D">
            <a:lumMod val="20000"/>
            <a:lumOff val="80000"/>
          </a:srgbClr>
        </a:solidFill>
        <a:ln>
          <a:solidFill>
            <a:srgbClr val="00206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gm:spPr>
      <dgm:t>
        <a:bodyPr/>
        <a:lstStyle/>
        <a:p>
          <a:endParaRPr lang="en-US"/>
        </a:p>
      </dgm:t>
    </dgm:pt>
    <dgm:pt modelId="{C133FC0B-1B3B-4469-ADD0-67CFC801EE54}">
      <dgm:prSet phldrT="[Tekst]" custT="1"/>
      <dgm:spPr>
        <a:xfrm>
          <a:off x="5915001" y="1448"/>
          <a:ext cx="2128812" cy="129230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pl-PL" sz="2000" b="1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Inne wydatki</a:t>
          </a:r>
          <a:endParaRPr lang="en-US" sz="2000" b="1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gm:t>
    </dgm:pt>
    <dgm:pt modelId="{56472BC9-5111-4B2C-9AEB-A8DF4E2D916F}" type="parTrans" cxnId="{2A4DEEEB-70A3-4296-9107-D5D9475F9C20}">
      <dgm:prSet/>
      <dgm:spPr/>
      <dgm:t>
        <a:bodyPr/>
        <a:lstStyle/>
        <a:p>
          <a:endParaRPr lang="en-US"/>
        </a:p>
      </dgm:t>
    </dgm:pt>
    <dgm:pt modelId="{28C7F8C7-F4D4-47CD-A81C-6C78D909A2E2}" type="sibTrans" cxnId="{2A4DEEEB-70A3-4296-9107-D5D9475F9C20}">
      <dgm:prSet/>
      <dgm:spPr/>
      <dgm:t>
        <a:bodyPr/>
        <a:lstStyle/>
        <a:p>
          <a:endParaRPr lang="en-US"/>
        </a:p>
      </dgm:t>
    </dgm:pt>
    <dgm:pt modelId="{EBAD7256-6B82-4248-9F19-D7770E2788A4}" type="pres">
      <dgm:prSet presAssocID="{F89679CE-CCE1-4317-A32F-EC69F0EC215B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pl-PL"/>
        </a:p>
      </dgm:t>
    </dgm:pt>
    <dgm:pt modelId="{5C56C84A-838E-4DE5-A95A-EF2666A6FDF4}" type="pres">
      <dgm:prSet presAssocID="{C409B130-5F00-4456-B799-24E62F5145EB}" presName="compNode" presStyleCnt="0"/>
      <dgm:spPr/>
    </dgm:pt>
    <dgm:pt modelId="{2484D16F-14D2-49B2-BF5A-811B27B13624}" type="pres">
      <dgm:prSet presAssocID="{C409B130-5F00-4456-B799-24E62F5145EB}" presName="dummyConnPt" presStyleCnt="0"/>
      <dgm:spPr/>
    </dgm:pt>
    <dgm:pt modelId="{86AF3CB3-B3F5-4A60-A0B7-D65B54E191C4}" type="pres">
      <dgm:prSet presAssocID="{C409B130-5F00-4456-B799-24E62F5145EB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FF1B607-BE3C-442F-8779-C943988EDCDC}" type="pres">
      <dgm:prSet presAssocID="{D20FBB22-A408-44E3-AA2E-F1BA5A719D86}" presName="sibTrans" presStyleLbl="bgSibTrans2D1" presStyleIdx="0" presStyleCnt="6"/>
      <dgm:spPr/>
      <dgm:t>
        <a:bodyPr/>
        <a:lstStyle/>
        <a:p>
          <a:endParaRPr lang="pl-PL"/>
        </a:p>
      </dgm:t>
    </dgm:pt>
    <dgm:pt modelId="{240F86D6-1DFA-45E6-88D3-FE09F6476A72}" type="pres">
      <dgm:prSet presAssocID="{6B9F73FF-DB72-4C90-86C5-65615DCCAF02}" presName="compNode" presStyleCnt="0"/>
      <dgm:spPr/>
    </dgm:pt>
    <dgm:pt modelId="{B882982C-A00F-45AF-856A-71C0F36E7B6D}" type="pres">
      <dgm:prSet presAssocID="{6B9F73FF-DB72-4C90-86C5-65615DCCAF02}" presName="dummyConnPt" presStyleCnt="0"/>
      <dgm:spPr/>
    </dgm:pt>
    <dgm:pt modelId="{32D5B0A2-47C0-4BA7-B959-DB81C761BA86}" type="pres">
      <dgm:prSet presAssocID="{6B9F73FF-DB72-4C90-86C5-65615DCCAF02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C33143D-9AA6-46FD-B23D-EBD759F72CA3}" type="pres">
      <dgm:prSet presAssocID="{053E0B85-FDE5-4625-A55C-52A66404A6E6}" presName="sibTrans" presStyleLbl="bgSibTrans2D1" presStyleIdx="1" presStyleCnt="6"/>
      <dgm:spPr/>
      <dgm:t>
        <a:bodyPr/>
        <a:lstStyle/>
        <a:p>
          <a:endParaRPr lang="pl-PL"/>
        </a:p>
      </dgm:t>
    </dgm:pt>
    <dgm:pt modelId="{F63872F2-DD83-4DBD-B407-BE5750529723}" type="pres">
      <dgm:prSet presAssocID="{ABCE3BBD-7F0D-411F-BC2E-2AA2D2C6A443}" presName="compNode" presStyleCnt="0"/>
      <dgm:spPr/>
    </dgm:pt>
    <dgm:pt modelId="{C5820589-FCE3-4517-8DC9-CAC8BA7F7A12}" type="pres">
      <dgm:prSet presAssocID="{ABCE3BBD-7F0D-411F-BC2E-2AA2D2C6A443}" presName="dummyConnPt" presStyleCnt="0"/>
      <dgm:spPr/>
    </dgm:pt>
    <dgm:pt modelId="{0E82C9DA-4F8E-44C6-AB07-747F1652C4D3}" type="pres">
      <dgm:prSet presAssocID="{ABCE3BBD-7F0D-411F-BC2E-2AA2D2C6A443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DD9B8B4-4CEF-455B-8667-55C25657C8BF}" type="pres">
      <dgm:prSet presAssocID="{254BB41C-E00A-40F2-9B92-A4C2F8CEE657}" presName="sibTrans" presStyleLbl="bgSibTrans2D1" presStyleIdx="2" presStyleCnt="6"/>
      <dgm:spPr/>
      <dgm:t>
        <a:bodyPr/>
        <a:lstStyle/>
        <a:p>
          <a:endParaRPr lang="pl-PL"/>
        </a:p>
      </dgm:t>
    </dgm:pt>
    <dgm:pt modelId="{F17E8093-062A-48CA-9897-8492B2828DA8}" type="pres">
      <dgm:prSet presAssocID="{E51C9B84-7072-436B-B8D3-604E3EA74BC5}" presName="compNode" presStyleCnt="0"/>
      <dgm:spPr/>
    </dgm:pt>
    <dgm:pt modelId="{B814FE4D-F8D1-4B85-B0DF-58BB9F518648}" type="pres">
      <dgm:prSet presAssocID="{E51C9B84-7072-436B-B8D3-604E3EA74BC5}" presName="dummyConnPt" presStyleCnt="0"/>
      <dgm:spPr/>
    </dgm:pt>
    <dgm:pt modelId="{FDAF0781-1495-4232-BCEF-1AB3561EBC76}" type="pres">
      <dgm:prSet presAssocID="{E51C9B84-7072-436B-B8D3-604E3EA74BC5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A311853-564D-4CD8-BEC4-5D66965146AA}" type="pres">
      <dgm:prSet presAssocID="{BD21A998-4A41-4BE5-81BF-8A439ABEA696}" presName="sibTrans" presStyleLbl="bgSibTrans2D1" presStyleIdx="3" presStyleCnt="6"/>
      <dgm:spPr/>
      <dgm:t>
        <a:bodyPr/>
        <a:lstStyle/>
        <a:p>
          <a:endParaRPr lang="pl-PL"/>
        </a:p>
      </dgm:t>
    </dgm:pt>
    <dgm:pt modelId="{A9D0CF53-43E8-4005-BC2B-BF1AB77E3260}" type="pres">
      <dgm:prSet presAssocID="{324393CD-8D51-4939-9BCF-78CE1A04C7E7}" presName="compNode" presStyleCnt="0"/>
      <dgm:spPr/>
    </dgm:pt>
    <dgm:pt modelId="{1C9AD482-3C7B-4BA2-9575-55F06BB4291F}" type="pres">
      <dgm:prSet presAssocID="{324393CD-8D51-4939-9BCF-78CE1A04C7E7}" presName="dummyConnPt" presStyleCnt="0"/>
      <dgm:spPr/>
    </dgm:pt>
    <dgm:pt modelId="{AAA11764-2AC1-4AF7-A65A-029389665B53}" type="pres">
      <dgm:prSet presAssocID="{324393CD-8D51-4939-9BCF-78CE1A04C7E7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1420227-5B47-4E97-8193-A484C272CC23}" type="pres">
      <dgm:prSet presAssocID="{860DB769-8DB2-46EC-BF97-D9953A785521}" presName="sibTrans" presStyleLbl="bgSibTrans2D1" presStyleIdx="4" presStyleCnt="6"/>
      <dgm:spPr/>
      <dgm:t>
        <a:bodyPr/>
        <a:lstStyle/>
        <a:p>
          <a:endParaRPr lang="pl-PL"/>
        </a:p>
      </dgm:t>
    </dgm:pt>
    <dgm:pt modelId="{4E7C95F6-BCB5-4975-A3FC-E61E69360BC0}" type="pres">
      <dgm:prSet presAssocID="{9A58CEB6-39E1-4138-9972-8C8A4069D882}" presName="compNode" presStyleCnt="0"/>
      <dgm:spPr/>
    </dgm:pt>
    <dgm:pt modelId="{098D0DED-9752-457D-A340-034857E5CD12}" type="pres">
      <dgm:prSet presAssocID="{9A58CEB6-39E1-4138-9972-8C8A4069D882}" presName="dummyConnPt" presStyleCnt="0"/>
      <dgm:spPr/>
    </dgm:pt>
    <dgm:pt modelId="{C3486B42-44CC-4CCF-9635-402113AC7A16}" type="pres">
      <dgm:prSet presAssocID="{9A58CEB6-39E1-4138-9972-8C8A4069D882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4789242-A486-449B-8871-0C212BDD315D}" type="pres">
      <dgm:prSet presAssocID="{B4A0CB71-71B7-4032-A639-541A49153ED4}" presName="sibTrans" presStyleLbl="bgSibTrans2D1" presStyleIdx="5" presStyleCnt="6"/>
      <dgm:spPr/>
      <dgm:t>
        <a:bodyPr/>
        <a:lstStyle/>
        <a:p>
          <a:endParaRPr lang="pl-PL"/>
        </a:p>
      </dgm:t>
    </dgm:pt>
    <dgm:pt modelId="{E978FA68-4C39-485C-8BFF-7641E4888C3F}" type="pres">
      <dgm:prSet presAssocID="{C133FC0B-1B3B-4469-ADD0-67CFC801EE54}" presName="compNode" presStyleCnt="0"/>
      <dgm:spPr/>
    </dgm:pt>
    <dgm:pt modelId="{D286718D-48B6-40D9-9B79-AB32AC98B49D}" type="pres">
      <dgm:prSet presAssocID="{C133FC0B-1B3B-4469-ADD0-67CFC801EE54}" presName="dummyConnPt" presStyleCnt="0"/>
      <dgm:spPr/>
    </dgm:pt>
    <dgm:pt modelId="{D65AC0F3-FF7B-4CAC-BC02-99CEE8F08FFA}" type="pres">
      <dgm:prSet presAssocID="{C133FC0B-1B3B-4469-ADD0-67CFC801EE54}" presName="node" presStyleLbl="node1" presStyleIdx="6" presStyleCnt="7" custScaleX="9883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A4DEEEB-70A3-4296-9107-D5D9475F9C20}" srcId="{F89679CE-CCE1-4317-A32F-EC69F0EC215B}" destId="{C133FC0B-1B3B-4469-ADD0-67CFC801EE54}" srcOrd="6" destOrd="0" parTransId="{56472BC9-5111-4B2C-9AEB-A8DF4E2D916F}" sibTransId="{28C7F8C7-F4D4-47CD-A81C-6C78D909A2E2}"/>
    <dgm:cxn modelId="{889C6F98-B0A9-4037-B0FA-1EECDB3B9027}" type="presOf" srcId="{BD21A998-4A41-4BE5-81BF-8A439ABEA696}" destId="{7A311853-564D-4CD8-BEC4-5D66965146AA}" srcOrd="0" destOrd="0" presId="urn:microsoft.com/office/officeart/2005/8/layout/bProcess4#1"/>
    <dgm:cxn modelId="{A3EA8A68-A0F6-4752-A31F-D89F4D85C140}" type="presOf" srcId="{E51C9B84-7072-436B-B8D3-604E3EA74BC5}" destId="{FDAF0781-1495-4232-BCEF-1AB3561EBC76}" srcOrd="0" destOrd="0" presId="urn:microsoft.com/office/officeart/2005/8/layout/bProcess4#1"/>
    <dgm:cxn modelId="{E849254D-3F39-468C-A9CC-9B9A0C9D6591}" type="presOf" srcId="{F89679CE-CCE1-4317-A32F-EC69F0EC215B}" destId="{EBAD7256-6B82-4248-9F19-D7770E2788A4}" srcOrd="0" destOrd="0" presId="urn:microsoft.com/office/officeart/2005/8/layout/bProcess4#1"/>
    <dgm:cxn modelId="{44B87623-E847-4EC5-A9F6-DAB8CF2BD506}" type="presOf" srcId="{C409B130-5F00-4456-B799-24E62F5145EB}" destId="{86AF3CB3-B3F5-4A60-A0B7-D65B54E191C4}" srcOrd="0" destOrd="0" presId="urn:microsoft.com/office/officeart/2005/8/layout/bProcess4#1"/>
    <dgm:cxn modelId="{CF651BB7-DD84-42E1-8CD2-76ABF5393DA6}" type="presOf" srcId="{D20FBB22-A408-44E3-AA2E-F1BA5A719D86}" destId="{0FF1B607-BE3C-442F-8779-C943988EDCDC}" srcOrd="0" destOrd="0" presId="urn:microsoft.com/office/officeart/2005/8/layout/bProcess4#1"/>
    <dgm:cxn modelId="{03A73B94-328F-4FA2-9767-E55B71707AF0}" type="presOf" srcId="{B4A0CB71-71B7-4032-A639-541A49153ED4}" destId="{94789242-A486-449B-8871-0C212BDD315D}" srcOrd="0" destOrd="0" presId="urn:microsoft.com/office/officeart/2005/8/layout/bProcess4#1"/>
    <dgm:cxn modelId="{C57391C3-D68F-46BC-A9B6-5C3EACD03C77}" srcId="{F89679CE-CCE1-4317-A32F-EC69F0EC215B}" destId="{C409B130-5F00-4456-B799-24E62F5145EB}" srcOrd="0" destOrd="0" parTransId="{FE5DAEF8-B476-4DBC-A6E9-4B0BD202C47A}" sibTransId="{D20FBB22-A408-44E3-AA2E-F1BA5A719D86}"/>
    <dgm:cxn modelId="{A9693581-B5B6-4BDB-8C21-89AE92BE62FC}" srcId="{F89679CE-CCE1-4317-A32F-EC69F0EC215B}" destId="{324393CD-8D51-4939-9BCF-78CE1A04C7E7}" srcOrd="4" destOrd="0" parTransId="{896E4B40-A832-4365-9CE6-436F9446B114}" sibTransId="{860DB769-8DB2-46EC-BF97-D9953A785521}"/>
    <dgm:cxn modelId="{F33AE346-73ED-41DB-AB90-4C9D431EE469}" type="presOf" srcId="{053E0B85-FDE5-4625-A55C-52A66404A6E6}" destId="{1C33143D-9AA6-46FD-B23D-EBD759F72CA3}" srcOrd="0" destOrd="0" presId="urn:microsoft.com/office/officeart/2005/8/layout/bProcess4#1"/>
    <dgm:cxn modelId="{5472F838-CD4A-4629-A7CC-347250937023}" type="presOf" srcId="{ABCE3BBD-7F0D-411F-BC2E-2AA2D2C6A443}" destId="{0E82C9DA-4F8E-44C6-AB07-747F1652C4D3}" srcOrd="0" destOrd="0" presId="urn:microsoft.com/office/officeart/2005/8/layout/bProcess4#1"/>
    <dgm:cxn modelId="{0DC291CA-0D86-496A-9FAA-AD3CDAED4EB6}" srcId="{F89679CE-CCE1-4317-A32F-EC69F0EC215B}" destId="{E51C9B84-7072-436B-B8D3-604E3EA74BC5}" srcOrd="3" destOrd="0" parTransId="{886F66F9-5585-401D-842B-B0791958730D}" sibTransId="{BD21A998-4A41-4BE5-81BF-8A439ABEA696}"/>
    <dgm:cxn modelId="{20FD7B57-EBD8-4934-A3E8-F4363435BCD0}" type="presOf" srcId="{C133FC0B-1B3B-4469-ADD0-67CFC801EE54}" destId="{D65AC0F3-FF7B-4CAC-BC02-99CEE8F08FFA}" srcOrd="0" destOrd="0" presId="urn:microsoft.com/office/officeart/2005/8/layout/bProcess4#1"/>
    <dgm:cxn modelId="{D12994FD-96FF-4053-85C1-E17D9CC3C5A2}" type="presOf" srcId="{254BB41C-E00A-40F2-9B92-A4C2F8CEE657}" destId="{1DD9B8B4-4CEF-455B-8667-55C25657C8BF}" srcOrd="0" destOrd="0" presId="urn:microsoft.com/office/officeart/2005/8/layout/bProcess4#1"/>
    <dgm:cxn modelId="{21AC3AEC-2382-4D34-B00E-F888C559D8AA}" srcId="{F89679CE-CCE1-4317-A32F-EC69F0EC215B}" destId="{6B9F73FF-DB72-4C90-86C5-65615DCCAF02}" srcOrd="1" destOrd="0" parTransId="{ED8EBBC6-CDFF-48AC-896D-8E966779FDCD}" sibTransId="{053E0B85-FDE5-4625-A55C-52A66404A6E6}"/>
    <dgm:cxn modelId="{9FF99591-9BD4-4161-B903-0E0B34701211}" type="presOf" srcId="{9A58CEB6-39E1-4138-9972-8C8A4069D882}" destId="{C3486B42-44CC-4CCF-9635-402113AC7A16}" srcOrd="0" destOrd="0" presId="urn:microsoft.com/office/officeart/2005/8/layout/bProcess4#1"/>
    <dgm:cxn modelId="{D60FF58D-2113-426D-AEF7-678354FE5A3F}" type="presOf" srcId="{6B9F73FF-DB72-4C90-86C5-65615DCCAF02}" destId="{32D5B0A2-47C0-4BA7-B959-DB81C761BA86}" srcOrd="0" destOrd="0" presId="urn:microsoft.com/office/officeart/2005/8/layout/bProcess4#1"/>
    <dgm:cxn modelId="{8219FAE2-8F13-4BD0-83C2-6E9B1313AC3C}" srcId="{F89679CE-CCE1-4317-A32F-EC69F0EC215B}" destId="{ABCE3BBD-7F0D-411F-BC2E-2AA2D2C6A443}" srcOrd="2" destOrd="0" parTransId="{112D0E99-EF48-4216-907F-D112AFBA31B8}" sibTransId="{254BB41C-E00A-40F2-9B92-A4C2F8CEE657}"/>
    <dgm:cxn modelId="{0C2DA59D-D37A-4B2C-ACA9-96ECE4F1205C}" type="presOf" srcId="{860DB769-8DB2-46EC-BF97-D9953A785521}" destId="{91420227-5B47-4E97-8193-A484C272CC23}" srcOrd="0" destOrd="0" presId="urn:microsoft.com/office/officeart/2005/8/layout/bProcess4#1"/>
    <dgm:cxn modelId="{C6CD032D-919A-4385-A77E-6B00EE3CAB6D}" srcId="{F89679CE-CCE1-4317-A32F-EC69F0EC215B}" destId="{9A58CEB6-39E1-4138-9972-8C8A4069D882}" srcOrd="5" destOrd="0" parTransId="{9028C15C-1196-4565-9332-63E1CE267DD5}" sibTransId="{B4A0CB71-71B7-4032-A639-541A49153ED4}"/>
    <dgm:cxn modelId="{1401C745-44C0-4301-A481-5F0E3329E3B8}" type="presOf" srcId="{324393CD-8D51-4939-9BCF-78CE1A04C7E7}" destId="{AAA11764-2AC1-4AF7-A65A-029389665B53}" srcOrd="0" destOrd="0" presId="urn:microsoft.com/office/officeart/2005/8/layout/bProcess4#1"/>
    <dgm:cxn modelId="{B2045E0A-427E-45B7-89C8-6B1EC30A93AE}" type="presParOf" srcId="{EBAD7256-6B82-4248-9F19-D7770E2788A4}" destId="{5C56C84A-838E-4DE5-A95A-EF2666A6FDF4}" srcOrd="0" destOrd="0" presId="urn:microsoft.com/office/officeart/2005/8/layout/bProcess4#1"/>
    <dgm:cxn modelId="{816D6E22-F6BA-40D2-8E42-09E8A421D271}" type="presParOf" srcId="{5C56C84A-838E-4DE5-A95A-EF2666A6FDF4}" destId="{2484D16F-14D2-49B2-BF5A-811B27B13624}" srcOrd="0" destOrd="0" presId="urn:microsoft.com/office/officeart/2005/8/layout/bProcess4#1"/>
    <dgm:cxn modelId="{C3B9C646-ECF7-4BA7-A8EE-EA482CA6B642}" type="presParOf" srcId="{5C56C84A-838E-4DE5-A95A-EF2666A6FDF4}" destId="{86AF3CB3-B3F5-4A60-A0B7-D65B54E191C4}" srcOrd="1" destOrd="0" presId="urn:microsoft.com/office/officeart/2005/8/layout/bProcess4#1"/>
    <dgm:cxn modelId="{43D40908-C92E-4622-AE33-58D6B7D02107}" type="presParOf" srcId="{EBAD7256-6B82-4248-9F19-D7770E2788A4}" destId="{0FF1B607-BE3C-442F-8779-C943988EDCDC}" srcOrd="1" destOrd="0" presId="urn:microsoft.com/office/officeart/2005/8/layout/bProcess4#1"/>
    <dgm:cxn modelId="{7FA90C60-6EB1-45C0-B7B5-10F2CFC711F4}" type="presParOf" srcId="{EBAD7256-6B82-4248-9F19-D7770E2788A4}" destId="{240F86D6-1DFA-45E6-88D3-FE09F6476A72}" srcOrd="2" destOrd="0" presId="urn:microsoft.com/office/officeart/2005/8/layout/bProcess4#1"/>
    <dgm:cxn modelId="{BBFCD505-CF7A-4C5A-B28F-84CDEF391F62}" type="presParOf" srcId="{240F86D6-1DFA-45E6-88D3-FE09F6476A72}" destId="{B882982C-A00F-45AF-856A-71C0F36E7B6D}" srcOrd="0" destOrd="0" presId="urn:microsoft.com/office/officeart/2005/8/layout/bProcess4#1"/>
    <dgm:cxn modelId="{ECCB241C-446D-43CE-8740-1D106C33CAD9}" type="presParOf" srcId="{240F86D6-1DFA-45E6-88D3-FE09F6476A72}" destId="{32D5B0A2-47C0-4BA7-B959-DB81C761BA86}" srcOrd="1" destOrd="0" presId="urn:microsoft.com/office/officeart/2005/8/layout/bProcess4#1"/>
    <dgm:cxn modelId="{2220F77B-64EA-46A8-BFE8-F4D596AFA402}" type="presParOf" srcId="{EBAD7256-6B82-4248-9F19-D7770E2788A4}" destId="{1C33143D-9AA6-46FD-B23D-EBD759F72CA3}" srcOrd="3" destOrd="0" presId="urn:microsoft.com/office/officeart/2005/8/layout/bProcess4#1"/>
    <dgm:cxn modelId="{30C4DE1F-A615-4AC9-9FC2-2728346EB58B}" type="presParOf" srcId="{EBAD7256-6B82-4248-9F19-D7770E2788A4}" destId="{F63872F2-DD83-4DBD-B407-BE5750529723}" srcOrd="4" destOrd="0" presId="urn:microsoft.com/office/officeart/2005/8/layout/bProcess4#1"/>
    <dgm:cxn modelId="{D0F69C1F-EEE1-4308-B490-4F901070EA31}" type="presParOf" srcId="{F63872F2-DD83-4DBD-B407-BE5750529723}" destId="{C5820589-FCE3-4517-8DC9-CAC8BA7F7A12}" srcOrd="0" destOrd="0" presId="urn:microsoft.com/office/officeart/2005/8/layout/bProcess4#1"/>
    <dgm:cxn modelId="{31990FE1-A8A1-47C1-AE9C-440D1D8516DE}" type="presParOf" srcId="{F63872F2-DD83-4DBD-B407-BE5750529723}" destId="{0E82C9DA-4F8E-44C6-AB07-747F1652C4D3}" srcOrd="1" destOrd="0" presId="urn:microsoft.com/office/officeart/2005/8/layout/bProcess4#1"/>
    <dgm:cxn modelId="{15636B88-CD2E-4D7E-AA47-C5E874E4D723}" type="presParOf" srcId="{EBAD7256-6B82-4248-9F19-D7770E2788A4}" destId="{1DD9B8B4-4CEF-455B-8667-55C25657C8BF}" srcOrd="5" destOrd="0" presId="urn:microsoft.com/office/officeart/2005/8/layout/bProcess4#1"/>
    <dgm:cxn modelId="{A126A76C-7A6C-495F-A12C-BB2D9C2B8F0C}" type="presParOf" srcId="{EBAD7256-6B82-4248-9F19-D7770E2788A4}" destId="{F17E8093-062A-48CA-9897-8492B2828DA8}" srcOrd="6" destOrd="0" presId="urn:microsoft.com/office/officeart/2005/8/layout/bProcess4#1"/>
    <dgm:cxn modelId="{4C22FDCE-E56D-4DA9-9001-E8682E3FE3DC}" type="presParOf" srcId="{F17E8093-062A-48CA-9897-8492B2828DA8}" destId="{B814FE4D-F8D1-4B85-B0DF-58BB9F518648}" srcOrd="0" destOrd="0" presId="urn:microsoft.com/office/officeart/2005/8/layout/bProcess4#1"/>
    <dgm:cxn modelId="{C77D33F8-A9D8-477C-835B-BC2A6D9C45BF}" type="presParOf" srcId="{F17E8093-062A-48CA-9897-8492B2828DA8}" destId="{FDAF0781-1495-4232-BCEF-1AB3561EBC76}" srcOrd="1" destOrd="0" presId="urn:microsoft.com/office/officeart/2005/8/layout/bProcess4#1"/>
    <dgm:cxn modelId="{E18839CF-F205-422A-8E0E-37D1FA3446C4}" type="presParOf" srcId="{EBAD7256-6B82-4248-9F19-D7770E2788A4}" destId="{7A311853-564D-4CD8-BEC4-5D66965146AA}" srcOrd="7" destOrd="0" presId="urn:microsoft.com/office/officeart/2005/8/layout/bProcess4#1"/>
    <dgm:cxn modelId="{CA732EB8-5BEA-471D-9377-F05CAABA42CD}" type="presParOf" srcId="{EBAD7256-6B82-4248-9F19-D7770E2788A4}" destId="{A9D0CF53-43E8-4005-BC2B-BF1AB77E3260}" srcOrd="8" destOrd="0" presId="urn:microsoft.com/office/officeart/2005/8/layout/bProcess4#1"/>
    <dgm:cxn modelId="{573ED4B5-FF2E-445C-B708-D10A0E22587F}" type="presParOf" srcId="{A9D0CF53-43E8-4005-BC2B-BF1AB77E3260}" destId="{1C9AD482-3C7B-4BA2-9575-55F06BB4291F}" srcOrd="0" destOrd="0" presId="urn:microsoft.com/office/officeart/2005/8/layout/bProcess4#1"/>
    <dgm:cxn modelId="{02EFB361-D526-465E-AFFC-8B4AB3122ABA}" type="presParOf" srcId="{A9D0CF53-43E8-4005-BC2B-BF1AB77E3260}" destId="{AAA11764-2AC1-4AF7-A65A-029389665B53}" srcOrd="1" destOrd="0" presId="urn:microsoft.com/office/officeart/2005/8/layout/bProcess4#1"/>
    <dgm:cxn modelId="{D7972D0F-21C6-441B-99C6-94A9D623D75A}" type="presParOf" srcId="{EBAD7256-6B82-4248-9F19-D7770E2788A4}" destId="{91420227-5B47-4E97-8193-A484C272CC23}" srcOrd="9" destOrd="0" presId="urn:microsoft.com/office/officeart/2005/8/layout/bProcess4#1"/>
    <dgm:cxn modelId="{E0227E92-289F-4A85-BDD0-BBC66670DCF2}" type="presParOf" srcId="{EBAD7256-6B82-4248-9F19-D7770E2788A4}" destId="{4E7C95F6-BCB5-4975-A3FC-E61E69360BC0}" srcOrd="10" destOrd="0" presId="urn:microsoft.com/office/officeart/2005/8/layout/bProcess4#1"/>
    <dgm:cxn modelId="{A9FF65F2-870F-4360-9BC8-612D7D8AF124}" type="presParOf" srcId="{4E7C95F6-BCB5-4975-A3FC-E61E69360BC0}" destId="{098D0DED-9752-457D-A340-034857E5CD12}" srcOrd="0" destOrd="0" presId="urn:microsoft.com/office/officeart/2005/8/layout/bProcess4#1"/>
    <dgm:cxn modelId="{538CE7CD-14C4-47D3-80BB-7D4D4302B0FA}" type="presParOf" srcId="{4E7C95F6-BCB5-4975-A3FC-E61E69360BC0}" destId="{C3486B42-44CC-4CCF-9635-402113AC7A16}" srcOrd="1" destOrd="0" presId="urn:microsoft.com/office/officeart/2005/8/layout/bProcess4#1"/>
    <dgm:cxn modelId="{6D1C9A5A-F129-4E6F-8880-DE53F1E4F449}" type="presParOf" srcId="{EBAD7256-6B82-4248-9F19-D7770E2788A4}" destId="{94789242-A486-449B-8871-0C212BDD315D}" srcOrd="11" destOrd="0" presId="urn:microsoft.com/office/officeart/2005/8/layout/bProcess4#1"/>
    <dgm:cxn modelId="{6AA36EA8-8303-41F9-99BF-7BDA80C8C392}" type="presParOf" srcId="{EBAD7256-6B82-4248-9F19-D7770E2788A4}" destId="{E978FA68-4C39-485C-8BFF-7641E4888C3F}" srcOrd="12" destOrd="0" presId="urn:microsoft.com/office/officeart/2005/8/layout/bProcess4#1"/>
    <dgm:cxn modelId="{22EBE111-44C4-4AE7-BFEE-B3FCDFC55DC9}" type="presParOf" srcId="{E978FA68-4C39-485C-8BFF-7641E4888C3F}" destId="{D286718D-48B6-40D9-9B79-AB32AC98B49D}" srcOrd="0" destOrd="0" presId="urn:microsoft.com/office/officeart/2005/8/layout/bProcess4#1"/>
    <dgm:cxn modelId="{AE7B107E-543E-4C51-A355-7D12D8FBF9AF}" type="presParOf" srcId="{E978FA68-4C39-485C-8BFF-7641E4888C3F}" destId="{D65AC0F3-FF7B-4CAC-BC02-99CEE8F08FFA}" srcOrd="1" destOrd="0" presId="urn:microsoft.com/office/officeart/2005/8/layout/bProcess4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FF3FE31-CE50-42CF-9B27-F8DCFE5A8B80}" type="doc">
      <dgm:prSet loTypeId="urn:microsoft.com/office/officeart/2005/8/layout/default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pl-PL"/>
        </a:p>
      </dgm:t>
    </dgm:pt>
    <dgm:pt modelId="{3C538052-955B-4BC6-9778-543ADCA233B2}">
      <dgm:prSet phldrT="[Teks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pl-PL" sz="1600" dirty="0"/>
            <a:t>Kursy i szkolenia </a:t>
          </a:r>
          <a:br>
            <a:rPr lang="pl-PL" sz="1600" dirty="0"/>
          </a:br>
          <a:r>
            <a:rPr lang="pl-PL" sz="1600" dirty="0" smtClean="0"/>
            <a:t>doskonalące (minimum 40 godzin dydaktycznych)</a:t>
          </a:r>
          <a:endParaRPr lang="pl-PL" sz="1600" dirty="0"/>
        </a:p>
      </dgm:t>
    </dgm:pt>
    <dgm:pt modelId="{6AB9363F-A44F-4EE5-9934-9687151D41C0}" type="parTrans" cxnId="{29A495DA-1DD4-4BA3-8F3C-9396CEA900E7}">
      <dgm:prSet/>
      <dgm:spPr/>
      <dgm:t>
        <a:bodyPr/>
        <a:lstStyle/>
        <a:p>
          <a:endParaRPr lang="pl-PL"/>
        </a:p>
      </dgm:t>
    </dgm:pt>
    <dgm:pt modelId="{01D6A00C-1055-453A-9FEE-D1EF95CE1B41}" type="sibTrans" cxnId="{29A495DA-1DD4-4BA3-8F3C-9396CEA900E7}">
      <dgm:prSet/>
      <dgm:spPr/>
      <dgm:t>
        <a:bodyPr/>
        <a:lstStyle/>
        <a:p>
          <a:endParaRPr lang="pl-PL"/>
        </a:p>
      </dgm:t>
    </dgm:pt>
    <dgm:pt modelId="{24B2863F-F9D3-48CA-800B-44F48161B9A3}">
      <dgm:prSet phldrT="[Teks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pl-PL" sz="1600" dirty="0"/>
            <a:t>Studia podyplomowe</a:t>
          </a:r>
        </a:p>
      </dgm:t>
    </dgm:pt>
    <dgm:pt modelId="{AD615A66-4E4C-4CE5-BE86-24EFB8D74FC2}" type="parTrans" cxnId="{328DAA1F-DF7D-4609-8708-E6E4D9A6E0C8}">
      <dgm:prSet/>
      <dgm:spPr/>
      <dgm:t>
        <a:bodyPr/>
        <a:lstStyle/>
        <a:p>
          <a:endParaRPr lang="pl-PL"/>
        </a:p>
      </dgm:t>
    </dgm:pt>
    <dgm:pt modelId="{B41DB27B-8134-4D99-8CC4-4AAA73978D8C}" type="sibTrans" cxnId="{328DAA1F-DF7D-4609-8708-E6E4D9A6E0C8}">
      <dgm:prSet/>
      <dgm:spPr/>
      <dgm:t>
        <a:bodyPr/>
        <a:lstStyle/>
        <a:p>
          <a:endParaRPr lang="pl-PL"/>
        </a:p>
      </dgm:t>
    </dgm:pt>
    <dgm:pt modelId="{8B41B705-AC05-46E9-8859-B1CC207C297D}">
      <dgm:prSet phldrT="[Teks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pl-PL" sz="1600" dirty="0"/>
            <a:t>Staże i praktyki nauczycieli</a:t>
          </a:r>
        </a:p>
      </dgm:t>
    </dgm:pt>
    <dgm:pt modelId="{52F42EB6-B954-4DAE-B61D-0FD1BAA4E032}" type="parTrans" cxnId="{267B615A-542B-459D-B915-1C718324F5A5}">
      <dgm:prSet/>
      <dgm:spPr/>
      <dgm:t>
        <a:bodyPr/>
        <a:lstStyle/>
        <a:p>
          <a:endParaRPr lang="pl-PL"/>
        </a:p>
      </dgm:t>
    </dgm:pt>
    <dgm:pt modelId="{DC2E622D-31B5-4E14-9C5E-0BCE527A0A69}" type="sibTrans" cxnId="{267B615A-542B-459D-B915-1C718324F5A5}">
      <dgm:prSet/>
      <dgm:spPr/>
      <dgm:t>
        <a:bodyPr/>
        <a:lstStyle/>
        <a:p>
          <a:endParaRPr lang="pl-PL"/>
        </a:p>
      </dgm:t>
    </dgm:pt>
    <dgm:pt modelId="{9F5E127E-02C8-4395-BE1C-258847E3F3FA}">
      <dgm:prSet phldrT="[Teks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pl-PL" sz="1600" dirty="0"/>
            <a:t>Współpraca ze specjalistycznymi jednostkami</a:t>
          </a:r>
        </a:p>
      </dgm:t>
    </dgm:pt>
    <dgm:pt modelId="{4AF5546B-DAC5-4149-BE12-9D04111E60FD}" type="parTrans" cxnId="{1D6A774F-5666-483B-B7FB-BCE7DC28C163}">
      <dgm:prSet/>
      <dgm:spPr/>
      <dgm:t>
        <a:bodyPr/>
        <a:lstStyle/>
        <a:p>
          <a:endParaRPr lang="pl-PL"/>
        </a:p>
      </dgm:t>
    </dgm:pt>
    <dgm:pt modelId="{384D59B8-F6CE-4974-813E-27FA9066CA6B}" type="sibTrans" cxnId="{1D6A774F-5666-483B-B7FB-BCE7DC28C163}">
      <dgm:prSet/>
      <dgm:spPr/>
      <dgm:t>
        <a:bodyPr/>
        <a:lstStyle/>
        <a:p>
          <a:endParaRPr lang="pl-PL"/>
        </a:p>
      </dgm:t>
    </dgm:pt>
    <dgm:pt modelId="{5D4C17F1-8CDB-45F4-A1EA-769F8339CAE3}">
      <dgm:prSet phldrT="[Teks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pl-PL" sz="1400" dirty="0"/>
            <a:t>Wykorzystanie zasobów </a:t>
          </a:r>
          <a:r>
            <a:rPr lang="pl-PL" sz="1400" dirty="0" smtClean="0"/>
            <a:t>Zintegrowanej Platformy </a:t>
          </a:r>
          <a:r>
            <a:rPr lang="pl-PL" sz="1400" dirty="0"/>
            <a:t>Edukacyjnej (ZPE) lub rozwiązań </a:t>
          </a:r>
          <a:r>
            <a:rPr lang="pl-PL" sz="1400" dirty="0" smtClean="0"/>
            <a:t>wypracowanych w ramach programu </a:t>
          </a:r>
          <a:r>
            <a:rPr lang="pl-PL" sz="1400" dirty="0"/>
            <a:t>operacyjnego PO WER</a:t>
          </a:r>
        </a:p>
      </dgm:t>
    </dgm:pt>
    <dgm:pt modelId="{E4911AF2-C715-480C-8E9C-CBEA1AEC7D80}" type="parTrans" cxnId="{D34E5F4E-A5EE-42B9-8388-4E54E1769F17}">
      <dgm:prSet/>
      <dgm:spPr/>
      <dgm:t>
        <a:bodyPr/>
        <a:lstStyle/>
        <a:p>
          <a:endParaRPr lang="pl-PL"/>
        </a:p>
      </dgm:t>
    </dgm:pt>
    <dgm:pt modelId="{A7FAE86E-9C1A-47FA-BB75-C82461950459}" type="sibTrans" cxnId="{D34E5F4E-A5EE-42B9-8388-4E54E1769F17}">
      <dgm:prSet/>
      <dgm:spPr/>
      <dgm:t>
        <a:bodyPr/>
        <a:lstStyle/>
        <a:p>
          <a:endParaRPr lang="pl-PL"/>
        </a:p>
      </dgm:t>
    </dgm:pt>
    <dgm:pt modelId="{D9EB27D8-AC11-4E3E-AEFB-BD666C2AF79F}">
      <dgm:prSet phldrT="[Teks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pl-PL" sz="1600" dirty="0"/>
            <a:t>Coaching, mentoring, </a:t>
          </a:r>
          <a:r>
            <a:rPr lang="pl-PL" sz="1600" dirty="0" err="1"/>
            <a:t>tutoring</a:t>
          </a:r>
          <a:r>
            <a:rPr lang="pl-PL" sz="1600" dirty="0"/>
            <a:t>, </a:t>
          </a:r>
          <a:r>
            <a:rPr lang="pl-PL" sz="1600" dirty="0" err="1"/>
            <a:t>superwizja</a:t>
          </a:r>
          <a:endParaRPr lang="pl-PL" sz="2000" dirty="0"/>
        </a:p>
      </dgm:t>
    </dgm:pt>
    <dgm:pt modelId="{D4DD9D27-71B7-484B-A283-305428B1527C}" type="parTrans" cxnId="{F462EC67-909B-4B2F-9B18-3114718EF22A}">
      <dgm:prSet/>
      <dgm:spPr/>
      <dgm:t>
        <a:bodyPr/>
        <a:lstStyle/>
        <a:p>
          <a:endParaRPr lang="pl-PL"/>
        </a:p>
      </dgm:t>
    </dgm:pt>
    <dgm:pt modelId="{ADA2689F-88C2-4630-8460-85C4F6EC11B8}" type="sibTrans" cxnId="{F462EC67-909B-4B2F-9B18-3114718EF22A}">
      <dgm:prSet/>
      <dgm:spPr/>
      <dgm:t>
        <a:bodyPr/>
        <a:lstStyle/>
        <a:p>
          <a:endParaRPr lang="pl-PL"/>
        </a:p>
      </dgm:t>
    </dgm:pt>
    <dgm:pt modelId="{F8E05EB3-7D37-424D-A8C5-3E5C456578AA}">
      <dgm:prSet phldrT="[Teks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pl-PL" sz="1600" dirty="0" smtClean="0"/>
            <a:t>Wizyty studyjne krajowe</a:t>
          </a:r>
          <a:endParaRPr lang="pl-PL" sz="1600" dirty="0"/>
        </a:p>
      </dgm:t>
    </dgm:pt>
    <dgm:pt modelId="{6EEB52D3-623B-4AEC-B1FE-C09B55AB146A}" type="parTrans" cxnId="{B524CB4C-C62B-4969-970A-03F09F1021FC}">
      <dgm:prSet/>
      <dgm:spPr/>
      <dgm:t>
        <a:bodyPr/>
        <a:lstStyle/>
        <a:p>
          <a:endParaRPr lang="pl-PL"/>
        </a:p>
      </dgm:t>
    </dgm:pt>
    <dgm:pt modelId="{9011E716-8A7D-44FF-8E48-916F427394D9}" type="sibTrans" cxnId="{B524CB4C-C62B-4969-970A-03F09F1021FC}">
      <dgm:prSet/>
      <dgm:spPr/>
      <dgm:t>
        <a:bodyPr/>
        <a:lstStyle/>
        <a:p>
          <a:endParaRPr lang="pl-PL"/>
        </a:p>
      </dgm:t>
    </dgm:pt>
    <dgm:pt modelId="{CDC416ED-2E40-4A37-AF9D-6AC35E73CBB0}" type="pres">
      <dgm:prSet presAssocID="{9FF3FE31-CE50-42CF-9B27-F8DCFE5A8B8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138A6E84-5F87-4BAB-B15F-B77891E3B6CB}" type="pres">
      <dgm:prSet presAssocID="{3C538052-955B-4BC6-9778-543ADCA233B2}" presName="node" presStyleLbl="node1" presStyleIdx="0" presStyleCnt="7" custLinFactNeighborX="-17557" custLinFactNeighborY="1379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CA8003C-E456-4876-B996-3C05C95DF0BE}" type="pres">
      <dgm:prSet presAssocID="{01D6A00C-1055-453A-9FEE-D1EF95CE1B41}" presName="sibTrans" presStyleCnt="0"/>
      <dgm:spPr/>
    </dgm:pt>
    <dgm:pt modelId="{AF717F0F-F49A-4AA6-A95B-A35BC44D8F4F}" type="pres">
      <dgm:prSet presAssocID="{24B2863F-F9D3-48CA-800B-44F48161B9A3}" presName="node" presStyleLbl="node1" presStyleIdx="1" presStyleCnt="7" custScaleY="55915" custLinFactX="-24981" custLinFactY="27292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70EE781-2DD3-4CE1-90E0-01DAE5A0ED71}" type="pres">
      <dgm:prSet presAssocID="{B41DB27B-8134-4D99-8CC4-4AAA73978D8C}" presName="sibTrans" presStyleCnt="0"/>
      <dgm:spPr/>
    </dgm:pt>
    <dgm:pt modelId="{A234FCE9-97B2-4E41-A875-CB8C10FF9EE6}" type="pres">
      <dgm:prSet presAssocID="{8B41B705-AC05-46E9-8859-B1CC207C297D}" presName="node" presStyleLbl="node1" presStyleIdx="2" presStyleCnt="7" custLinFactNeighborX="-5751" custLinFactNeighborY="709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AA834B6-4AE8-43B5-9A82-D90286356D50}" type="pres">
      <dgm:prSet presAssocID="{DC2E622D-31B5-4E14-9C5E-0BCE527A0A69}" presName="sibTrans" presStyleCnt="0"/>
      <dgm:spPr/>
    </dgm:pt>
    <dgm:pt modelId="{6D12F931-8089-4E4F-8C27-D33A5C73F571}" type="pres">
      <dgm:prSet presAssocID="{9F5E127E-02C8-4395-BE1C-258847E3F3FA}" presName="node" presStyleLbl="node1" presStyleIdx="3" presStyleCnt="7" custLinFactY="19761" custLinFactNeighborX="-63446" custLinFactNeighborY="10000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AE71925-49F8-45A3-AD19-769554347D3A}" type="pres">
      <dgm:prSet presAssocID="{384D59B8-F6CE-4974-813E-27FA9066CA6B}" presName="sibTrans" presStyleCnt="0"/>
      <dgm:spPr/>
    </dgm:pt>
    <dgm:pt modelId="{359A342F-4437-4077-9959-C5BA33A637E1}" type="pres">
      <dgm:prSet presAssocID="{5D4C17F1-8CDB-45F4-A1EA-769F8339CAE3}" presName="node" presStyleLbl="node1" presStyleIdx="4" presStyleCnt="7" custScaleY="275547" custLinFactNeighborX="41917" custLinFactNeighborY="-8473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pl-PL"/>
        </a:p>
      </dgm:t>
    </dgm:pt>
    <dgm:pt modelId="{EDBB0A5E-83A2-4544-BCA2-B1DDBA1B6F97}" type="pres">
      <dgm:prSet presAssocID="{A7FAE86E-9C1A-47FA-BB75-C82461950459}" presName="sibTrans" presStyleCnt="0"/>
      <dgm:spPr/>
    </dgm:pt>
    <dgm:pt modelId="{CE46321E-361B-4526-9F10-1FB72C70A2E3}" type="pres">
      <dgm:prSet presAssocID="{D9EB27D8-AC11-4E3E-AEFB-BD666C2AF79F}" presName="node" presStyleLbl="node1" presStyleIdx="5" presStyleCnt="7" custLinFactX="-80112" custLinFactNeighborX="-100000" custLinFactNeighborY="4555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063EB60-8570-46DD-BDA3-EA046ED4AC68}" type="pres">
      <dgm:prSet presAssocID="{ADA2689F-88C2-4630-8460-85C4F6EC11B8}" presName="sibTrans" presStyleCnt="0"/>
      <dgm:spPr/>
    </dgm:pt>
    <dgm:pt modelId="{700E3333-CD50-4DB8-BAF2-D9F50DAC191E}" type="pres">
      <dgm:prSet presAssocID="{F8E05EB3-7D37-424D-A8C5-3E5C456578AA}" presName="node" presStyleLbl="node1" presStyleIdx="6" presStyleCnt="7" custLinFactNeighborX="52369" custLinFactNeighborY="3747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D34E5F4E-A5EE-42B9-8388-4E54E1769F17}" srcId="{9FF3FE31-CE50-42CF-9B27-F8DCFE5A8B80}" destId="{5D4C17F1-8CDB-45F4-A1EA-769F8339CAE3}" srcOrd="4" destOrd="0" parTransId="{E4911AF2-C715-480C-8E9C-CBEA1AEC7D80}" sibTransId="{A7FAE86E-9C1A-47FA-BB75-C82461950459}"/>
    <dgm:cxn modelId="{B524CB4C-C62B-4969-970A-03F09F1021FC}" srcId="{9FF3FE31-CE50-42CF-9B27-F8DCFE5A8B80}" destId="{F8E05EB3-7D37-424D-A8C5-3E5C456578AA}" srcOrd="6" destOrd="0" parTransId="{6EEB52D3-623B-4AEC-B1FE-C09B55AB146A}" sibTransId="{9011E716-8A7D-44FF-8E48-916F427394D9}"/>
    <dgm:cxn modelId="{1D6A774F-5666-483B-B7FB-BCE7DC28C163}" srcId="{9FF3FE31-CE50-42CF-9B27-F8DCFE5A8B80}" destId="{9F5E127E-02C8-4395-BE1C-258847E3F3FA}" srcOrd="3" destOrd="0" parTransId="{4AF5546B-DAC5-4149-BE12-9D04111E60FD}" sibTransId="{384D59B8-F6CE-4974-813E-27FA9066CA6B}"/>
    <dgm:cxn modelId="{0A1F0FA6-3D10-4B5F-B335-344624B32917}" type="presOf" srcId="{9FF3FE31-CE50-42CF-9B27-F8DCFE5A8B80}" destId="{CDC416ED-2E40-4A37-AF9D-6AC35E73CBB0}" srcOrd="0" destOrd="0" presId="urn:microsoft.com/office/officeart/2005/8/layout/default"/>
    <dgm:cxn modelId="{76A80768-7994-4788-ADD7-B785788E4713}" type="presOf" srcId="{24B2863F-F9D3-48CA-800B-44F48161B9A3}" destId="{AF717F0F-F49A-4AA6-A95B-A35BC44D8F4F}" srcOrd="0" destOrd="0" presId="urn:microsoft.com/office/officeart/2005/8/layout/default"/>
    <dgm:cxn modelId="{328DAA1F-DF7D-4609-8708-E6E4D9A6E0C8}" srcId="{9FF3FE31-CE50-42CF-9B27-F8DCFE5A8B80}" destId="{24B2863F-F9D3-48CA-800B-44F48161B9A3}" srcOrd="1" destOrd="0" parTransId="{AD615A66-4E4C-4CE5-BE86-24EFB8D74FC2}" sibTransId="{B41DB27B-8134-4D99-8CC4-4AAA73978D8C}"/>
    <dgm:cxn modelId="{F462EC67-909B-4B2F-9B18-3114718EF22A}" srcId="{9FF3FE31-CE50-42CF-9B27-F8DCFE5A8B80}" destId="{D9EB27D8-AC11-4E3E-AEFB-BD666C2AF79F}" srcOrd="5" destOrd="0" parTransId="{D4DD9D27-71B7-484B-A283-305428B1527C}" sibTransId="{ADA2689F-88C2-4630-8460-85C4F6EC11B8}"/>
    <dgm:cxn modelId="{29A495DA-1DD4-4BA3-8F3C-9396CEA900E7}" srcId="{9FF3FE31-CE50-42CF-9B27-F8DCFE5A8B80}" destId="{3C538052-955B-4BC6-9778-543ADCA233B2}" srcOrd="0" destOrd="0" parTransId="{6AB9363F-A44F-4EE5-9934-9687151D41C0}" sibTransId="{01D6A00C-1055-453A-9FEE-D1EF95CE1B41}"/>
    <dgm:cxn modelId="{267B615A-542B-459D-B915-1C718324F5A5}" srcId="{9FF3FE31-CE50-42CF-9B27-F8DCFE5A8B80}" destId="{8B41B705-AC05-46E9-8859-B1CC207C297D}" srcOrd="2" destOrd="0" parTransId="{52F42EB6-B954-4DAE-B61D-0FD1BAA4E032}" sibTransId="{DC2E622D-31B5-4E14-9C5E-0BCE527A0A69}"/>
    <dgm:cxn modelId="{206ECB6C-4A7C-42F8-8161-F4C94A0FD424}" type="presOf" srcId="{F8E05EB3-7D37-424D-A8C5-3E5C456578AA}" destId="{700E3333-CD50-4DB8-BAF2-D9F50DAC191E}" srcOrd="0" destOrd="0" presId="urn:microsoft.com/office/officeart/2005/8/layout/default"/>
    <dgm:cxn modelId="{D027B13C-659D-41DD-94B6-B24F6D02CC7E}" type="presOf" srcId="{5D4C17F1-8CDB-45F4-A1EA-769F8339CAE3}" destId="{359A342F-4437-4077-9959-C5BA33A637E1}" srcOrd="0" destOrd="0" presId="urn:microsoft.com/office/officeart/2005/8/layout/default"/>
    <dgm:cxn modelId="{B0AE5640-24E4-4EC8-851F-952677175DF2}" type="presOf" srcId="{9F5E127E-02C8-4395-BE1C-258847E3F3FA}" destId="{6D12F931-8089-4E4F-8C27-D33A5C73F571}" srcOrd="0" destOrd="0" presId="urn:microsoft.com/office/officeart/2005/8/layout/default"/>
    <dgm:cxn modelId="{C632C04D-DD63-4B32-9EB7-410D3A39F43D}" type="presOf" srcId="{8B41B705-AC05-46E9-8859-B1CC207C297D}" destId="{A234FCE9-97B2-4E41-A875-CB8C10FF9EE6}" srcOrd="0" destOrd="0" presId="urn:microsoft.com/office/officeart/2005/8/layout/default"/>
    <dgm:cxn modelId="{2033DFD1-7564-436B-94A7-B68B0E72E945}" type="presOf" srcId="{3C538052-955B-4BC6-9778-543ADCA233B2}" destId="{138A6E84-5F87-4BAB-B15F-B77891E3B6CB}" srcOrd="0" destOrd="0" presId="urn:microsoft.com/office/officeart/2005/8/layout/default"/>
    <dgm:cxn modelId="{056FDEC8-7144-48D0-94C2-B827C1F44990}" type="presOf" srcId="{D9EB27D8-AC11-4E3E-AEFB-BD666C2AF79F}" destId="{CE46321E-361B-4526-9F10-1FB72C70A2E3}" srcOrd="0" destOrd="0" presId="urn:microsoft.com/office/officeart/2005/8/layout/default"/>
    <dgm:cxn modelId="{F308FBF4-7B5B-4184-8D41-4C51F6338040}" type="presParOf" srcId="{CDC416ED-2E40-4A37-AF9D-6AC35E73CBB0}" destId="{138A6E84-5F87-4BAB-B15F-B77891E3B6CB}" srcOrd="0" destOrd="0" presId="urn:microsoft.com/office/officeart/2005/8/layout/default"/>
    <dgm:cxn modelId="{DBEC876F-A0C9-4735-B773-7B29D2F43663}" type="presParOf" srcId="{CDC416ED-2E40-4A37-AF9D-6AC35E73CBB0}" destId="{ECA8003C-E456-4876-B996-3C05C95DF0BE}" srcOrd="1" destOrd="0" presId="urn:microsoft.com/office/officeart/2005/8/layout/default"/>
    <dgm:cxn modelId="{98D1A9D3-024F-4336-BC5E-4EA4A7C1F653}" type="presParOf" srcId="{CDC416ED-2E40-4A37-AF9D-6AC35E73CBB0}" destId="{AF717F0F-F49A-4AA6-A95B-A35BC44D8F4F}" srcOrd="2" destOrd="0" presId="urn:microsoft.com/office/officeart/2005/8/layout/default"/>
    <dgm:cxn modelId="{9F87C7A9-F0FF-4CE9-B9A7-C8A141D3665A}" type="presParOf" srcId="{CDC416ED-2E40-4A37-AF9D-6AC35E73CBB0}" destId="{270EE781-2DD3-4CE1-90E0-01DAE5A0ED71}" srcOrd="3" destOrd="0" presId="urn:microsoft.com/office/officeart/2005/8/layout/default"/>
    <dgm:cxn modelId="{D947ED5D-F326-48F6-A92D-F2D0740BF7EE}" type="presParOf" srcId="{CDC416ED-2E40-4A37-AF9D-6AC35E73CBB0}" destId="{A234FCE9-97B2-4E41-A875-CB8C10FF9EE6}" srcOrd="4" destOrd="0" presId="urn:microsoft.com/office/officeart/2005/8/layout/default"/>
    <dgm:cxn modelId="{CE8BFE63-734E-4FEF-8015-706D90D280A9}" type="presParOf" srcId="{CDC416ED-2E40-4A37-AF9D-6AC35E73CBB0}" destId="{4AA834B6-4AE8-43B5-9A82-D90286356D50}" srcOrd="5" destOrd="0" presId="urn:microsoft.com/office/officeart/2005/8/layout/default"/>
    <dgm:cxn modelId="{807B8737-12F6-4EFA-8EC8-6DB5767F0575}" type="presParOf" srcId="{CDC416ED-2E40-4A37-AF9D-6AC35E73CBB0}" destId="{6D12F931-8089-4E4F-8C27-D33A5C73F571}" srcOrd="6" destOrd="0" presId="urn:microsoft.com/office/officeart/2005/8/layout/default"/>
    <dgm:cxn modelId="{AAB4F6A1-4D35-46C8-9D06-F711F7A458B2}" type="presParOf" srcId="{CDC416ED-2E40-4A37-AF9D-6AC35E73CBB0}" destId="{FAE71925-49F8-45A3-AD19-769554347D3A}" srcOrd="7" destOrd="0" presId="urn:microsoft.com/office/officeart/2005/8/layout/default"/>
    <dgm:cxn modelId="{D2869992-B6ED-48D8-BCE0-0FED23B0DB19}" type="presParOf" srcId="{CDC416ED-2E40-4A37-AF9D-6AC35E73CBB0}" destId="{359A342F-4437-4077-9959-C5BA33A637E1}" srcOrd="8" destOrd="0" presId="urn:microsoft.com/office/officeart/2005/8/layout/default"/>
    <dgm:cxn modelId="{10EF4568-62C4-4A77-A5A4-C7A0DE117E26}" type="presParOf" srcId="{CDC416ED-2E40-4A37-AF9D-6AC35E73CBB0}" destId="{EDBB0A5E-83A2-4544-BCA2-B1DDBA1B6F97}" srcOrd="9" destOrd="0" presId="urn:microsoft.com/office/officeart/2005/8/layout/default"/>
    <dgm:cxn modelId="{3CE9CDE1-6069-4AD7-8C06-C26D25764C3E}" type="presParOf" srcId="{CDC416ED-2E40-4A37-AF9D-6AC35E73CBB0}" destId="{CE46321E-361B-4526-9F10-1FB72C70A2E3}" srcOrd="10" destOrd="0" presId="urn:microsoft.com/office/officeart/2005/8/layout/default"/>
    <dgm:cxn modelId="{B224B781-20EA-4067-A63D-EBA52DD7A530}" type="presParOf" srcId="{CDC416ED-2E40-4A37-AF9D-6AC35E73CBB0}" destId="{D063EB60-8570-46DD-BDA3-EA046ED4AC68}" srcOrd="11" destOrd="0" presId="urn:microsoft.com/office/officeart/2005/8/layout/default"/>
    <dgm:cxn modelId="{07487F67-DF59-4947-95D1-1D999307CFCF}" type="presParOf" srcId="{CDC416ED-2E40-4A37-AF9D-6AC35E73CBB0}" destId="{700E3333-CD50-4DB8-BAF2-D9F50DAC191E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A6F1E5-61FF-43BC-9AD1-51457BF0E929}">
      <dsp:nvSpPr>
        <dsp:cNvPr id="0" name=""/>
        <dsp:cNvSpPr/>
      </dsp:nvSpPr>
      <dsp:spPr>
        <a:xfrm>
          <a:off x="2623309" y="2539717"/>
          <a:ext cx="879851" cy="8499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39925" y="0"/>
              </a:lnTo>
              <a:lnTo>
                <a:pt x="439925" y="849927"/>
              </a:lnTo>
              <a:lnTo>
                <a:pt x="879851" y="8499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00" kern="1200"/>
        </a:p>
      </dsp:txBody>
      <dsp:txXfrm>
        <a:off x="3032652" y="2934097"/>
        <a:ext cx="61166" cy="61166"/>
      </dsp:txXfrm>
    </dsp:sp>
    <dsp:sp modelId="{F2B9EB57-048D-4989-B30E-260057E237E0}">
      <dsp:nvSpPr>
        <dsp:cNvPr id="0" name=""/>
        <dsp:cNvSpPr/>
      </dsp:nvSpPr>
      <dsp:spPr>
        <a:xfrm>
          <a:off x="2623309" y="1936534"/>
          <a:ext cx="633100" cy="603182"/>
        </a:xfrm>
        <a:custGeom>
          <a:avLst/>
          <a:gdLst/>
          <a:ahLst/>
          <a:cxnLst/>
          <a:rect l="0" t="0" r="0" b="0"/>
          <a:pathLst>
            <a:path>
              <a:moveTo>
                <a:pt x="0" y="603182"/>
              </a:moveTo>
              <a:lnTo>
                <a:pt x="316550" y="603182"/>
              </a:lnTo>
              <a:lnTo>
                <a:pt x="316550" y="0"/>
              </a:lnTo>
              <a:lnTo>
                <a:pt x="633100" y="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00" kern="1200"/>
        </a:p>
      </dsp:txBody>
      <dsp:txXfrm>
        <a:off x="2917998" y="2216264"/>
        <a:ext cx="43722" cy="43722"/>
      </dsp:txXfrm>
    </dsp:sp>
    <dsp:sp modelId="{C1626E74-FE66-4E12-9291-19FD196085DD}">
      <dsp:nvSpPr>
        <dsp:cNvPr id="0" name=""/>
        <dsp:cNvSpPr/>
      </dsp:nvSpPr>
      <dsp:spPr>
        <a:xfrm rot="16200000">
          <a:off x="-398953" y="2057170"/>
          <a:ext cx="5079434" cy="9650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100" b="1" kern="1200" dirty="0">
              <a:solidFill>
                <a:schemeClr val="accent1"/>
              </a:solidFill>
            </a:rPr>
            <a:t>Działania obligatoryjne</a:t>
          </a:r>
        </a:p>
      </dsp:txBody>
      <dsp:txXfrm>
        <a:off x="-398953" y="2057170"/>
        <a:ext cx="5079434" cy="965092"/>
      </dsp:txXfrm>
    </dsp:sp>
    <dsp:sp modelId="{CA09BDD1-D2DA-43A7-9AA2-5DD804E25AA7}">
      <dsp:nvSpPr>
        <dsp:cNvPr id="0" name=""/>
        <dsp:cNvSpPr/>
      </dsp:nvSpPr>
      <dsp:spPr>
        <a:xfrm>
          <a:off x="3256409" y="1453987"/>
          <a:ext cx="3165503" cy="9650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tabLst/>
          </a:pPr>
          <a:r>
            <a:rPr lang="pl-PL" sz="1800" b="1" kern="1200" dirty="0"/>
            <a:t> </a:t>
          </a:r>
          <a:r>
            <a:rPr lang="pl-PL" sz="3200" b="1" kern="1200" dirty="0"/>
            <a:t>Wsparcie ucznia</a:t>
          </a:r>
        </a:p>
      </dsp:txBody>
      <dsp:txXfrm>
        <a:off x="3256409" y="1453987"/>
        <a:ext cx="3165503" cy="965092"/>
      </dsp:txXfrm>
    </dsp:sp>
    <dsp:sp modelId="{7D17EC6B-EAAF-406D-A0AA-45C7DF05E95F}">
      <dsp:nvSpPr>
        <dsp:cNvPr id="0" name=""/>
        <dsp:cNvSpPr/>
      </dsp:nvSpPr>
      <dsp:spPr>
        <a:xfrm>
          <a:off x="3503160" y="2907098"/>
          <a:ext cx="3165503" cy="9650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b="1" kern="1200" dirty="0"/>
            <a:t>Wsparcie nauczyciela</a:t>
          </a:r>
        </a:p>
      </dsp:txBody>
      <dsp:txXfrm>
        <a:off x="3503160" y="2907098"/>
        <a:ext cx="3165503" cy="96509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2DFB8C-05AD-4977-AA83-951F67914EFF}">
      <dsp:nvSpPr>
        <dsp:cNvPr id="0" name=""/>
        <dsp:cNvSpPr/>
      </dsp:nvSpPr>
      <dsp:spPr>
        <a:xfrm rot="16200000">
          <a:off x="917852" y="-917852"/>
          <a:ext cx="2670981" cy="4506685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000" b="1" kern="1200" dirty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000" b="1" kern="1200" dirty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/>
            <a:t>Realizowane projekty nie powielają działań realizowanych na poziomie krajowym (zarówno ze środków EFS+, jak i źródeł krajowych).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400" b="1" kern="1200" dirty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400" b="1" kern="1200" dirty="0"/>
        </a:p>
      </dsp:txBody>
      <dsp:txXfrm rot="5400000">
        <a:off x="-1" y="1"/>
        <a:ext cx="4506685" cy="2003235"/>
      </dsp:txXfrm>
    </dsp:sp>
    <dsp:sp modelId="{A00972B7-E6E0-46E2-98C6-F8B3C887DBB0}">
      <dsp:nvSpPr>
        <dsp:cNvPr id="0" name=""/>
        <dsp:cNvSpPr/>
      </dsp:nvSpPr>
      <dsp:spPr>
        <a:xfrm>
          <a:off x="4459454" y="53740"/>
          <a:ext cx="4506685" cy="2670981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000" b="1" kern="1200" dirty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/>
            <a:t>Zgodność z Zintegrowaną Strategią Umiejętności 2030.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700" kern="1200" dirty="0"/>
        </a:p>
      </dsp:txBody>
      <dsp:txXfrm>
        <a:off x="4459454" y="53740"/>
        <a:ext cx="4506685" cy="2003235"/>
      </dsp:txXfrm>
    </dsp:sp>
    <dsp:sp modelId="{CAFFA259-D29E-4452-8E93-182C1B71EFC5}">
      <dsp:nvSpPr>
        <dsp:cNvPr id="0" name=""/>
        <dsp:cNvSpPr/>
      </dsp:nvSpPr>
      <dsp:spPr>
        <a:xfrm rot="10800000">
          <a:off x="0" y="2670981"/>
          <a:ext cx="4506685" cy="2670981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400" b="1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/>
            <a:t>Wsparcie w zakresie cyfryzacji danej szkoły poprzedzone jest samooceną  przy wykorzystaniu SELFIE).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400" b="1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400" b="1" kern="1200" dirty="0"/>
        </a:p>
      </dsp:txBody>
      <dsp:txXfrm rot="10800000">
        <a:off x="0" y="3338726"/>
        <a:ext cx="4506685" cy="2003235"/>
      </dsp:txXfrm>
    </dsp:sp>
    <dsp:sp modelId="{00671531-F8F3-40FB-A191-A05BCBFB271C}">
      <dsp:nvSpPr>
        <dsp:cNvPr id="0" name=""/>
        <dsp:cNvSpPr/>
      </dsp:nvSpPr>
      <dsp:spPr>
        <a:xfrm rot="5400000">
          <a:off x="5393891" y="1753129"/>
          <a:ext cx="2670981" cy="4506685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2000" b="1" kern="1200" dirty="0"/>
            <a:t>Wspieranie kompetencji cyfrowych jest realizowane z wykorzystaniem standardu kompetencji cyfrowych na podstawie aktualnej na dzień ogłoszenia naboru wersji ramy „</a:t>
          </a:r>
          <a:r>
            <a:rPr lang="pl-PL" sz="2000" b="1" kern="1200" dirty="0" err="1"/>
            <a:t>DigComp</a:t>
          </a:r>
          <a:r>
            <a:rPr lang="pl-PL" sz="2000" b="1" kern="1200" dirty="0"/>
            <a:t>”.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700" kern="1200" dirty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700" kern="1200" dirty="0"/>
        </a:p>
      </dsp:txBody>
      <dsp:txXfrm rot="-5400000">
        <a:off x="4476039" y="3338726"/>
        <a:ext cx="4506685" cy="2003235"/>
      </dsp:txXfrm>
    </dsp:sp>
    <dsp:sp modelId="{4853B39F-2BCB-4EE6-A433-FEF2E8B70DB5}">
      <dsp:nvSpPr>
        <dsp:cNvPr id="0" name=""/>
        <dsp:cNvSpPr/>
      </dsp:nvSpPr>
      <dsp:spPr>
        <a:xfrm>
          <a:off x="1248230" y="1824039"/>
          <a:ext cx="6516909" cy="1267567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2000" b="1" kern="1200" dirty="0"/>
            <a:t>Zgodność z Wytycznymi EFS+.</a:t>
          </a:r>
        </a:p>
        <a:p>
          <a:pPr>
            <a:spcBef>
              <a:spcPct val="0"/>
            </a:spcBef>
          </a:pPr>
          <a:endParaRPr lang="pl-PL" sz="2000" b="1" kern="1200" dirty="0"/>
        </a:p>
      </dsp:txBody>
      <dsp:txXfrm>
        <a:off x="1310108" y="1885917"/>
        <a:ext cx="6393153" cy="11438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DE3710-BB10-4C85-931C-340191D0ACDE}">
      <dsp:nvSpPr>
        <dsp:cNvPr id="0" name=""/>
        <dsp:cNvSpPr/>
      </dsp:nvSpPr>
      <dsp:spPr>
        <a:xfrm>
          <a:off x="2747796" y="696805"/>
          <a:ext cx="805713" cy="2184279"/>
        </a:xfrm>
        <a:custGeom>
          <a:avLst/>
          <a:gdLst/>
          <a:ahLst/>
          <a:cxnLst/>
          <a:rect l="0" t="0" r="0" b="0"/>
          <a:pathLst>
            <a:path>
              <a:moveTo>
                <a:pt x="0" y="2184279"/>
              </a:moveTo>
              <a:lnTo>
                <a:pt x="402856" y="2184279"/>
              </a:lnTo>
              <a:lnTo>
                <a:pt x="402856" y="0"/>
              </a:lnTo>
              <a:lnTo>
                <a:pt x="805713" y="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800" kern="1200"/>
        </a:p>
      </dsp:txBody>
      <dsp:txXfrm>
        <a:off x="3092449" y="1730742"/>
        <a:ext cx="116407" cy="116407"/>
      </dsp:txXfrm>
    </dsp:sp>
    <dsp:sp modelId="{302B98CF-26EC-4224-A27A-866DF7732A32}">
      <dsp:nvSpPr>
        <dsp:cNvPr id="0" name=""/>
        <dsp:cNvSpPr/>
      </dsp:nvSpPr>
      <dsp:spPr>
        <a:xfrm>
          <a:off x="2747796" y="2881085"/>
          <a:ext cx="716794" cy="682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8397" y="0"/>
              </a:lnTo>
              <a:lnTo>
                <a:pt x="358397" y="682922"/>
              </a:lnTo>
              <a:lnTo>
                <a:pt x="716794" y="6829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00" kern="1200"/>
        </a:p>
      </dsp:txBody>
      <dsp:txXfrm>
        <a:off x="3081442" y="3197795"/>
        <a:ext cx="49501" cy="49501"/>
      </dsp:txXfrm>
    </dsp:sp>
    <dsp:sp modelId="{2FA6F1E5-61FF-43BC-9AD1-51457BF0E929}">
      <dsp:nvSpPr>
        <dsp:cNvPr id="0" name=""/>
        <dsp:cNvSpPr/>
      </dsp:nvSpPr>
      <dsp:spPr>
        <a:xfrm>
          <a:off x="2747796" y="2881085"/>
          <a:ext cx="786252" cy="20949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93126" y="0"/>
              </a:lnTo>
              <a:lnTo>
                <a:pt x="393126" y="2094997"/>
              </a:lnTo>
              <a:lnTo>
                <a:pt x="786252" y="20949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800" kern="1200"/>
        </a:p>
      </dsp:txBody>
      <dsp:txXfrm>
        <a:off x="3084980" y="3872642"/>
        <a:ext cx="111883" cy="111883"/>
      </dsp:txXfrm>
    </dsp:sp>
    <dsp:sp modelId="{F2B9EB57-048D-4989-B30E-260057E237E0}">
      <dsp:nvSpPr>
        <dsp:cNvPr id="0" name=""/>
        <dsp:cNvSpPr/>
      </dsp:nvSpPr>
      <dsp:spPr>
        <a:xfrm>
          <a:off x="2747796" y="2232855"/>
          <a:ext cx="797828" cy="648229"/>
        </a:xfrm>
        <a:custGeom>
          <a:avLst/>
          <a:gdLst/>
          <a:ahLst/>
          <a:cxnLst/>
          <a:rect l="0" t="0" r="0" b="0"/>
          <a:pathLst>
            <a:path>
              <a:moveTo>
                <a:pt x="0" y="648229"/>
              </a:moveTo>
              <a:lnTo>
                <a:pt x="398914" y="648229"/>
              </a:lnTo>
              <a:lnTo>
                <a:pt x="398914" y="0"/>
              </a:lnTo>
              <a:lnTo>
                <a:pt x="797828" y="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00" kern="1200"/>
        </a:p>
      </dsp:txBody>
      <dsp:txXfrm>
        <a:off x="3121011" y="2531271"/>
        <a:ext cx="51398" cy="51398"/>
      </dsp:txXfrm>
    </dsp:sp>
    <dsp:sp modelId="{C1626E74-FE66-4E12-9291-19FD196085DD}">
      <dsp:nvSpPr>
        <dsp:cNvPr id="0" name=""/>
        <dsp:cNvSpPr/>
      </dsp:nvSpPr>
      <dsp:spPr>
        <a:xfrm rot="16200000">
          <a:off x="-674002" y="2334747"/>
          <a:ext cx="5750922" cy="10926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000" kern="1200" dirty="0">
              <a:solidFill>
                <a:srgbClr val="002060"/>
              </a:solidFill>
            </a:rPr>
            <a:t>Kierunki </a:t>
          </a:r>
          <a:r>
            <a:rPr lang="pl-PL" sz="4000" kern="1200" dirty="0" smtClean="0">
              <a:solidFill>
                <a:srgbClr val="002060"/>
              </a:solidFill>
            </a:rPr>
            <a:t>wsparcia</a:t>
          </a:r>
          <a:br>
            <a:rPr lang="pl-PL" sz="4000" kern="1200" dirty="0" smtClean="0">
              <a:solidFill>
                <a:srgbClr val="002060"/>
              </a:solidFill>
            </a:rPr>
          </a:br>
          <a:r>
            <a:rPr lang="pl-PL" sz="4000" kern="1200" dirty="0" smtClean="0">
              <a:solidFill>
                <a:srgbClr val="002060"/>
              </a:solidFill>
            </a:rPr>
            <a:t> ucznia</a:t>
          </a:r>
          <a:endParaRPr lang="pl-PL" sz="4000" kern="1200" dirty="0">
            <a:solidFill>
              <a:srgbClr val="002060"/>
            </a:solidFill>
          </a:endParaRPr>
        </a:p>
      </dsp:txBody>
      <dsp:txXfrm>
        <a:off x="-674002" y="2334747"/>
        <a:ext cx="5750922" cy="1092675"/>
      </dsp:txXfrm>
    </dsp:sp>
    <dsp:sp modelId="{CA09BDD1-D2DA-43A7-9AA2-5DD804E25AA7}">
      <dsp:nvSpPr>
        <dsp:cNvPr id="0" name=""/>
        <dsp:cNvSpPr/>
      </dsp:nvSpPr>
      <dsp:spPr>
        <a:xfrm>
          <a:off x="3545624" y="1686518"/>
          <a:ext cx="3583974" cy="10926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tabLst/>
          </a:pPr>
          <a:r>
            <a:rPr lang="pl-PL" sz="1800" b="1" kern="1200" dirty="0">
              <a:solidFill>
                <a:schemeClr val="accent1"/>
              </a:solidFill>
            </a:rPr>
            <a:t> </a:t>
          </a:r>
          <a:r>
            <a:rPr lang="pl-PL" sz="2000" b="1" kern="1200" dirty="0">
              <a:solidFill>
                <a:schemeClr val="accent1"/>
              </a:solidFill>
            </a:rPr>
            <a:t>Edukacja włączająca</a:t>
          </a:r>
        </a:p>
      </dsp:txBody>
      <dsp:txXfrm>
        <a:off x="3545624" y="1686518"/>
        <a:ext cx="3583974" cy="1092675"/>
      </dsp:txXfrm>
    </dsp:sp>
    <dsp:sp modelId="{7D17EC6B-EAAF-406D-A0AA-45C7DF05E95F}">
      <dsp:nvSpPr>
        <dsp:cNvPr id="0" name=""/>
        <dsp:cNvSpPr/>
      </dsp:nvSpPr>
      <dsp:spPr>
        <a:xfrm>
          <a:off x="3534048" y="4429745"/>
          <a:ext cx="3583974" cy="10926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>
              <a:solidFill>
                <a:schemeClr val="accent1"/>
              </a:solidFill>
            </a:rPr>
            <a:t>Budowanie postaw proekologicznych</a:t>
          </a:r>
          <a:br>
            <a:rPr lang="pl-PL" sz="2000" b="1" kern="1200" dirty="0">
              <a:solidFill>
                <a:schemeClr val="accent1"/>
              </a:solidFill>
            </a:rPr>
          </a:br>
          <a:r>
            <a:rPr lang="pl-PL" sz="2000" b="1" kern="1200" dirty="0">
              <a:solidFill>
                <a:schemeClr val="accent1"/>
              </a:solidFill>
            </a:rPr>
            <a:t>Działania na rzecz edukacji finansowej</a:t>
          </a:r>
        </a:p>
      </dsp:txBody>
      <dsp:txXfrm>
        <a:off x="3534048" y="4429745"/>
        <a:ext cx="3583974" cy="1092675"/>
      </dsp:txXfrm>
    </dsp:sp>
    <dsp:sp modelId="{29183C93-DC47-4FE7-820C-63A5A9F61ADB}">
      <dsp:nvSpPr>
        <dsp:cNvPr id="0" name=""/>
        <dsp:cNvSpPr/>
      </dsp:nvSpPr>
      <dsp:spPr>
        <a:xfrm>
          <a:off x="3464591" y="3017669"/>
          <a:ext cx="3583974" cy="10926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>
              <a:solidFill>
                <a:schemeClr val="accent1"/>
              </a:solidFill>
            </a:rPr>
            <a:t>Przeciwdziałanie dyskryminacji</a:t>
          </a:r>
        </a:p>
      </dsp:txBody>
      <dsp:txXfrm>
        <a:off x="3464591" y="3017669"/>
        <a:ext cx="3583974" cy="1092675"/>
      </dsp:txXfrm>
    </dsp:sp>
    <dsp:sp modelId="{F4E9D4F3-C729-40FD-907F-719E4463B04A}">
      <dsp:nvSpPr>
        <dsp:cNvPr id="0" name=""/>
        <dsp:cNvSpPr/>
      </dsp:nvSpPr>
      <dsp:spPr>
        <a:xfrm>
          <a:off x="3553509" y="150468"/>
          <a:ext cx="3583974" cy="10926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>
              <a:solidFill>
                <a:schemeClr val="accent1"/>
              </a:solidFill>
            </a:rPr>
            <a:t>Umiejętności podstawowe i przekrojowe</a:t>
          </a:r>
        </a:p>
      </dsp:txBody>
      <dsp:txXfrm>
        <a:off x="3553509" y="150468"/>
        <a:ext cx="3583974" cy="10926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1D51F3-B852-4BA3-9700-2155B37AD762}">
      <dsp:nvSpPr>
        <dsp:cNvPr id="0" name=""/>
        <dsp:cNvSpPr/>
      </dsp:nvSpPr>
      <dsp:spPr>
        <a:xfrm>
          <a:off x="0" y="145618"/>
          <a:ext cx="3868340" cy="38683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 smtClean="0"/>
            <a:t>Kompetencje kluczowe są niezbędne do samorealizacji i rozwoju osobistego, zatrudnienia, włączenia społecznego czy satysfakcjonującego życia</a:t>
          </a:r>
          <a:endParaRPr lang="pl-PL" sz="2200" kern="1200" dirty="0"/>
        </a:p>
      </dsp:txBody>
      <dsp:txXfrm>
        <a:off x="566505" y="712123"/>
        <a:ext cx="2735330" cy="27353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10B864-84D2-42A5-A58E-64A56DA8B9C0}">
      <dsp:nvSpPr>
        <dsp:cNvPr id="0" name=""/>
        <dsp:cNvSpPr/>
      </dsp:nvSpPr>
      <dsp:spPr>
        <a:xfrm>
          <a:off x="0" y="0"/>
          <a:ext cx="7837656" cy="14188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 smtClean="0"/>
            <a:t>Kompetencje kluczowe – połączenie wiedzy, umiejętności i postaw możliwych do zastosowania w wielu różnych kontekstach i rozmaitych powiązaniach, potrzebnych każdej osobie do samorealizacji i rozwoju osobistego, uzyskania szans na zatrudnienie, włączenia społecznego i aktywnego obywatelstwa </a:t>
          </a:r>
          <a:endParaRPr lang="pl-PL" sz="1800" kern="1200" dirty="0"/>
        </a:p>
      </dsp:txBody>
      <dsp:txXfrm>
        <a:off x="41558" y="41558"/>
        <a:ext cx="7754540" cy="133577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0E1388-5ADC-4DAB-88F9-823CAA437442}">
      <dsp:nvSpPr>
        <dsp:cNvPr id="0" name=""/>
        <dsp:cNvSpPr/>
      </dsp:nvSpPr>
      <dsp:spPr>
        <a:xfrm>
          <a:off x="0" y="479701"/>
          <a:ext cx="3887391" cy="263935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W ramach kompetencji kluczowych możemy wyróżnić zarówno umiejętności podstawowe, jak i przekrojowe.</a:t>
          </a:r>
          <a:endParaRPr lang="pl-PL" sz="1700" kern="1200" dirty="0"/>
        </a:p>
      </dsp:txBody>
      <dsp:txXfrm>
        <a:off x="1319676" y="479701"/>
        <a:ext cx="1248040" cy="263935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CA6A26-5500-4A7D-9C27-CA1A22BC097C}">
      <dsp:nvSpPr>
        <dsp:cNvPr id="0" name=""/>
        <dsp:cNvSpPr/>
      </dsp:nvSpPr>
      <dsp:spPr>
        <a:xfrm>
          <a:off x="0" y="13389"/>
          <a:ext cx="7242464" cy="850203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28575">
          <a:solidFill>
            <a:srgbClr val="002060"/>
          </a:solidFill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b="1" kern="1200" dirty="0">
              <a:solidFill>
                <a:srgbClr val="002060"/>
              </a:solidFill>
              <a:latin typeface="Calibri" panose="020F0502020204030204"/>
              <a:ea typeface="+mn-ea"/>
              <a:cs typeface="+mn-cs"/>
            </a:rPr>
            <a:t>Realizacja dodatkowych zajęć</a:t>
          </a:r>
        </a:p>
      </dsp:txBody>
      <dsp:txXfrm>
        <a:off x="24902" y="38291"/>
        <a:ext cx="5862221" cy="800399"/>
      </dsp:txXfrm>
    </dsp:sp>
    <dsp:sp modelId="{30CF07FE-A5F1-4420-AD24-B67B7EA3A795}">
      <dsp:nvSpPr>
        <dsp:cNvPr id="0" name=""/>
        <dsp:cNvSpPr/>
      </dsp:nvSpPr>
      <dsp:spPr>
        <a:xfrm>
          <a:off x="476447" y="1473197"/>
          <a:ext cx="7242464" cy="830347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9525" cap="flat" cmpd="sng" algn="ctr">
          <a:solidFill>
            <a:srgbClr val="002060"/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>
          <a:bevelT/>
        </a:sp3d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b="1" kern="1200" dirty="0">
              <a:solidFill>
                <a:srgbClr val="002060"/>
              </a:solidFill>
              <a:latin typeface="Calibri" panose="020F0502020204030204"/>
              <a:ea typeface="+mn-ea"/>
              <a:cs typeface="+mn-cs"/>
            </a:rPr>
            <a:t>Realizacja projektów edukacyjnych </a:t>
          </a:r>
          <a:endParaRPr lang="en-US" sz="2400" b="1" kern="1200" dirty="0">
            <a:solidFill>
              <a:srgbClr val="002060"/>
            </a:solidFill>
            <a:latin typeface="Calibri" panose="020F0502020204030204"/>
            <a:ea typeface="+mn-ea"/>
            <a:cs typeface="+mn-cs"/>
          </a:endParaRPr>
        </a:p>
      </dsp:txBody>
      <dsp:txXfrm>
        <a:off x="500767" y="1497517"/>
        <a:ext cx="5707369" cy="781707"/>
      </dsp:txXfrm>
    </dsp:sp>
    <dsp:sp modelId="{AB2C1132-1782-4D74-97B6-37702E0A0D0A}">
      <dsp:nvSpPr>
        <dsp:cNvPr id="0" name=""/>
        <dsp:cNvSpPr/>
      </dsp:nvSpPr>
      <dsp:spPr>
        <a:xfrm>
          <a:off x="1327294" y="2903079"/>
          <a:ext cx="6839276" cy="809383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>
          <a:solidFill>
            <a:srgbClr val="002060"/>
          </a:solidFill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400" b="1" kern="1200" dirty="0">
            <a:solidFill>
              <a:srgbClr val="002060"/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b="1" kern="1200" dirty="0">
              <a:solidFill>
                <a:srgbClr val="002060"/>
              </a:solidFill>
            </a:rPr>
            <a:t>Realizacja zajęć organizowanych poza lekcjami lub poza szkołą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400" b="1" kern="1200" dirty="0">
            <a:solidFill>
              <a:srgbClr val="002060"/>
            </a:solidFill>
          </a:endParaRPr>
        </a:p>
      </dsp:txBody>
      <dsp:txXfrm>
        <a:off x="1351000" y="2926785"/>
        <a:ext cx="5388160" cy="761971"/>
      </dsp:txXfrm>
    </dsp:sp>
    <dsp:sp modelId="{BFC457B0-36DD-46F6-808C-3440C93FFB59}">
      <dsp:nvSpPr>
        <dsp:cNvPr id="0" name=""/>
        <dsp:cNvSpPr/>
      </dsp:nvSpPr>
      <dsp:spPr>
        <a:xfrm>
          <a:off x="6171528" y="561925"/>
          <a:ext cx="847413" cy="84741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</a:schemeClr>
        </a:solidFill>
        <a:ln w="6350" cap="flat" cmpd="sng" algn="ctr">
          <a:solidFill>
            <a:srgbClr val="002060">
              <a:alpha val="9000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600" kern="1200"/>
        </a:p>
      </dsp:txBody>
      <dsp:txXfrm>
        <a:off x="6362196" y="561925"/>
        <a:ext cx="466077" cy="637678"/>
      </dsp:txXfrm>
    </dsp:sp>
    <dsp:sp modelId="{3A1598ED-A83F-420C-9DA4-EB0EA63BB036}">
      <dsp:nvSpPr>
        <dsp:cNvPr id="0" name=""/>
        <dsp:cNvSpPr/>
      </dsp:nvSpPr>
      <dsp:spPr>
        <a:xfrm>
          <a:off x="6800417" y="2053919"/>
          <a:ext cx="847413" cy="84741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</a:schemeClr>
        </a:solidFill>
        <a:ln w="6350" cap="flat" cmpd="sng" algn="ctr">
          <a:solidFill>
            <a:srgbClr val="002060">
              <a:alpha val="9000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991085" y="2053919"/>
        <a:ext cx="466077" cy="63767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F1B607-BE3C-442F-8779-C943988EDCDC}">
      <dsp:nvSpPr>
        <dsp:cNvPr id="0" name=""/>
        <dsp:cNvSpPr/>
      </dsp:nvSpPr>
      <dsp:spPr>
        <a:xfrm rot="5400000">
          <a:off x="-181714" y="1029234"/>
          <a:ext cx="1605958" cy="193845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solidFill>
            <a:srgbClr val="00206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6AF3CB3-B3F5-4A60-A0B7-D65B54E191C4}">
      <dsp:nvSpPr>
        <dsp:cNvPr id="0" name=""/>
        <dsp:cNvSpPr/>
      </dsp:nvSpPr>
      <dsp:spPr>
        <a:xfrm>
          <a:off x="185785" y="1448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Organizacja zajęć uzupełniających ofertę szkoły dla uczniów z SPE</a:t>
          </a:r>
          <a:endParaRPr lang="en-US" sz="1800" b="1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223635" y="39298"/>
        <a:ext cx="2078140" cy="1216604"/>
      </dsp:txXfrm>
    </dsp:sp>
    <dsp:sp modelId="{1C33143D-9AA6-46FD-B23D-EBD759F72CA3}">
      <dsp:nvSpPr>
        <dsp:cNvPr id="0" name=""/>
        <dsp:cNvSpPr/>
      </dsp:nvSpPr>
      <dsp:spPr>
        <a:xfrm rot="5400000">
          <a:off x="-181714" y="2644614"/>
          <a:ext cx="1605958" cy="193845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solidFill>
            <a:srgbClr val="00206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2D5B0A2-47C0-4BA7-B959-DB81C761BA86}">
      <dsp:nvSpPr>
        <dsp:cNvPr id="0" name=""/>
        <dsp:cNvSpPr/>
      </dsp:nvSpPr>
      <dsp:spPr>
        <a:xfrm>
          <a:off x="185785" y="1616829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Dostosowanie pomieszczeń szkoły </a:t>
          </a:r>
          <a:endParaRPr lang="en-US" sz="20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sp:txBody>
      <dsp:txXfrm>
        <a:off x="223635" y="1654679"/>
        <a:ext cx="2078140" cy="1216604"/>
      </dsp:txXfrm>
    </dsp:sp>
    <dsp:sp modelId="{1DD9B8B4-4CEF-455B-8667-55C25657C8BF}">
      <dsp:nvSpPr>
        <dsp:cNvPr id="0" name=""/>
        <dsp:cNvSpPr/>
      </dsp:nvSpPr>
      <dsp:spPr>
        <a:xfrm>
          <a:off x="625975" y="3452304"/>
          <a:ext cx="2855186" cy="193845"/>
        </a:xfrm>
        <a:prstGeom prst="rect">
          <a:avLst/>
        </a:prstGeom>
        <a:solidFill>
          <a:srgbClr val="1F497D">
            <a:lumMod val="20000"/>
            <a:lumOff val="80000"/>
          </a:srgbClr>
        </a:solidFill>
        <a:ln>
          <a:solidFill>
            <a:srgbClr val="00206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E82C9DA-4F8E-44C6-AB07-747F1652C4D3}">
      <dsp:nvSpPr>
        <dsp:cNvPr id="0" name=""/>
        <dsp:cNvSpPr/>
      </dsp:nvSpPr>
      <dsp:spPr>
        <a:xfrm>
          <a:off x="185785" y="3232209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Dostosowanie odpowiedniego wyżywienia</a:t>
          </a:r>
          <a:endParaRPr lang="en-US" sz="20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sp:txBody>
      <dsp:txXfrm>
        <a:off x="223635" y="3270059"/>
        <a:ext cx="2078140" cy="1216604"/>
      </dsp:txXfrm>
    </dsp:sp>
    <dsp:sp modelId="{7A311853-564D-4CD8-BEC4-5D66965146AA}">
      <dsp:nvSpPr>
        <dsp:cNvPr id="0" name=""/>
        <dsp:cNvSpPr/>
      </dsp:nvSpPr>
      <dsp:spPr>
        <a:xfrm rot="16200000">
          <a:off x="2682893" y="2644614"/>
          <a:ext cx="1605958" cy="193845"/>
        </a:xfrm>
        <a:prstGeom prst="rect">
          <a:avLst/>
        </a:prstGeom>
        <a:solidFill>
          <a:srgbClr val="1F497D">
            <a:lumMod val="20000"/>
            <a:lumOff val="80000"/>
          </a:srgbClr>
        </a:solidFill>
        <a:ln>
          <a:solidFill>
            <a:srgbClr val="00206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AF0781-1495-4232-BCEF-1AB3561EBC76}">
      <dsp:nvSpPr>
        <dsp:cNvPr id="0" name=""/>
        <dsp:cNvSpPr/>
      </dsp:nvSpPr>
      <dsp:spPr>
        <a:xfrm>
          <a:off x="3050393" y="3232209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Usługi asystenckie</a:t>
          </a:r>
          <a:endParaRPr lang="en-US" sz="18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sp:txBody>
      <dsp:txXfrm>
        <a:off x="3088243" y="3270059"/>
        <a:ext cx="2078140" cy="1216604"/>
      </dsp:txXfrm>
    </dsp:sp>
    <dsp:sp modelId="{91420227-5B47-4E97-8193-A484C272CC23}">
      <dsp:nvSpPr>
        <dsp:cNvPr id="0" name=""/>
        <dsp:cNvSpPr/>
      </dsp:nvSpPr>
      <dsp:spPr>
        <a:xfrm rot="16200000">
          <a:off x="2682893" y="1029234"/>
          <a:ext cx="1605958" cy="193845"/>
        </a:xfrm>
        <a:prstGeom prst="rect">
          <a:avLst/>
        </a:prstGeom>
        <a:solidFill>
          <a:srgbClr val="1F497D">
            <a:lumMod val="20000"/>
            <a:lumOff val="80000"/>
          </a:srgbClr>
        </a:solidFill>
        <a:ln>
          <a:solidFill>
            <a:srgbClr val="00206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A11764-2AC1-4AF7-A65A-029389665B53}">
      <dsp:nvSpPr>
        <dsp:cNvPr id="0" name=""/>
        <dsp:cNvSpPr/>
      </dsp:nvSpPr>
      <dsp:spPr>
        <a:xfrm>
          <a:off x="3050393" y="1616829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Specjalistyczny sprzęt i pomoce dydaktyczne</a:t>
          </a:r>
          <a:endParaRPr lang="en-US" sz="20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sp:txBody>
      <dsp:txXfrm>
        <a:off x="3088243" y="1654679"/>
        <a:ext cx="2078140" cy="1216604"/>
      </dsp:txXfrm>
    </dsp:sp>
    <dsp:sp modelId="{94789242-A486-449B-8871-0C212BDD315D}">
      <dsp:nvSpPr>
        <dsp:cNvPr id="0" name=""/>
        <dsp:cNvSpPr/>
      </dsp:nvSpPr>
      <dsp:spPr>
        <a:xfrm>
          <a:off x="3490583" y="221543"/>
          <a:ext cx="2842727" cy="193845"/>
        </a:xfrm>
        <a:prstGeom prst="rect">
          <a:avLst/>
        </a:prstGeom>
        <a:solidFill>
          <a:srgbClr val="1F497D">
            <a:lumMod val="20000"/>
            <a:lumOff val="80000"/>
          </a:srgbClr>
        </a:solidFill>
        <a:ln>
          <a:solidFill>
            <a:srgbClr val="00206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3486B42-44CC-4CCF-9635-402113AC7A16}">
      <dsp:nvSpPr>
        <dsp:cNvPr id="0" name=""/>
        <dsp:cNvSpPr/>
      </dsp:nvSpPr>
      <dsp:spPr>
        <a:xfrm>
          <a:off x="3050393" y="1448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Dowóz</a:t>
          </a:r>
          <a:endParaRPr lang="en-US" sz="20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sp:txBody>
      <dsp:txXfrm>
        <a:off x="3088243" y="39298"/>
        <a:ext cx="2078140" cy="1216604"/>
      </dsp:txXfrm>
    </dsp:sp>
    <dsp:sp modelId="{D65AC0F3-FF7B-4CAC-BC02-99CEE8F08FFA}">
      <dsp:nvSpPr>
        <dsp:cNvPr id="0" name=""/>
        <dsp:cNvSpPr/>
      </dsp:nvSpPr>
      <dsp:spPr>
        <a:xfrm>
          <a:off x="5915001" y="1448"/>
          <a:ext cx="2128812" cy="129230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Inne wydatki</a:t>
          </a:r>
          <a:endParaRPr lang="en-US" sz="20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sp:txBody>
      <dsp:txXfrm>
        <a:off x="5952851" y="39298"/>
        <a:ext cx="2053112" cy="121660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8A6E84-5F87-4BAB-B15F-B77891E3B6CB}">
      <dsp:nvSpPr>
        <dsp:cNvPr id="0" name=""/>
        <dsp:cNvSpPr/>
      </dsp:nvSpPr>
      <dsp:spPr>
        <a:xfrm>
          <a:off x="46291" y="148827"/>
          <a:ext cx="1797722" cy="1078633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/>
            <a:t>Kursy i szkolenia </a:t>
          </a:r>
          <a:br>
            <a:rPr lang="pl-PL" sz="1600" kern="1200" dirty="0"/>
          </a:br>
          <a:r>
            <a:rPr lang="pl-PL" sz="1600" kern="1200" dirty="0" smtClean="0"/>
            <a:t>doskonalące (minimum 40 godzin dydaktycznych)</a:t>
          </a:r>
          <a:endParaRPr lang="pl-PL" sz="1600" kern="1200" dirty="0"/>
        </a:p>
      </dsp:txBody>
      <dsp:txXfrm>
        <a:off x="46291" y="148827"/>
        <a:ext cx="1797722" cy="1078633"/>
      </dsp:txXfrm>
    </dsp:sp>
    <dsp:sp modelId="{AF717F0F-F49A-4AA6-A95B-A35BC44D8F4F}">
      <dsp:nvSpPr>
        <dsp:cNvPr id="0" name=""/>
        <dsp:cNvSpPr/>
      </dsp:nvSpPr>
      <dsp:spPr>
        <a:xfrm>
          <a:off x="92601" y="1610855"/>
          <a:ext cx="1797722" cy="603117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/>
            <a:t>Studia podyplomowe</a:t>
          </a:r>
        </a:p>
      </dsp:txBody>
      <dsp:txXfrm>
        <a:off x="92601" y="1610855"/>
        <a:ext cx="1797722" cy="603117"/>
      </dsp:txXfrm>
    </dsp:sp>
    <dsp:sp modelId="{A234FCE9-97B2-4E41-A875-CB8C10FF9EE6}">
      <dsp:nvSpPr>
        <dsp:cNvPr id="0" name=""/>
        <dsp:cNvSpPr/>
      </dsp:nvSpPr>
      <dsp:spPr>
        <a:xfrm>
          <a:off x="4213520" y="76580"/>
          <a:ext cx="1797722" cy="1078633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/>
            <a:t>Staże i praktyki nauczycieli</a:t>
          </a:r>
        </a:p>
      </dsp:txBody>
      <dsp:txXfrm>
        <a:off x="4213520" y="76580"/>
        <a:ext cx="1797722" cy="1078633"/>
      </dsp:txXfrm>
    </dsp:sp>
    <dsp:sp modelId="{6D12F931-8089-4E4F-8C27-D33A5C73F571}">
      <dsp:nvSpPr>
        <dsp:cNvPr id="0" name=""/>
        <dsp:cNvSpPr/>
      </dsp:nvSpPr>
      <dsp:spPr>
        <a:xfrm>
          <a:off x="5153819" y="1291866"/>
          <a:ext cx="1797722" cy="1078633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/>
            <a:t>Współpraca ze specjalistycznymi jednostkami</a:t>
          </a:r>
        </a:p>
      </dsp:txBody>
      <dsp:txXfrm>
        <a:off x="5153819" y="1291866"/>
        <a:ext cx="1797722" cy="1078633"/>
      </dsp:txXfrm>
    </dsp:sp>
    <dsp:sp modelId="{359A342F-4437-4077-9959-C5BA33A637E1}">
      <dsp:nvSpPr>
        <dsp:cNvPr id="0" name=""/>
        <dsp:cNvSpPr/>
      </dsp:nvSpPr>
      <dsp:spPr>
        <a:xfrm>
          <a:off x="2104216" y="344498"/>
          <a:ext cx="1797722" cy="2972142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/>
            <a:t>Wykorzystanie zasobów </a:t>
          </a:r>
          <a:r>
            <a:rPr lang="pl-PL" sz="1400" kern="1200" dirty="0" smtClean="0"/>
            <a:t>Zintegrowanej Platformy </a:t>
          </a:r>
          <a:r>
            <a:rPr lang="pl-PL" sz="1400" kern="1200" dirty="0"/>
            <a:t>Edukacyjnej (ZPE) lub rozwiązań </a:t>
          </a:r>
          <a:r>
            <a:rPr lang="pl-PL" sz="1400" kern="1200" dirty="0" smtClean="0"/>
            <a:t>wypracowanych w ramach programu </a:t>
          </a:r>
          <a:r>
            <a:rPr lang="pl-PL" sz="1400" kern="1200" dirty="0"/>
            <a:t>operacyjnego PO WER</a:t>
          </a:r>
        </a:p>
      </dsp:txBody>
      <dsp:txXfrm>
        <a:off x="2104216" y="344498"/>
        <a:ext cx="1797722" cy="2972142"/>
      </dsp:txXfrm>
    </dsp:sp>
    <dsp:sp modelId="{CE46321E-361B-4526-9F10-1FB72C70A2E3}">
      <dsp:nvSpPr>
        <dsp:cNvPr id="0" name=""/>
        <dsp:cNvSpPr/>
      </dsp:nvSpPr>
      <dsp:spPr>
        <a:xfrm>
          <a:off x="90246" y="2696626"/>
          <a:ext cx="1797722" cy="1078633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/>
            <a:t>Coaching, mentoring, </a:t>
          </a:r>
          <a:r>
            <a:rPr lang="pl-PL" sz="1600" kern="1200" dirty="0" err="1"/>
            <a:t>tutoring</a:t>
          </a:r>
          <a:r>
            <a:rPr lang="pl-PL" sz="1600" kern="1200" dirty="0"/>
            <a:t>, </a:t>
          </a:r>
          <a:r>
            <a:rPr lang="pl-PL" sz="1600" kern="1200" dirty="0" err="1"/>
            <a:t>superwizja</a:t>
          </a:r>
          <a:endParaRPr lang="pl-PL" sz="2000" kern="1200" dirty="0"/>
        </a:p>
      </dsp:txBody>
      <dsp:txXfrm>
        <a:off x="90246" y="2696626"/>
        <a:ext cx="1797722" cy="1078633"/>
      </dsp:txXfrm>
    </dsp:sp>
    <dsp:sp modelId="{700E3333-CD50-4DB8-BAF2-D9F50DAC191E}">
      <dsp:nvSpPr>
        <dsp:cNvPr id="0" name=""/>
        <dsp:cNvSpPr/>
      </dsp:nvSpPr>
      <dsp:spPr>
        <a:xfrm>
          <a:off x="6247104" y="2609494"/>
          <a:ext cx="1797722" cy="1078633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/>
            <a:t>Wizyty studyjne krajowe</a:t>
          </a:r>
          <a:endParaRPr lang="pl-PL" sz="1600" kern="1200" dirty="0"/>
        </a:p>
      </dsp:txBody>
      <dsp:txXfrm>
        <a:off x="6247104" y="2609494"/>
        <a:ext cx="1797722" cy="1078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bProcess4#1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bkpt" val="bal"/>
          <dgm:param type="contDir" val="revDir"/>
          <dgm:param type="grDir" val="tL"/>
          <dgm:param type="flowDir" val="col"/>
        </dgm:alg>
      </dgm:if>
      <dgm:else name="Name3">
        <dgm:alg type="snake">
          <dgm:param type="bkpt" val="bal"/>
          <dgm:param type="contDir" val="revDir"/>
          <dgm:param type="grDir" val="tR"/>
          <dgm:param type="flowDir" val="co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Sty" val="noArr"/>
                <dgm:param type="endSty" val="noArr"/>
                <dgm:param type="begPts" val="auto auto tCtr"/>
                <dgm:param type="endPts" val="auto auto bCt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Sty" val="noArr"/>
                <dgm:param type="endSty" val="noArr"/>
                <dgm:param type="begPts" val="auto auto tCtr"/>
                <dgm:param type="endPts" val="auto auto b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#2">
  <dgm:title val=""/>
  <dgm:desc val=""/>
  <dgm:catLst>
    <dgm:cat type="3D" pri="11100"/>
  </dgm:catLst>
  <dgm:scene3d>
    <a:camera prst="orthographicFront"/>
    <a:lightRig rig="threePt" dir="t"/>
  </dgm:scene3d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#3">
  <dgm:title val=""/>
  <dgm:desc val=""/>
  <dgm:catLst>
    <dgm:cat type="3D" pri="11100"/>
  </dgm:catLst>
  <dgm:scene3d>
    <a:camera prst="orthographicFront"/>
    <a:lightRig rig="threePt" dir="t"/>
  </dgm:scene3d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CD9639-777C-4096-993C-9DE4B01BAFF0}" type="datetimeFigureOut">
              <a:rPr lang="pl-PL" smtClean="0"/>
              <a:t>12.02.2026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C7C94-DC26-474C-A65F-46AD4BC86A4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76574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BE8394-BC4A-42CE-BF86-A14D6E925C77}" type="datetimeFigureOut">
              <a:rPr lang="pl-PL" smtClean="0"/>
              <a:t>12.02.2026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FC099A-F21D-4111-800F-DBA723E7D2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871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0009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88706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54411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3567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968B5-F5BD-4C5F-BB5E-EDC8E22345FD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92098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968B5-F5BD-4C5F-BB5E-EDC8E22345FD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24316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03586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05294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FD5B0E-ED95-45E3-A710-5A04208FD7A3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8753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08624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8992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13762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10900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78155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60830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968B5-F5BD-4C5F-BB5E-EDC8E22345FD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82015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968B5-F5BD-4C5F-BB5E-EDC8E22345FD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3279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968B5-F5BD-4C5F-BB5E-EDC8E22345FD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62343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339491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351622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222685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B968B5-F5BD-4C5F-BB5E-EDC8E22345FD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0733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225750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32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726651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33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439559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34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351100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35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646016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36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03636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8164B-1A4D-4CB3-84AB-48412B43D722}" type="slidenum">
              <a:rPr lang="pl-PL" smtClean="0"/>
              <a:t>37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192330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8164B-1A4D-4CB3-84AB-48412B43D722}" type="slidenum">
              <a:rPr lang="pl-PL" smtClean="0"/>
              <a:t>38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63772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8164B-1A4D-4CB3-84AB-48412B43D722}" type="slidenum">
              <a:rPr lang="pl-PL" smtClean="0"/>
              <a:t>39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143216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8164B-1A4D-4CB3-84AB-48412B43D722}" type="slidenum">
              <a:rPr lang="pl-PL" smtClean="0"/>
              <a:t>40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418173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8164B-1A4D-4CB3-84AB-48412B43D722}" type="slidenum">
              <a:rPr lang="pl-PL" smtClean="0"/>
              <a:t>41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84509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264535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8164B-1A4D-4CB3-84AB-48412B43D722}" type="slidenum">
              <a:rPr lang="pl-PL" smtClean="0"/>
              <a:t>42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964680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43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17202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44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359371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45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932850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968B5-F5BD-4C5F-BB5E-EDC8E22345FD}" type="slidenum">
              <a:rPr lang="pl-PL" smtClean="0"/>
              <a:t>46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804446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47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446722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48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5161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98417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9A5BF-4EC8-46A4-BA1E-EF4210E9B9C7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44408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7460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95955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1649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i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92" y="0"/>
            <a:ext cx="9148210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14" name="Tytuł 13"/>
          <p:cNvSpPr>
            <a:spLocks noGrp="1"/>
          </p:cNvSpPr>
          <p:nvPr>
            <p:ph type="title" hasCustomPrompt="1"/>
          </p:nvPr>
        </p:nvSpPr>
        <p:spPr>
          <a:xfrm>
            <a:off x="1142998" y="2361460"/>
            <a:ext cx="6858001" cy="1067540"/>
          </a:xfrm>
        </p:spPr>
        <p:txBody>
          <a:bodyPr/>
          <a:lstStyle>
            <a:lvl1pPr>
              <a:defRPr sz="3000"/>
            </a:lvl1pPr>
          </a:lstStyle>
          <a:p>
            <a:r>
              <a:rPr lang="pl-PL" dirty="0"/>
              <a:t>                Kliknij, aby edytować styl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Slajd – zawartość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878889"/>
            <a:ext cx="7886700" cy="1180730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192784"/>
            <a:ext cx="7886700" cy="4270159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lajd – zawartość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543675" y="798989"/>
            <a:ext cx="1971675" cy="5743854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798989"/>
            <a:ext cx="5800725" cy="5743854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– zawartość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852256"/>
            <a:ext cx="7886700" cy="109195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28650" y="2055815"/>
            <a:ext cx="7886700" cy="43272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lajd – zawartość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– zawartość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834500"/>
            <a:ext cx="7886700" cy="126062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2263806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2263805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ajd – zawartość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1" y="834500"/>
            <a:ext cx="7886700" cy="95878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970843"/>
            <a:ext cx="3868340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2894120"/>
            <a:ext cx="3868340" cy="359875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970843"/>
            <a:ext cx="3887391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820" y="2894118"/>
            <a:ext cx="3887391" cy="3598754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ajd – zawartość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932155"/>
            <a:ext cx="7886700" cy="135828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ajd – zawartość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lajd – zawartość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1" y="967666"/>
            <a:ext cx="2949178" cy="125175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1260628"/>
            <a:ext cx="4629150" cy="50247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219417"/>
            <a:ext cx="2949178" cy="4065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ajd – zawartość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1" y="852256"/>
            <a:ext cx="2949178" cy="142042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3887391" y="1189608"/>
            <a:ext cx="4629150" cy="492710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272683"/>
            <a:ext cx="2949178" cy="38440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E87AE-B05F-4F0E-8F80-8A6A89979CAA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13" Type="http://schemas.openxmlformats.org/officeDocument/2006/relationships/diagramData" Target="../diagrams/data5.xml"/><Relationship Id="rId18" Type="http://schemas.openxmlformats.org/officeDocument/2006/relationships/diagramData" Target="../diagrams/data6.xml"/><Relationship Id="rId3" Type="http://schemas.openxmlformats.org/officeDocument/2006/relationships/diagramData" Target="../diagrams/data3.xml"/><Relationship Id="rId21" Type="http://schemas.openxmlformats.org/officeDocument/2006/relationships/diagramColors" Target="../diagrams/colors6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17" Type="http://schemas.microsoft.com/office/2007/relationships/diagramDrawing" Target="../diagrams/drawing5.xml"/><Relationship Id="rId2" Type="http://schemas.openxmlformats.org/officeDocument/2006/relationships/notesSlide" Target="../notesSlides/notesSlide18.xml"/><Relationship Id="rId16" Type="http://schemas.openxmlformats.org/officeDocument/2006/relationships/diagramColors" Target="../diagrams/colors5.xml"/><Relationship Id="rId20" Type="http://schemas.openxmlformats.org/officeDocument/2006/relationships/diagramQuickStyle" Target="../diagrams/quickStyle6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4.xml"/><Relationship Id="rId19" Type="http://schemas.openxmlformats.org/officeDocument/2006/relationships/diagramLayout" Target="../diagrams/layout6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Relationship Id="rId14" Type="http://schemas.openxmlformats.org/officeDocument/2006/relationships/diagramLayout" Target="../diagrams/layout5.xml"/><Relationship Id="rId22" Type="http://schemas.microsoft.com/office/2007/relationships/diagramDrawing" Target="../diagrams/drawing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9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9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9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>
            <a:extLst>
              <a:ext uri="{FF2B5EF4-FFF2-40B4-BE49-F238E27FC236}">
                <a16:creationId xmlns:a16="http://schemas.microsoft.com/office/drawing/2014/main" id="{B2D847E3-1374-4450-B213-6AA8BAE11D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429001"/>
            <a:ext cx="6858000" cy="2156254"/>
          </a:xfrm>
        </p:spPr>
        <p:txBody>
          <a:bodyPr>
            <a:normAutofit lnSpcReduction="10000"/>
          </a:bodyPr>
          <a:lstStyle/>
          <a:p>
            <a:r>
              <a:rPr lang="pl-PL" sz="3000" b="1" dirty="0">
                <a:latin typeface="+mj-lt"/>
                <a:ea typeface="+mj-ea"/>
                <a:cs typeface="+mj-cs"/>
              </a:rPr>
              <a:t>Spotkanie informacyjne</a:t>
            </a:r>
          </a:p>
          <a:p>
            <a:endParaRPr lang="pl-PL" dirty="0"/>
          </a:p>
          <a:p>
            <a:r>
              <a:rPr lang="pl-PL" dirty="0" smtClean="0"/>
              <a:t>10 lutego 2026 r.</a:t>
            </a:r>
          </a:p>
          <a:p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C7A5C509-7966-470F-BF4B-BBD9BD2A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Fundusze Europejskie dla Warmii i Mazur (</a:t>
            </a:r>
            <a:r>
              <a:rPr lang="pl-PL" b="1" dirty="0" err="1"/>
              <a:t>FEWiM</a:t>
            </a:r>
            <a:r>
              <a:rPr lang="pl-PL" b="1" dirty="0"/>
              <a:t>) 2021-2027</a:t>
            </a:r>
          </a:p>
        </p:txBody>
      </p:sp>
    </p:spTree>
    <p:extLst>
      <p:ext uri="{BB962C8B-B14F-4D97-AF65-F5344CB8AC3E}">
        <p14:creationId xmlns:p14="http://schemas.microsoft.com/office/powerpoint/2010/main" val="408240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title"/>
          </p:nvPr>
        </p:nvSpPr>
        <p:spPr>
          <a:xfrm>
            <a:off x="193041" y="821475"/>
            <a:ext cx="8789670" cy="88392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400" u="sng" dirty="0">
                <a:solidFill>
                  <a:schemeClr val="accent1">
                    <a:lumMod val="50000"/>
                  </a:schemeClr>
                </a:solidFill>
              </a:rPr>
              <a:t>Typ 1 projektu: Realizacja programów rozwojowych szkół/placówek systemu oświaty prowadzących kształcenie ogólne </a:t>
            </a:r>
            <a:r>
              <a:rPr lang="pl-PL" sz="2400" i="1" dirty="0" smtClean="0">
                <a:solidFill>
                  <a:schemeClr val="accent1">
                    <a:lumMod val="50000"/>
                  </a:schemeClr>
                </a:solidFill>
              </a:rPr>
              <a:t>poprzez </a:t>
            </a:r>
            <a:r>
              <a:rPr lang="pl-PL" sz="2400" i="1" dirty="0">
                <a:solidFill>
                  <a:schemeClr val="accent1">
                    <a:lumMod val="50000"/>
                  </a:schemeClr>
                </a:solidFill>
              </a:rPr>
              <a:t>poniższe działania</a:t>
            </a:r>
            <a:r>
              <a:rPr lang="pl-PL" sz="2400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</p:txBody>
      </p:sp>
      <p:sp>
        <p:nvSpPr>
          <p:cNvPr id="7" name="Symbol zastępczy zawartości 6"/>
          <p:cNvSpPr>
            <a:spLocks noGrp="1"/>
          </p:cNvSpPr>
          <p:nvPr>
            <p:ph idx="1"/>
          </p:nvPr>
        </p:nvSpPr>
        <p:spPr>
          <a:xfrm>
            <a:off x="432262" y="1856310"/>
            <a:ext cx="8299219" cy="4615610"/>
          </a:xfrm>
          <a:ln w="19050">
            <a:solidFill>
              <a:srgbClr val="002060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400" b="1" i="1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1.1 Wsparcie uczniów, w tym m.in. kształtowanie kompetencji kluczowych, umiejętności podstawowych i przekrojowych wynikających z ich indywidualnych potrzeb;</a:t>
            </a:r>
          </a:p>
          <a:p>
            <a:pPr marL="0" indent="0">
              <a:buNone/>
            </a:pPr>
            <a:r>
              <a:rPr lang="pl-PL" sz="2400" b="1" i="1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1.2 Tworzenie warunków dla realizacji edukacji włączającej, w tym uwzględniającej potrzeby wynikające z niepełnosprawności lub innej niekorzystnej sytuacji;</a:t>
            </a:r>
          </a:p>
          <a:p>
            <a:pPr marL="0" indent="0">
              <a:buNone/>
            </a:pPr>
            <a:r>
              <a:rPr lang="pl-PL" sz="24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1.3 Wsparcie poradni psychologiczno-pedagogicznych jako element współpracy ze szkołami w ramach programów rozwojowych (komplementarnie do działań realizowanych na poziomie krajowym);</a:t>
            </a:r>
          </a:p>
          <a:p>
            <a:pPr marL="0" indent="0">
              <a:buNone/>
            </a:pPr>
            <a:r>
              <a:rPr lang="pl-PL" sz="24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1.4 Realizację atrakcyjnych zajęć dla uczniów poza edukacją formalną, służących rozwojowi ich uzdolnień, pasji i zainteresowań, m.in. współpraca z bibliotekami oraz instytucjami kultury;</a:t>
            </a:r>
          </a:p>
          <a:p>
            <a:pPr marL="0" indent="0">
              <a:buNone/>
            </a:pPr>
            <a:endParaRPr lang="pl-PL" sz="2400" b="1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4141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6"/>
          <p:cNvSpPr>
            <a:spLocks noGrp="1"/>
          </p:cNvSpPr>
          <p:nvPr>
            <p:ph idx="1"/>
          </p:nvPr>
        </p:nvSpPr>
        <p:spPr>
          <a:xfrm>
            <a:off x="193040" y="894080"/>
            <a:ext cx="8778240" cy="5797006"/>
          </a:xfrm>
          <a:ln w="19050">
            <a:solidFill>
              <a:srgbClr val="002060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sz="2600" b="1" i="1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1.5 Wsparcie nauczycieli oraz kadry wspierającej i organizującej proces nauczania, dające możliwość nabywania oraz doskonalenia umiejętności, kompetencji i kwalifikacji, przygotowujące ich do kształcenia zorientowanego na ucznia i opartego na efektach uczenia zgodnie z ZSU 2030 (tj. wyposażenie nauczyciela w skuteczne metody pracy z uczniem, generujące aktywną rolę ucznia i premiujące samodzielność i kreatywność ucznia) oraz rozwoju osobistego a także w zakresie pracy z dziećmi migrantów i uchodźców (m.in. praca z dziećmi z traumą, w obcym języku) oraz uczniem/słuchaczem ze specjalnymi potrzebami edukacyjnymi, a także promowanie pozytywnego wizerunku nauczyciela;</a:t>
            </a:r>
          </a:p>
          <a:p>
            <a:pPr marL="0" indent="0">
              <a:buNone/>
            </a:pPr>
            <a:r>
              <a:rPr lang="pl-PL" sz="2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1.6 Aktywne wsparcie rodzin uczniów, w tym rozwijanie współpracy na linii nauczyciele-rodzice/opiekunowie prawni, pomoc stypendialna (dla uczniów z grup </a:t>
            </a:r>
            <a:r>
              <a:rPr lang="pl-PL" sz="2600" b="1" dirty="0" err="1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defaworyzowanych</a:t>
            </a:r>
            <a:r>
              <a:rPr lang="pl-PL" sz="2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) i psychologiczna;</a:t>
            </a:r>
          </a:p>
          <a:p>
            <a:pPr marL="0" indent="0">
              <a:buNone/>
            </a:pPr>
            <a:r>
              <a:rPr lang="pl-PL" sz="2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1.7 Działania mające na celu przejście od modelu obejmującego szkoły specjalne do modelu obejmującego szkoły integracyjne.</a:t>
            </a:r>
          </a:p>
          <a:p>
            <a:pPr marL="0" indent="0">
              <a:buNone/>
            </a:pPr>
            <a:r>
              <a:rPr lang="pl-PL" sz="2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1.8 Działania uświadamiające skierowane do uczniów, nauczycieli oraz kadr systemu edukacji związane z przeciwdziałaniem dyskryminacji (w tym ze względu na orientację seksualną).</a:t>
            </a:r>
          </a:p>
          <a:p>
            <a:pPr marL="0" indent="0">
              <a:buNone/>
            </a:pPr>
            <a:endParaRPr lang="pl-PL" sz="2400" b="1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4966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149781" y="1658983"/>
            <a:ext cx="2888660" cy="1091954"/>
          </a:xfrm>
        </p:spPr>
        <p:txBody>
          <a:bodyPr>
            <a:normAutofit/>
          </a:bodyPr>
          <a:lstStyle/>
          <a:p>
            <a:r>
              <a:rPr lang="pl-PL" sz="3200" b="1" dirty="0" smtClean="0"/>
              <a:t>Grupa docelowa</a:t>
            </a:r>
            <a:endParaRPr lang="pl-PL" sz="3200" b="1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066" y="3179739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22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091954"/>
            <a:ext cx="7886700" cy="5291091"/>
          </a:xfrm>
          <a:solidFill>
            <a:srgbClr val="66CCFF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Wsparcie zaplanowane w projekcie musi być </a:t>
            </a:r>
            <a:r>
              <a:rPr lang="pl-PL" b="1" dirty="0"/>
              <a:t>bezpośrednio skierowane do następujących grup odbiorców</a:t>
            </a:r>
            <a:r>
              <a:rPr lang="pl-PL" b="1" dirty="0" smtClean="0"/>
              <a:t>:</a:t>
            </a:r>
          </a:p>
          <a:p>
            <a:r>
              <a:rPr lang="pl-PL" b="1" dirty="0" smtClean="0"/>
              <a:t>uczniów</a:t>
            </a:r>
            <a:r>
              <a:rPr lang="pl-PL" dirty="0" smtClean="0"/>
              <a:t> szkół prowadzących kształcenie ogólne</a:t>
            </a:r>
            <a:endParaRPr lang="pl-PL" dirty="0"/>
          </a:p>
          <a:p>
            <a:r>
              <a:rPr lang="pl-PL" b="1" dirty="0" smtClean="0"/>
              <a:t>nauczycieli</a:t>
            </a:r>
            <a:r>
              <a:rPr lang="pl-PL" dirty="0" smtClean="0"/>
              <a:t> </a:t>
            </a:r>
            <a:r>
              <a:rPr lang="pl-PL" dirty="0"/>
              <a:t>i </a:t>
            </a:r>
            <a:r>
              <a:rPr lang="pl-PL" b="1" dirty="0" smtClean="0"/>
              <a:t>kadry</a:t>
            </a:r>
            <a:r>
              <a:rPr lang="pl-PL" dirty="0" smtClean="0"/>
              <a:t> zarządzającej, wspierającej </a:t>
            </a:r>
            <a:r>
              <a:rPr lang="pl-PL" dirty="0"/>
              <a:t>i </a:t>
            </a:r>
            <a:r>
              <a:rPr lang="pl-PL" dirty="0" smtClean="0"/>
              <a:t>organizującej </a:t>
            </a:r>
            <a:r>
              <a:rPr lang="pl-PL" dirty="0"/>
              <a:t>proces nauczania </a:t>
            </a:r>
            <a:r>
              <a:rPr lang="pl-PL" dirty="0" smtClean="0"/>
              <a:t>szkół prowadzących kształcenie ogólne,</a:t>
            </a:r>
            <a:endParaRPr lang="pl-PL" dirty="0"/>
          </a:p>
          <a:p>
            <a:r>
              <a:rPr lang="pl-PL" b="1" dirty="0" smtClean="0"/>
              <a:t>rodziców </a:t>
            </a:r>
            <a:r>
              <a:rPr lang="pl-PL" b="1" dirty="0"/>
              <a:t>i </a:t>
            </a:r>
            <a:r>
              <a:rPr lang="pl-PL" b="1" dirty="0" smtClean="0"/>
              <a:t>opiekunów prawnych </a:t>
            </a:r>
            <a:r>
              <a:rPr lang="pl-PL" dirty="0" smtClean="0"/>
              <a:t>uczniów wspieranych szkół, </a:t>
            </a:r>
          </a:p>
          <a:p>
            <a:r>
              <a:rPr lang="pl-PL" dirty="0" smtClean="0"/>
              <a:t>szkoły biorące udział w projekcie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9643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C578481-12D6-A8E4-39F3-19195F2DC9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9923319"/>
              </p:ext>
            </p:extLst>
          </p:nvPr>
        </p:nvGraphicFramePr>
        <p:xfrm>
          <a:off x="817685" y="1101558"/>
          <a:ext cx="8080130" cy="5079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4759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C578481-12D6-A8E4-39F3-19195F2DC9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5555730"/>
              </p:ext>
            </p:extLst>
          </p:nvPr>
        </p:nvGraphicFramePr>
        <p:xfrm>
          <a:off x="251627" y="914400"/>
          <a:ext cx="8703687" cy="5762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8580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085088" y="2640569"/>
            <a:ext cx="7604483" cy="300800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defTabSz="914400">
              <a:lnSpc>
                <a:spcPct val="90000"/>
              </a:lnSpc>
              <a:spcBef>
                <a:spcPts val="1000"/>
              </a:spcBef>
            </a:pPr>
            <a:r>
              <a:rPr lang="pl-PL" sz="2800" dirty="0"/>
              <a:t>Każdy projekt musi </a:t>
            </a:r>
            <a:r>
              <a:rPr lang="pl-PL" sz="2800" dirty="0" smtClean="0"/>
              <a:t>być </a:t>
            </a:r>
            <a:r>
              <a:rPr lang="pl-PL" sz="2800" dirty="0"/>
              <a:t>powiązany </a:t>
            </a:r>
            <a:r>
              <a:rPr lang="pl-PL" sz="2800" dirty="0" smtClean="0"/>
              <a:t>ze </a:t>
            </a:r>
            <a:r>
              <a:rPr lang="pl-PL" sz="2800" b="1" dirty="0"/>
              <a:t>Zintegrowaną Strategią Umiejętności 2030</a:t>
            </a:r>
            <a:r>
              <a:rPr lang="pl-PL" sz="2800" dirty="0"/>
              <a:t>. </a:t>
            </a:r>
            <a:endParaRPr lang="pl-PL" sz="2800" dirty="0" smtClean="0"/>
          </a:p>
          <a:p>
            <a:pPr defTabSz="914400">
              <a:lnSpc>
                <a:spcPct val="90000"/>
              </a:lnSpc>
              <a:spcBef>
                <a:spcPts val="1000"/>
              </a:spcBef>
            </a:pPr>
            <a:r>
              <a:rPr lang="pl-PL" sz="2800" dirty="0" smtClean="0"/>
              <a:t>W </a:t>
            </a:r>
            <a:r>
              <a:rPr lang="pl-PL" sz="2800" dirty="0"/>
              <a:t>przypadku wsparcia uczniów chodzi o działania służące rozwojowi </a:t>
            </a:r>
            <a:r>
              <a:rPr lang="pl-PL" sz="2800" b="1" dirty="0"/>
              <a:t>umiejętności podstawowych i przekrojowych</a:t>
            </a:r>
            <a:r>
              <a:rPr lang="pl-PL" sz="2800" dirty="0"/>
              <a:t> – czyli dokładnie tego, co uczniowie wykorzystują w nauce i w codziennym życiu.</a:t>
            </a:r>
          </a:p>
          <a:p>
            <a:pPr defTabSz="914400">
              <a:lnSpc>
                <a:spcPct val="90000"/>
              </a:lnSpc>
              <a:spcBef>
                <a:spcPts val="1000"/>
              </a:spcBef>
            </a:pPr>
            <a:endParaRPr lang="pl-PL" sz="2400" dirty="0"/>
          </a:p>
        </p:txBody>
      </p:sp>
      <p:sp>
        <p:nvSpPr>
          <p:cNvPr id="7" name="Strzałka w prawo 6"/>
          <p:cNvSpPr/>
          <p:nvPr/>
        </p:nvSpPr>
        <p:spPr>
          <a:xfrm>
            <a:off x="268224" y="3731317"/>
            <a:ext cx="565265" cy="3491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ytuł 1"/>
          <p:cNvSpPr txBox="1"/>
          <p:nvPr/>
        </p:nvSpPr>
        <p:spPr bwMode="auto">
          <a:xfrm>
            <a:off x="182880" y="864842"/>
            <a:ext cx="8811491" cy="66470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91430" tIns="45715" rIns="91430" bIns="45715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914400">
              <a:defRPr/>
            </a:pPr>
            <a:r>
              <a:rPr lang="pl-PL" sz="1800" dirty="0">
                <a:solidFill>
                  <a:prstClr val="white"/>
                </a:solidFill>
              </a:rPr>
              <a:t>Działanie 1.1 Wsparcie uczniów, w tym m.in. kształtowanie kompetencji kluczowych, umiejętności podstawowych i przekrojowych wynikających z ich indywidualnych potrzeb 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0679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68224" y="1957818"/>
            <a:ext cx="8726147" cy="17543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defTabSz="914400">
              <a:lnSpc>
                <a:spcPct val="90000"/>
              </a:lnSpc>
              <a:spcBef>
                <a:spcPts val="1000"/>
              </a:spcBef>
            </a:pPr>
            <a:r>
              <a:rPr lang="pl-PL" sz="2400" dirty="0"/>
              <a:t>W ramach działania 1.1 obowiązuje ważna zasada:</a:t>
            </a:r>
            <a:br>
              <a:rPr lang="pl-PL" sz="2400" dirty="0"/>
            </a:br>
            <a:r>
              <a:rPr lang="pl-PL" sz="2400" b="1" dirty="0"/>
              <a:t>każdy uczeń uczestniczący w projekcie musi rozwijać co najmniej dwie </a:t>
            </a:r>
            <a:r>
              <a:rPr lang="pl-PL" sz="2400" b="1" dirty="0" smtClean="0"/>
              <a:t>umiejętności </a:t>
            </a:r>
            <a:r>
              <a:rPr lang="pl-PL" sz="2400" b="1" dirty="0"/>
              <a:t>podstawowe</a:t>
            </a:r>
            <a:r>
              <a:rPr lang="pl-PL" sz="2400" dirty="0"/>
              <a:t>, zgodnie ze Zintegrowaną Strategią Umiejętności </a:t>
            </a:r>
            <a:r>
              <a:rPr lang="pl-PL" sz="2400" dirty="0" smtClean="0"/>
              <a:t>2030 i </a:t>
            </a:r>
            <a:r>
              <a:rPr lang="pl-PL" sz="2400" dirty="0"/>
              <a:t>to </a:t>
            </a:r>
            <a:r>
              <a:rPr lang="pl-PL" sz="2400" b="1" dirty="0"/>
              <a:t>w sposób praktyczny</a:t>
            </a:r>
            <a:r>
              <a:rPr lang="pl-PL" sz="2400" dirty="0"/>
              <a:t> – czyli poprzez działanie, a nie tylko teorię</a:t>
            </a:r>
            <a:r>
              <a:rPr lang="pl-PL" sz="2400" dirty="0" smtClean="0"/>
              <a:t>.</a:t>
            </a:r>
            <a:endParaRPr lang="pl-PL" sz="2400" dirty="0"/>
          </a:p>
        </p:txBody>
      </p:sp>
      <p:sp>
        <p:nvSpPr>
          <p:cNvPr id="6" name="Symbol zastępczy tekstu 2"/>
          <p:cNvSpPr>
            <a:spLocks noGrp="1"/>
          </p:cNvSpPr>
          <p:nvPr>
            <p:ph type="body" idx="1"/>
          </p:nvPr>
        </p:nvSpPr>
        <p:spPr>
          <a:xfrm>
            <a:off x="963537" y="4437888"/>
            <a:ext cx="7335520" cy="1860768"/>
          </a:xfrm>
        </p:spPr>
        <p:txBody>
          <a:bodyPr>
            <a:normAutofit/>
          </a:bodyPr>
          <a:lstStyle/>
          <a:p>
            <a:r>
              <a:rPr lang="pl-PL" dirty="0"/>
              <a:t>Dodatkowo warto zaplanować, aby każdy uczeń rozwijał także </a:t>
            </a:r>
            <a:r>
              <a:rPr lang="pl-PL" b="1" dirty="0"/>
              <a:t>co najmniej dwie umiejętności przekrojowe</a:t>
            </a:r>
            <a:r>
              <a:rPr lang="pl-PL" dirty="0"/>
              <a:t> – również w sposób praktyczny. Takie podejście jest </a:t>
            </a:r>
            <a:r>
              <a:rPr lang="pl-PL" b="1" dirty="0"/>
              <a:t>premiowane dodatkowymi punktami</a:t>
            </a:r>
            <a:r>
              <a:rPr lang="pl-PL" dirty="0"/>
              <a:t>.</a:t>
            </a:r>
          </a:p>
          <a:p>
            <a:endParaRPr lang="pl-PL" sz="2000" dirty="0">
              <a:solidFill>
                <a:srgbClr val="002060"/>
              </a:solidFill>
            </a:endParaRPr>
          </a:p>
        </p:txBody>
      </p:sp>
      <p:sp>
        <p:nvSpPr>
          <p:cNvPr id="7" name="Strzałka w prawo 6"/>
          <p:cNvSpPr/>
          <p:nvPr/>
        </p:nvSpPr>
        <p:spPr>
          <a:xfrm>
            <a:off x="182880" y="4559635"/>
            <a:ext cx="565265" cy="3491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ytuł 1"/>
          <p:cNvSpPr txBox="1"/>
          <p:nvPr/>
        </p:nvSpPr>
        <p:spPr bwMode="auto">
          <a:xfrm>
            <a:off x="182880" y="864842"/>
            <a:ext cx="8811491" cy="66470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91430" tIns="45715" rIns="91430" bIns="45715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914400">
              <a:defRPr/>
            </a:pPr>
            <a:r>
              <a:rPr lang="pl-PL" sz="1800" dirty="0">
                <a:solidFill>
                  <a:prstClr val="white"/>
                </a:solidFill>
              </a:rPr>
              <a:t>Działanie 1.1 Wsparcie uczniów, w tym m.in. kształtowanie kompetencji kluczowych, umiejętności podstawowych i przekrojowych wynikających z ich indywidualnych potrzeb 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8480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/>
          <p:cNvSpPr/>
          <p:nvPr/>
        </p:nvSpPr>
        <p:spPr>
          <a:xfrm>
            <a:off x="6708344" y="3139262"/>
            <a:ext cx="2518657" cy="525121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362" y="842872"/>
            <a:ext cx="8783276" cy="5363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87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Symbol zastępczy zawartości 1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27542938"/>
              </p:ext>
            </p:extLst>
          </p:nvPr>
        </p:nvGraphicFramePr>
        <p:xfrm>
          <a:off x="629842" y="2333297"/>
          <a:ext cx="3868340" cy="41595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658588679"/>
              </p:ext>
            </p:extLst>
          </p:nvPr>
        </p:nvGraphicFramePr>
        <p:xfrm>
          <a:off x="629842" y="788277"/>
          <a:ext cx="7845318" cy="1418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4" name="Symbol zastępczy zawartości 13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438507916"/>
              </p:ext>
            </p:extLst>
          </p:nvPr>
        </p:nvGraphicFramePr>
        <p:xfrm>
          <a:off x="4645820" y="2894118"/>
          <a:ext cx="3887391" cy="3598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932462751"/>
              </p:ext>
            </p:extLst>
          </p:nvPr>
        </p:nvGraphicFramePr>
        <p:xfrm flipV="1">
          <a:off x="629841" y="788276"/>
          <a:ext cx="7886700" cy="46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</p:spTree>
    <p:extLst>
      <p:ext uri="{BB962C8B-B14F-4D97-AF65-F5344CB8AC3E}">
        <p14:creationId xmlns:p14="http://schemas.microsoft.com/office/powerpoint/2010/main" val="221590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215900" y="834501"/>
            <a:ext cx="8737600" cy="702200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 smtClean="0"/>
              <a:t>Kluczowe różnice między naborem z roku 2024 a 2026</a:t>
            </a:r>
            <a:endParaRPr lang="pl-PL" sz="2800" b="1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half" idx="1"/>
          </p:nvPr>
        </p:nvSpPr>
        <p:spPr>
          <a:xfrm>
            <a:off x="88900" y="2263806"/>
            <a:ext cx="4425950" cy="43056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1600" b="1" dirty="0" smtClean="0"/>
              <a:t>2024:</a:t>
            </a:r>
          </a:p>
          <a:p>
            <a:r>
              <a:rPr lang="pl-PL" sz="1600" dirty="0" smtClean="0"/>
              <a:t>Wnioskodawca złożył dopuszczalną liczbę wniosków o dofinansowanie projektu - maksymalnie 1 wniosek w ramach przedmiotowego naboru. Kryterium odnosi się zarówno do występowania danego podmiotu w charakterze Wnioskodawcy, jak i Partnera. </a:t>
            </a:r>
          </a:p>
          <a:p>
            <a:r>
              <a:rPr lang="pl-PL" sz="1600" dirty="0"/>
              <a:t>Maksymalna wartość wsparcia finansowego (kosztów bezpośrednich) na jedną szkołę objętą projektem wynosi 400 000,00 zł</a:t>
            </a:r>
            <a:r>
              <a:rPr lang="pl-PL" sz="1600" dirty="0" smtClean="0"/>
              <a:t>.</a:t>
            </a:r>
          </a:p>
          <a:p>
            <a:r>
              <a:rPr lang="pl-PL" sz="1600" dirty="0"/>
              <a:t>Projekt zawiera działania ukierunkowane na kształtowanie postaw antydyskryminacyjnych wszystkich nauczycieli oraz uczniów objętych wsparciem w projekcie. 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half" idx="2"/>
          </p:nvPr>
        </p:nvSpPr>
        <p:spPr>
          <a:xfrm>
            <a:off x="4629150" y="2263805"/>
            <a:ext cx="4324350" cy="4305669"/>
          </a:xfrm>
        </p:spPr>
        <p:txBody>
          <a:bodyPr/>
          <a:lstStyle/>
          <a:p>
            <a:pPr marL="0" indent="0" algn="ctr">
              <a:buNone/>
            </a:pPr>
            <a:r>
              <a:rPr lang="pl-PL" sz="1600" b="1" dirty="0" smtClean="0"/>
              <a:t>2026:</a:t>
            </a:r>
          </a:p>
          <a:p>
            <a:r>
              <a:rPr lang="pl-PL" sz="1600" dirty="0" smtClean="0"/>
              <a:t>Nie ma tego limitu</a:t>
            </a:r>
          </a:p>
          <a:p>
            <a:r>
              <a:rPr lang="pl-PL" sz="1600" dirty="0"/>
              <a:t>Szkoła/ placówka systemu oświaty objęta zostanie wsparciem tylko i wyłącznie w ramach jednego projektu.</a:t>
            </a:r>
            <a:br>
              <a:rPr lang="pl-PL" sz="1600" dirty="0"/>
            </a:br>
            <a:endParaRPr lang="pl-PL" dirty="0" smtClean="0"/>
          </a:p>
          <a:p>
            <a:r>
              <a:rPr lang="pl-PL" sz="1600" dirty="0" smtClean="0"/>
              <a:t>Nie ma tego limitu.</a:t>
            </a:r>
          </a:p>
          <a:p>
            <a:endParaRPr lang="pl-PL" sz="1600" dirty="0"/>
          </a:p>
          <a:p>
            <a:r>
              <a:rPr lang="pl-PL" sz="1600" dirty="0"/>
              <a:t>Projekt zawiera działania, obejmujące wszystkich uczestników projektu, ukierunkowane na budowanie postaw tolerancji i akceptacji oraz poprawę dobrostanu społeczności </a:t>
            </a:r>
            <a:r>
              <a:rPr lang="pl-PL" sz="1600" dirty="0" smtClean="0"/>
              <a:t>szkolnej</a:t>
            </a:r>
            <a:r>
              <a:rPr lang="pl-PL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62003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załka w prawo 6"/>
          <p:cNvSpPr/>
          <p:nvPr/>
        </p:nvSpPr>
        <p:spPr>
          <a:xfrm>
            <a:off x="63385" y="5071699"/>
            <a:ext cx="565265" cy="3491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ytuł 1"/>
          <p:cNvSpPr txBox="1"/>
          <p:nvPr/>
        </p:nvSpPr>
        <p:spPr bwMode="auto">
          <a:xfrm>
            <a:off x="182880" y="864842"/>
            <a:ext cx="8811491" cy="66470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91430" tIns="45715" rIns="91430" bIns="45715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914400">
              <a:defRPr/>
            </a:pPr>
            <a:r>
              <a:rPr lang="pl-PL" sz="1800" dirty="0">
                <a:solidFill>
                  <a:prstClr val="white"/>
                </a:solidFill>
              </a:rPr>
              <a:t>Działanie 1.1 Wsparcie uczniów, w tym m.in. kształtowanie kompetencji kluczowych, umiejętności podstawowych i przekrojowych wynikających z ich indywidualnych potrzeb 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694688"/>
            <a:ext cx="7886700" cy="468835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Ze wsparcia mogą korzystać </a:t>
            </a:r>
            <a:r>
              <a:rPr lang="pl-PL" b="1" dirty="0"/>
              <a:t>wszyscy uczniowie</a:t>
            </a:r>
            <a:r>
              <a:rPr lang="pl-PL" dirty="0"/>
              <a:t>, w tym także uczniowie ze specjalnymi potrzebami rozwojowymi i edukacyjnymi.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Dla </a:t>
            </a:r>
            <a:r>
              <a:rPr lang="pl-PL" dirty="0"/>
              <a:t>nich można zaplanować:</a:t>
            </a:r>
          </a:p>
          <a:p>
            <a:pPr lvl="0"/>
            <a:r>
              <a:rPr lang="pl-PL" dirty="0"/>
              <a:t>zajęcia wspólne z innymi uczniami</a:t>
            </a:r>
            <a:br>
              <a:rPr lang="pl-PL" dirty="0"/>
            </a:br>
            <a:r>
              <a:rPr lang="pl-PL" dirty="0"/>
              <a:t>albo</a:t>
            </a:r>
          </a:p>
          <a:p>
            <a:pPr lvl="0"/>
            <a:r>
              <a:rPr lang="pl-PL" dirty="0"/>
              <a:t>zajęcia dedykowane wyłącznie tej grupie,</a:t>
            </a:r>
            <a:br>
              <a:rPr lang="pl-PL" dirty="0"/>
            </a:br>
            <a:r>
              <a:rPr lang="pl-PL" dirty="0"/>
              <a:t>w zależności od potrzeb szkoły i uczniów.</a:t>
            </a:r>
          </a:p>
          <a:p>
            <a:pPr marL="0" indent="0">
              <a:buNone/>
            </a:pPr>
            <a:r>
              <a:rPr lang="pl-PL" dirty="0"/>
              <a:t>Najważniejsze jest to, aby we wniosku </a:t>
            </a:r>
            <a:r>
              <a:rPr lang="pl-PL" b="1" dirty="0"/>
              <a:t>jasno pokazać, w jaki sposób wsparcie zostało dostosowane do potrzeb uczniów ze specjalnymi potrzebami</a:t>
            </a:r>
            <a:r>
              <a:rPr lang="pl-PL" dirty="0"/>
              <a:t>, zwłaszcza jeśli zajęcia są realizowane wspólnie z innymi uczniami.</a:t>
            </a:r>
          </a:p>
          <a:p>
            <a:pPr marL="0" indent="0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92038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Symbol zastępczy zawartości 4"/>
          <p:cNvGraphicFramePr/>
          <p:nvPr>
            <p:extLst>
              <p:ext uri="{D42A27DB-BD31-4B8C-83A1-F6EECF244321}">
                <p14:modId xmlns:p14="http://schemas.microsoft.com/office/powerpoint/2010/main" val="3782885739"/>
              </p:ext>
            </p:extLst>
          </p:nvPr>
        </p:nvGraphicFramePr>
        <p:xfrm>
          <a:off x="623454" y="2103120"/>
          <a:ext cx="8520546" cy="43457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ytuł 1"/>
          <p:cNvSpPr txBox="1"/>
          <p:nvPr/>
        </p:nvSpPr>
        <p:spPr bwMode="auto">
          <a:xfrm>
            <a:off x="1622829" y="864842"/>
            <a:ext cx="6830291" cy="66470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91430" tIns="45715" rIns="91430" bIns="45715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914400">
              <a:defRPr/>
            </a:pPr>
            <a:r>
              <a:rPr lang="pl-PL" sz="1800" noProof="0" dirty="0">
                <a:solidFill>
                  <a:prstClr val="white"/>
                </a:solidFill>
              </a:rPr>
              <a:t>Formy wsparcia uczniów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5" name="Tytuł 1"/>
          <p:cNvSpPr txBox="1"/>
          <p:nvPr/>
        </p:nvSpPr>
        <p:spPr bwMode="auto">
          <a:xfrm>
            <a:off x="186574" y="6106160"/>
            <a:ext cx="6830291" cy="513542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91430" tIns="45715" rIns="91430" bIns="45715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914400">
              <a:defRPr/>
            </a:pPr>
            <a:r>
              <a:rPr lang="pl-PL" sz="1800" b="1" noProof="0" dirty="0">
                <a:solidFill>
                  <a:srgbClr val="002060"/>
                </a:solidFill>
              </a:rPr>
              <a:t>Katalog form wsparcia jest katalogiem zamkniętym.</a:t>
            </a:r>
            <a:endParaRPr kumimoji="0" lang="pl-PL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62516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 txBox="1"/>
          <p:nvPr/>
        </p:nvSpPr>
        <p:spPr bwMode="auto">
          <a:xfrm>
            <a:off x="182880" y="864842"/>
            <a:ext cx="8811491" cy="66470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91430" tIns="45715" rIns="91430" bIns="45715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914400">
              <a:defRPr/>
            </a:pPr>
            <a:r>
              <a:rPr lang="pl-PL" sz="1800" dirty="0">
                <a:solidFill>
                  <a:prstClr val="white"/>
                </a:solidFill>
              </a:rPr>
              <a:t>Działanie 1.1 Wsparcie uczniów, w tym m.in. kształtowanie kompetencji kluczowych, umiejętności podstawowych i przekrojowych wynikających z ich indywidualnych potrzeb 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9" name="Symbol zastępczy zawartości 8"/>
          <p:cNvSpPr>
            <a:spLocks noGrp="1"/>
          </p:cNvSpPr>
          <p:nvPr>
            <p:ph sz="half" idx="1"/>
          </p:nvPr>
        </p:nvSpPr>
        <p:spPr>
          <a:xfrm>
            <a:off x="365760" y="1529542"/>
            <a:ext cx="4149090" cy="5039933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pl-PL" sz="7200" b="1" dirty="0"/>
              <a:t>Projekt edukacyjny</a:t>
            </a:r>
            <a:r>
              <a:rPr lang="pl-PL" sz="7200" dirty="0"/>
              <a:t> to zaplanowane działanie uczniów – indywidualnie lub w grupie – którego celem jest rozwiązanie konkretnego problemu. </a:t>
            </a:r>
            <a:endParaRPr lang="pl-PL" sz="7200" dirty="0" smtClean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pl-PL" sz="7200" dirty="0" smtClean="0"/>
              <a:t>Uczniowie</a:t>
            </a:r>
            <a:r>
              <a:rPr lang="pl-PL" sz="7200" dirty="0"/>
              <a:t>:</a:t>
            </a:r>
          </a:p>
          <a:p>
            <a:pPr lvl="0">
              <a:lnSpc>
                <a:spcPct val="170000"/>
              </a:lnSpc>
              <a:spcBef>
                <a:spcPts val="0"/>
              </a:spcBef>
            </a:pPr>
            <a:r>
              <a:rPr lang="pl-PL" sz="7200" dirty="0"/>
              <a:t>wybierają temat,</a:t>
            </a:r>
          </a:p>
          <a:p>
            <a:pPr lvl="0">
              <a:lnSpc>
                <a:spcPct val="170000"/>
              </a:lnSpc>
              <a:spcBef>
                <a:spcPts val="0"/>
              </a:spcBef>
            </a:pPr>
            <a:r>
              <a:rPr lang="pl-PL" sz="7200" dirty="0"/>
              <a:t>planują działania,</a:t>
            </a:r>
          </a:p>
          <a:p>
            <a:pPr lvl="0">
              <a:lnSpc>
                <a:spcPct val="170000"/>
              </a:lnSpc>
              <a:spcBef>
                <a:spcPts val="0"/>
              </a:spcBef>
            </a:pPr>
            <a:r>
              <a:rPr lang="pl-PL" sz="7200" dirty="0"/>
              <a:t>realizują je,</a:t>
            </a:r>
          </a:p>
          <a:p>
            <a:pPr lvl="0">
              <a:lnSpc>
                <a:spcPct val="170000"/>
              </a:lnSpc>
              <a:spcBef>
                <a:spcPts val="0"/>
              </a:spcBef>
            </a:pPr>
            <a:r>
              <a:rPr lang="pl-PL" sz="7200" dirty="0"/>
              <a:t>a na końcu prezentują efekty swojej pracy,</a:t>
            </a:r>
            <a:br>
              <a:rPr lang="pl-PL" sz="7200" dirty="0"/>
            </a:br>
            <a:r>
              <a:rPr lang="pl-PL" sz="7200" dirty="0"/>
              <a:t>oczywiście pod opieką nauczyciela.</a:t>
            </a:r>
          </a:p>
          <a:p>
            <a:pPr marL="0" indent="0">
              <a:buNone/>
            </a:pPr>
            <a:endParaRPr lang="pl-PL" sz="2400" dirty="0"/>
          </a:p>
        </p:txBody>
      </p:sp>
      <p:sp>
        <p:nvSpPr>
          <p:cNvPr id="10" name="Symbol zastępczy zawartości 9"/>
          <p:cNvSpPr>
            <a:spLocks noGrp="1"/>
          </p:cNvSpPr>
          <p:nvPr>
            <p:ph sz="half" idx="2"/>
          </p:nvPr>
        </p:nvSpPr>
        <p:spPr>
          <a:xfrm>
            <a:off x="4629150" y="1682496"/>
            <a:ext cx="4185666" cy="4886979"/>
          </a:xfrm>
          <a:ln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pl-PL" sz="7200" dirty="0"/>
              <a:t>Takie projekty mogą:</a:t>
            </a:r>
          </a:p>
          <a:p>
            <a:pPr lvl="0">
              <a:lnSpc>
                <a:spcPct val="170000"/>
              </a:lnSpc>
              <a:spcBef>
                <a:spcPts val="0"/>
              </a:spcBef>
            </a:pPr>
            <a:r>
              <a:rPr lang="pl-PL" sz="7200" dirty="0"/>
              <a:t>wykraczać poza podstawę programową,</a:t>
            </a:r>
          </a:p>
          <a:p>
            <a:pPr lvl="0">
              <a:lnSpc>
                <a:spcPct val="170000"/>
              </a:lnSpc>
              <a:spcBef>
                <a:spcPts val="0"/>
              </a:spcBef>
            </a:pPr>
            <a:r>
              <a:rPr lang="pl-PL" sz="7200" dirty="0"/>
              <a:t>łączyć różne przedmioty i dziedziny wiedzy.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pl-PL" sz="7200" dirty="0"/>
              <a:t>Dodatkowo projekty mogą obejmować:</a:t>
            </a:r>
          </a:p>
          <a:p>
            <a:pPr lvl="0">
              <a:lnSpc>
                <a:spcPct val="170000"/>
              </a:lnSpc>
              <a:spcBef>
                <a:spcPts val="0"/>
              </a:spcBef>
            </a:pPr>
            <a:r>
              <a:rPr lang="pl-PL" sz="7200" dirty="0"/>
              <a:t>nowe formy i programy nauczania,</a:t>
            </a:r>
          </a:p>
          <a:p>
            <a:pPr lvl="0">
              <a:lnSpc>
                <a:spcPct val="170000"/>
              </a:lnSpc>
              <a:spcBef>
                <a:spcPts val="0"/>
              </a:spcBef>
            </a:pPr>
            <a:r>
              <a:rPr lang="pl-PL" sz="7200" dirty="0"/>
              <a:t>nowatorskie metody pracy,</a:t>
            </a:r>
          </a:p>
          <a:p>
            <a:pPr lvl="0">
              <a:lnSpc>
                <a:spcPct val="170000"/>
              </a:lnSpc>
              <a:spcBef>
                <a:spcPts val="0"/>
              </a:spcBef>
            </a:pPr>
            <a:r>
              <a:rPr lang="pl-PL" sz="7200" dirty="0"/>
              <a:t>współpracę szkoły z otoczeniem społecznym i gospodarczym,</a:t>
            </a:r>
          </a:p>
          <a:p>
            <a:pPr lvl="0">
              <a:lnSpc>
                <a:spcPct val="170000"/>
              </a:lnSpc>
              <a:spcBef>
                <a:spcPts val="0"/>
              </a:spcBef>
            </a:pPr>
            <a:r>
              <a:rPr lang="pl-PL" sz="7200" dirty="0"/>
              <a:t>wykorzystanie gotowych zasobów, np. z Zintegrowanej Platformy Edukacyjnej.</a:t>
            </a:r>
          </a:p>
          <a:p>
            <a:pPr marL="0" indent="0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15612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 txBox="1"/>
          <p:nvPr/>
        </p:nvSpPr>
        <p:spPr bwMode="auto">
          <a:xfrm>
            <a:off x="182880" y="864842"/>
            <a:ext cx="8811491" cy="66470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91430" tIns="45715" rIns="91430" bIns="45715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914400">
              <a:defRPr/>
            </a:pPr>
            <a:r>
              <a:rPr lang="pl-PL" sz="1800" dirty="0">
                <a:solidFill>
                  <a:prstClr val="white"/>
                </a:solidFill>
              </a:rPr>
              <a:t>Działanie 1.1 Wsparcie uczniów, w tym m.in. kształtowanie kompetencji kluczowych, umiejętności podstawowych i przekrojowych wynikających z ich indywidualnych potrzeb 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9" name="Symbol zastępczy zawartości 8"/>
          <p:cNvSpPr>
            <a:spLocks noGrp="1"/>
          </p:cNvSpPr>
          <p:nvPr>
            <p:ph sz="half" idx="1"/>
          </p:nvPr>
        </p:nvSpPr>
        <p:spPr>
          <a:xfrm>
            <a:off x="365760" y="1682496"/>
            <a:ext cx="4149090" cy="488697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pl-PL" sz="8000" dirty="0"/>
              <a:t>W</a:t>
            </a:r>
            <a:r>
              <a:rPr lang="pl-PL" sz="8000" dirty="0" smtClean="0"/>
              <a:t>szystkie </a:t>
            </a:r>
            <a:r>
              <a:rPr lang="pl-PL" sz="8000" dirty="0"/>
              <a:t>działania powinny:</a:t>
            </a:r>
          </a:p>
          <a:p>
            <a:pPr lvl="0"/>
            <a:r>
              <a:rPr lang="pl-PL" sz="8000" dirty="0"/>
              <a:t>rozwijać umiejętności w sposób praktyczny,</a:t>
            </a:r>
          </a:p>
          <a:p>
            <a:pPr lvl="0"/>
            <a:r>
              <a:rPr lang="pl-PL" sz="8000" dirty="0"/>
              <a:t>opierać się na pracy zespołowej,</a:t>
            </a:r>
          </a:p>
          <a:p>
            <a:pPr lvl="0"/>
            <a:r>
              <a:rPr lang="pl-PL" sz="8000" dirty="0"/>
              <a:t>aktywizować uczniów.</a:t>
            </a:r>
          </a:p>
          <a:p>
            <a:pPr marL="0" indent="0">
              <a:buNone/>
            </a:pPr>
            <a:endParaRPr lang="pl-PL" sz="8000" dirty="0" smtClean="0"/>
          </a:p>
          <a:p>
            <a:pPr marL="0" indent="0">
              <a:buNone/>
            </a:pPr>
            <a:r>
              <a:rPr lang="pl-PL" sz="8000" dirty="0" smtClean="0"/>
              <a:t>Najbardziej </a:t>
            </a:r>
            <a:r>
              <a:rPr lang="pl-PL" sz="8000" dirty="0"/>
              <a:t>rekomendowaną formą pracy są </a:t>
            </a:r>
            <a:r>
              <a:rPr lang="pl-PL" sz="8000" b="1" dirty="0"/>
              <a:t>metody projektowe i warsztatowe</a:t>
            </a:r>
            <a:r>
              <a:rPr lang="pl-PL" sz="8000" dirty="0"/>
              <a:t>, ponieważ:</a:t>
            </a:r>
          </a:p>
          <a:p>
            <a:pPr lvl="0"/>
            <a:r>
              <a:rPr lang="pl-PL" sz="8000" dirty="0"/>
              <a:t>angażują uczniów,</a:t>
            </a:r>
          </a:p>
          <a:p>
            <a:pPr lvl="0"/>
            <a:r>
              <a:rPr lang="pl-PL" sz="8000" dirty="0"/>
              <a:t>rozwijają kreatywność i samodzielność,</a:t>
            </a:r>
          </a:p>
          <a:p>
            <a:pPr lvl="0"/>
            <a:r>
              <a:rPr lang="pl-PL" sz="8000" dirty="0"/>
              <a:t>ułatwiają uczenie się poprzez działanie.</a:t>
            </a:r>
          </a:p>
          <a:p>
            <a:pPr marL="0" indent="0">
              <a:buNone/>
            </a:pPr>
            <a:endParaRPr lang="pl-PL" sz="2400" dirty="0"/>
          </a:p>
        </p:txBody>
      </p:sp>
      <p:sp>
        <p:nvSpPr>
          <p:cNvPr id="10" name="Symbol zastępczy zawartości 9"/>
          <p:cNvSpPr>
            <a:spLocks noGrp="1"/>
          </p:cNvSpPr>
          <p:nvPr>
            <p:ph sz="half" idx="2"/>
          </p:nvPr>
        </p:nvSpPr>
        <p:spPr>
          <a:xfrm>
            <a:off x="4629150" y="2913889"/>
            <a:ext cx="4185666" cy="2974848"/>
          </a:xfrm>
          <a:ln w="38100"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/>
          <a:p>
            <a:endParaRPr lang="pl-PL" sz="8000" dirty="0" smtClean="0"/>
          </a:p>
          <a:p>
            <a:pPr marL="0" indent="0">
              <a:buNone/>
            </a:pPr>
            <a:r>
              <a:rPr lang="pl-PL" sz="8000" dirty="0" smtClean="0"/>
              <a:t>W </a:t>
            </a:r>
            <a:r>
              <a:rPr lang="pl-PL" sz="8000" dirty="0"/>
              <a:t>projektach mogą pojawić się także </a:t>
            </a:r>
            <a:r>
              <a:rPr lang="pl-PL" sz="8000" b="1" dirty="0"/>
              <a:t>wycieczki lub wyjazdy edukacyjne</a:t>
            </a:r>
            <a:r>
              <a:rPr lang="pl-PL" sz="8000" dirty="0"/>
              <a:t>, ale tylko jako </a:t>
            </a:r>
            <a:r>
              <a:rPr lang="pl-PL" sz="8000" b="1" dirty="0"/>
              <a:t>uzupełnienie zajęć</a:t>
            </a:r>
            <a:r>
              <a:rPr lang="pl-PL" sz="8000" dirty="0"/>
              <a:t>, a nie ich główny element. </a:t>
            </a:r>
            <a:endParaRPr lang="pl-PL" sz="8000" dirty="0" smtClean="0"/>
          </a:p>
          <a:p>
            <a:pPr marL="0" indent="0">
              <a:buNone/>
            </a:pPr>
            <a:r>
              <a:rPr lang="pl-PL" sz="8000" dirty="0" smtClean="0"/>
              <a:t>Muszą </a:t>
            </a:r>
            <a:r>
              <a:rPr lang="pl-PL" sz="8000" dirty="0"/>
              <a:t>one być:</a:t>
            </a:r>
          </a:p>
          <a:p>
            <a:pPr lvl="0"/>
            <a:r>
              <a:rPr lang="pl-PL" sz="8000" dirty="0"/>
              <a:t>ściśle powiązane z tematyką zajęć,</a:t>
            </a:r>
          </a:p>
          <a:p>
            <a:pPr lvl="0"/>
            <a:r>
              <a:rPr lang="pl-PL" sz="8000" dirty="0"/>
              <a:t>dokładnie opisane – miejsce, czas, program i liczba uczestników</a:t>
            </a:r>
            <a:r>
              <a:rPr lang="pl-PL" sz="8000" dirty="0" smtClean="0"/>
              <a:t>.</a:t>
            </a:r>
          </a:p>
          <a:p>
            <a:pPr lvl="0"/>
            <a:endParaRPr lang="pl-PL" sz="8000" dirty="0"/>
          </a:p>
          <a:p>
            <a:pPr lvl="0"/>
            <a:endParaRPr lang="pl-PL" sz="8000" dirty="0" smtClean="0"/>
          </a:p>
          <a:p>
            <a:pPr marL="0" indent="0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30491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2231711" y="2135654"/>
            <a:ext cx="7886700" cy="1091954"/>
          </a:xfrm>
        </p:spPr>
        <p:txBody>
          <a:bodyPr/>
          <a:lstStyle/>
          <a:p>
            <a:r>
              <a:rPr lang="pl-PL" dirty="0"/>
              <a:t>Edukacja włączająca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628650" y="1582057"/>
            <a:ext cx="7886700" cy="4800988"/>
          </a:xfrm>
        </p:spPr>
        <p:txBody>
          <a:bodyPr/>
          <a:lstStyle/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pic>
        <p:nvPicPr>
          <p:cNvPr id="7" name="Symbol zastępczy zawartości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107" y="5131188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4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628650" y="1914145"/>
            <a:ext cx="7886700" cy="44689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pl-PL" dirty="0"/>
          </a:p>
          <a:p>
            <a:r>
              <a:rPr lang="pl-PL" dirty="0"/>
              <a:t>Drugim </a:t>
            </a:r>
            <a:r>
              <a:rPr lang="pl-PL" b="1" dirty="0"/>
              <a:t>obowiązkowym działaniem</a:t>
            </a:r>
            <a:r>
              <a:rPr lang="pl-PL" dirty="0"/>
              <a:t> w projektach jest </a:t>
            </a:r>
            <a:r>
              <a:rPr lang="pl-PL" b="1" dirty="0"/>
              <a:t>tworzenie warunków dla edukacji włączającej</a:t>
            </a:r>
            <a:r>
              <a:rPr lang="pl-PL" dirty="0"/>
              <a:t>. W praktyce oznacza to taką organizację nauki w szkole, aby </a:t>
            </a:r>
            <a:r>
              <a:rPr lang="pl-PL" b="1" dirty="0"/>
              <a:t>każdy uczeń mógł w pełni uczestniczyć w zajęciach i życiu szkoły</a:t>
            </a:r>
            <a:r>
              <a:rPr lang="pl-PL" dirty="0"/>
              <a:t>, zgodnie ze swoimi możliwościami i potrzebami.</a:t>
            </a:r>
          </a:p>
          <a:p>
            <a:r>
              <a:rPr lang="pl-PL" dirty="0"/>
              <a:t>Edukacja włączająca polega również na </a:t>
            </a:r>
            <a:r>
              <a:rPr lang="pl-PL" b="1" dirty="0"/>
              <a:t>usuwaniu barier</a:t>
            </a:r>
            <a:r>
              <a:rPr lang="pl-PL" dirty="0"/>
              <a:t>, które mogą utrudniać uczniom naukę – nie tylko barier architektonicznych, ale także komunikacyjnych, społecznych, organizacyjnych czy związanych z dostępem do informacji.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pic>
        <p:nvPicPr>
          <p:cNvPr id="7" name="Symbol zastępczy zawartości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0557" y="5684159"/>
            <a:ext cx="1565258" cy="876544"/>
          </a:xfrm>
          <a:prstGeom prst="rect">
            <a:avLst/>
          </a:prstGeom>
        </p:spPr>
      </p:pic>
      <p:sp>
        <p:nvSpPr>
          <p:cNvPr id="8" name="Tytuł 1"/>
          <p:cNvSpPr txBox="1">
            <a:spLocks/>
          </p:cNvSpPr>
          <p:nvPr/>
        </p:nvSpPr>
        <p:spPr>
          <a:xfrm>
            <a:off x="174290" y="850252"/>
            <a:ext cx="8819803" cy="88623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200" b="1" dirty="0">
                <a:solidFill>
                  <a:schemeClr val="bg1"/>
                </a:solidFill>
              </a:rPr>
              <a:t>1.2. Tworzenie warunków dla realizacji edukacji włączającej, w tym uwzględniającej potrzeby wynikające z niepełnosprawności lub innej niekorzystnej sytuacji </a:t>
            </a:r>
          </a:p>
        </p:txBody>
      </p:sp>
    </p:spTree>
    <p:extLst>
      <p:ext uri="{BB962C8B-B14F-4D97-AF65-F5344CB8AC3E}">
        <p14:creationId xmlns:p14="http://schemas.microsoft.com/office/powerpoint/2010/main" val="187244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628650" y="1582057"/>
            <a:ext cx="7886700" cy="4800988"/>
          </a:xfrm>
        </p:spPr>
        <p:txBody>
          <a:bodyPr/>
          <a:lstStyle/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30% </a:t>
            </a:r>
            <a:r>
              <a:rPr lang="pl-PL" dirty="0" smtClean="0"/>
              <a:t>nauczycieli zatrudnionych w danej szkole zostanie </a:t>
            </a:r>
            <a:r>
              <a:rPr lang="pl-PL" dirty="0"/>
              <a:t>objętych wsparciem </a:t>
            </a:r>
            <a:r>
              <a:rPr lang="pl-PL" dirty="0" smtClean="0"/>
              <a:t>w</a:t>
            </a:r>
            <a:r>
              <a:rPr lang="pl-PL" dirty="0"/>
              <a:t> zakresie pracy z uczniem </a:t>
            </a:r>
            <a:r>
              <a:rPr lang="pl-PL" dirty="0" smtClean="0"/>
              <a:t>z SPE</a:t>
            </a:r>
            <a:endParaRPr lang="pl-PL" dirty="0"/>
          </a:p>
          <a:p>
            <a:r>
              <a:rPr lang="pl-PL" dirty="0"/>
              <a:t>40 % uczniów objętych wsparciem w ramach grupy docelowej to uczniowie z SPE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pic>
        <p:nvPicPr>
          <p:cNvPr id="7" name="Symbol zastępczy zawartości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107" y="5131188"/>
            <a:ext cx="2857500" cy="1600200"/>
          </a:xfrm>
          <a:prstGeom prst="rect">
            <a:avLst/>
          </a:prstGeom>
        </p:spPr>
      </p:pic>
      <p:sp>
        <p:nvSpPr>
          <p:cNvPr id="8" name="Tytuł 1"/>
          <p:cNvSpPr txBox="1">
            <a:spLocks/>
          </p:cNvSpPr>
          <p:nvPr/>
        </p:nvSpPr>
        <p:spPr>
          <a:xfrm>
            <a:off x="162098" y="1003700"/>
            <a:ext cx="8819803" cy="88623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200" b="1" dirty="0">
                <a:solidFill>
                  <a:schemeClr val="bg1"/>
                </a:solidFill>
              </a:rPr>
              <a:t>1.2. Tworzenie warunków dla realizacji edukacji włączającej, w tym uwzględniającej potrzeby wynikające z niepełnosprawności lub innej niekorzystnej sytuacji </a:t>
            </a:r>
          </a:p>
        </p:txBody>
      </p:sp>
    </p:spTree>
    <p:extLst>
      <p:ext uri="{BB962C8B-B14F-4D97-AF65-F5344CB8AC3E}">
        <p14:creationId xmlns:p14="http://schemas.microsoft.com/office/powerpoint/2010/main" val="170726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22778" y="1203960"/>
            <a:ext cx="3896822" cy="4993639"/>
          </a:xfrm>
          <a:ln w="19050"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b="1" u="sng" dirty="0">
                <a:solidFill>
                  <a:schemeClr val="accent1">
                    <a:lumMod val="75000"/>
                  </a:schemeClr>
                </a:solidFill>
              </a:rPr>
              <a:t>Uczeń posiadający specjalne potrzeby rozwojowe </a:t>
            </a:r>
            <a:br>
              <a:rPr lang="pl-PL" b="1" u="sng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b="1" u="sng" dirty="0">
                <a:solidFill>
                  <a:schemeClr val="accent1">
                    <a:lumMod val="75000"/>
                  </a:schemeClr>
                </a:solidFill>
              </a:rPr>
              <a:t>i edukacyjne to uczeń posiadający m.in.:</a:t>
            </a:r>
          </a:p>
          <a:p>
            <a:pPr marL="0" indent="0">
              <a:buNone/>
            </a:pP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- orzeczenie o niepełnosprawności,</a:t>
            </a:r>
          </a:p>
          <a:p>
            <a:pPr marL="0" indent="0">
              <a:buNone/>
            </a:pP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- orzeczenie o potrzebie kształcenia specjalnego,</a:t>
            </a:r>
          </a:p>
          <a:p>
            <a:pPr marL="0" indent="0">
              <a:buNone/>
            </a:pP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- opinię z poradni psychologiczno-pedagogicznej,</a:t>
            </a:r>
          </a:p>
          <a:p>
            <a:pPr marL="0" indent="0">
              <a:buNone/>
            </a:pP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- opinię wychowawcy (nauczyciela, psychologa, pedagoga),</a:t>
            </a:r>
          </a:p>
          <a:p>
            <a:pPr marL="0" indent="0">
              <a:buNone/>
            </a:pP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- opinię rady pedagogicznej,</a:t>
            </a:r>
          </a:p>
          <a:p>
            <a:pPr marL="0" indent="0">
              <a:buNone/>
            </a:pP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- diagnozę specjalistów szkolnych (np. psychologa, pedagoga, logopedy).</a:t>
            </a:r>
          </a:p>
        </p:txBody>
      </p:sp>
      <p:sp>
        <p:nvSpPr>
          <p:cNvPr id="6" name="Symbol zastępczy zawartości 2"/>
          <p:cNvSpPr>
            <a:spLocks noGrp="1"/>
          </p:cNvSpPr>
          <p:nvPr>
            <p:ph sz="half" idx="1"/>
          </p:nvPr>
        </p:nvSpPr>
        <p:spPr>
          <a:xfrm>
            <a:off x="4744720" y="1203960"/>
            <a:ext cx="4003040" cy="4993639"/>
          </a:xfrm>
          <a:ln w="19050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200" b="1" u="sng" dirty="0">
                <a:solidFill>
                  <a:schemeClr val="accent1">
                    <a:lumMod val="75000"/>
                  </a:schemeClr>
                </a:solidFill>
              </a:rPr>
              <a:t>Indywidualne potrzeby rozwojowe i edukacyjne uczniów, </a:t>
            </a:r>
            <a:r>
              <a:rPr lang="pl-PL" sz="2200" b="1" u="sng" dirty="0" smtClean="0">
                <a:solidFill>
                  <a:schemeClr val="accent1">
                    <a:lumMod val="75000"/>
                  </a:schemeClr>
                </a:solidFill>
              </a:rPr>
              <a:t>mogą wynikać </a:t>
            </a:r>
            <a:r>
              <a:rPr lang="pl-PL" sz="2200" b="1" u="sng" dirty="0">
                <a:solidFill>
                  <a:schemeClr val="accent1">
                    <a:lumMod val="75000"/>
                  </a:schemeClr>
                </a:solidFill>
              </a:rPr>
              <a:t>w szczególności z:</a:t>
            </a:r>
          </a:p>
          <a:p>
            <a:r>
              <a:rPr lang="pl-PL" sz="2200" dirty="0">
                <a:solidFill>
                  <a:schemeClr val="accent1">
                    <a:lumMod val="75000"/>
                  </a:schemeClr>
                </a:solidFill>
              </a:rPr>
              <a:t>Niepełnosprawności,</a:t>
            </a:r>
          </a:p>
          <a:p>
            <a:r>
              <a:rPr lang="pl-PL" sz="2200" dirty="0">
                <a:solidFill>
                  <a:schemeClr val="accent1">
                    <a:lumMod val="75000"/>
                  </a:schemeClr>
                </a:solidFill>
              </a:rPr>
              <a:t>Niedostosowania społecznego,</a:t>
            </a:r>
          </a:p>
          <a:p>
            <a:r>
              <a:rPr lang="pl-PL" sz="2200" dirty="0">
                <a:solidFill>
                  <a:schemeClr val="accent1">
                    <a:lumMod val="75000"/>
                  </a:schemeClr>
                </a:solidFill>
              </a:rPr>
              <a:t>Zaburzeń zachowania lub emocji,</a:t>
            </a:r>
          </a:p>
          <a:p>
            <a:r>
              <a:rPr lang="pl-PL" sz="2200" dirty="0">
                <a:solidFill>
                  <a:schemeClr val="accent1">
                    <a:lumMod val="75000"/>
                  </a:schemeClr>
                </a:solidFill>
              </a:rPr>
              <a:t>Ze specyficznych trudności w uczeniu się,</a:t>
            </a:r>
          </a:p>
          <a:p>
            <a:r>
              <a:rPr lang="pl-PL" sz="2200" dirty="0">
                <a:solidFill>
                  <a:schemeClr val="accent1">
                    <a:lumMod val="75000"/>
                  </a:schemeClr>
                </a:solidFill>
              </a:rPr>
              <a:t>Z choroby przewlekłej,</a:t>
            </a:r>
          </a:p>
          <a:p>
            <a:r>
              <a:rPr lang="pl-PL" sz="2200" dirty="0">
                <a:solidFill>
                  <a:schemeClr val="accent1">
                    <a:lumMod val="75000"/>
                  </a:schemeClr>
                </a:solidFill>
              </a:rPr>
              <a:t>Z niepowodzeń edukacyjnych,</a:t>
            </a:r>
          </a:p>
          <a:p>
            <a:r>
              <a:rPr lang="pl-PL" sz="2200" b="1" dirty="0">
                <a:solidFill>
                  <a:schemeClr val="accent1">
                    <a:lumMod val="75000"/>
                  </a:schemeClr>
                </a:solidFill>
              </a:rPr>
              <a:t>Ze szczególnych uzdolnień</a:t>
            </a:r>
            <a:r>
              <a:rPr lang="pl-PL" sz="22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767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628650" y="834500"/>
            <a:ext cx="7886700" cy="819733"/>
          </a:xfrm>
          <a:solidFill>
            <a:srgbClr val="002060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pl-PL" sz="2200" b="1" dirty="0">
                <a:solidFill>
                  <a:schemeClr val="bg1"/>
                </a:solidFill>
              </a:rPr>
              <a:t> Kategorie </a:t>
            </a:r>
            <a:r>
              <a:rPr lang="pl-PL" sz="2200" b="1" dirty="0" smtClean="0">
                <a:solidFill>
                  <a:schemeClr val="bg1"/>
                </a:solidFill>
              </a:rPr>
              <a:t>kosztów, które mogą być sfinansowane dla uczniów z SPE:</a:t>
            </a:r>
            <a:endParaRPr lang="pl-PL" sz="2200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Symbol zastępczy zawartości 4"/>
          <p:cNvGraphicFramePr/>
          <p:nvPr>
            <p:extLst>
              <p:ext uri="{D42A27DB-BD31-4B8C-83A1-F6EECF244321}">
                <p14:modId xmlns:p14="http://schemas.microsoft.com/office/powerpoint/2010/main" val="1439299943"/>
              </p:ext>
            </p:extLst>
          </p:nvPr>
        </p:nvGraphicFramePr>
        <p:xfrm>
          <a:off x="515389" y="1982585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577589" y="2323197"/>
            <a:ext cx="7886700" cy="1832113"/>
          </a:xfrm>
          <a:ln w="28575"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pl-PL" sz="3500" dirty="0" smtClean="0"/>
              <a:t/>
            </a:r>
            <a:br>
              <a:rPr lang="pl-PL" sz="3500" dirty="0" smtClean="0"/>
            </a:br>
            <a:r>
              <a:rPr lang="pl-PL" sz="3500" dirty="0" smtClean="0"/>
              <a:t>Budowanie postaw proekologicznych </a:t>
            </a:r>
            <a:br>
              <a:rPr lang="pl-PL" sz="3500" dirty="0" smtClean="0"/>
            </a:br>
            <a:r>
              <a:rPr lang="pl-PL" sz="3500" dirty="0" smtClean="0"/>
              <a:t>i edukacja finansowa</a:t>
            </a:r>
            <a:br>
              <a:rPr lang="pl-PL" sz="3500" dirty="0" smtClean="0"/>
            </a:br>
            <a:endParaRPr lang="pl-PL" sz="3500" dirty="0"/>
          </a:p>
        </p:txBody>
      </p:sp>
    </p:spTree>
    <p:extLst>
      <p:ext uri="{BB962C8B-B14F-4D97-AF65-F5344CB8AC3E}">
        <p14:creationId xmlns:p14="http://schemas.microsoft.com/office/powerpoint/2010/main" val="2223271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>
            <a:extLst>
              <a:ext uri="{FF2B5EF4-FFF2-40B4-BE49-F238E27FC236}">
                <a16:creationId xmlns:a16="http://schemas.microsoft.com/office/drawing/2014/main" id="{B2D847E3-1374-4450-B213-6AA8BAE11D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314938"/>
            <a:ext cx="6858000" cy="3270318"/>
          </a:xfrm>
        </p:spPr>
        <p:txBody>
          <a:bodyPr>
            <a:normAutofit/>
          </a:bodyPr>
          <a:lstStyle/>
          <a:p>
            <a:r>
              <a:rPr lang="pl-PL" dirty="0" smtClean="0"/>
              <a:t>Priorytet </a:t>
            </a:r>
            <a:r>
              <a:rPr lang="pl-PL" dirty="0"/>
              <a:t>6: Edukacja i kompetencje EFS+ </a:t>
            </a:r>
          </a:p>
          <a:p>
            <a:r>
              <a:rPr lang="pl-PL" dirty="0" smtClean="0"/>
              <a:t>Nabór </a:t>
            </a:r>
            <a:r>
              <a:rPr lang="pl-PL" dirty="0"/>
              <a:t>nr </a:t>
            </a:r>
            <a:r>
              <a:rPr lang="pl-PL" dirty="0" smtClean="0"/>
              <a:t>FEWM.06.03-IZ.00-001/26</a:t>
            </a:r>
          </a:p>
          <a:p>
            <a:endParaRPr lang="pl-PL" dirty="0" smtClean="0"/>
          </a:p>
          <a:p>
            <a:r>
              <a:rPr lang="pl-PL" sz="3200" dirty="0" smtClean="0"/>
              <a:t>Podstawowe założenia naboru</a:t>
            </a:r>
          </a:p>
          <a:p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8535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235873" y="842814"/>
            <a:ext cx="8786553" cy="670102"/>
          </a:xfrm>
          <a:solidFill>
            <a:srgbClr val="002060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pl-PL" sz="2200" b="1" dirty="0">
                <a:solidFill>
                  <a:schemeClr val="bg1"/>
                </a:solidFill>
              </a:rPr>
              <a:t>1.5. Wsparcie kadry szkół/placówek systemu oświaty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612572663"/>
              </p:ext>
            </p:extLst>
          </p:nvPr>
        </p:nvGraphicFramePr>
        <p:xfrm>
          <a:off x="415636" y="2053706"/>
          <a:ext cx="8454043" cy="42307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Obraz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62736" y="5741831"/>
            <a:ext cx="2206943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32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3831771" y="-130629"/>
            <a:ext cx="5210629" cy="1091954"/>
          </a:xfrm>
        </p:spPr>
        <p:txBody>
          <a:bodyPr>
            <a:normAutofit/>
          </a:bodyPr>
          <a:lstStyle/>
          <a:p>
            <a:r>
              <a:rPr lang="pl-PL" b="1" dirty="0"/>
              <a:t>Wsparcie nauczyciela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0" y="961325"/>
            <a:ext cx="9042400" cy="5896675"/>
          </a:xfrm>
        </p:spPr>
        <p:txBody>
          <a:bodyPr>
            <a:normAutofit/>
          </a:bodyPr>
          <a:lstStyle/>
          <a:p>
            <a:endParaRPr lang="pl-PL" sz="1600" dirty="0"/>
          </a:p>
          <a:p>
            <a:pPr marL="0" indent="0">
              <a:buNone/>
            </a:pPr>
            <a:r>
              <a:rPr lang="pl-PL" sz="2000" dirty="0" smtClean="0"/>
              <a:t>Doskonalenie </a:t>
            </a:r>
            <a:r>
              <a:rPr lang="pl-PL" sz="2000" dirty="0"/>
              <a:t>nauczycieli </a:t>
            </a:r>
            <a:r>
              <a:rPr lang="pl-PL" sz="2000" dirty="0" smtClean="0"/>
              <a:t>dotyczyć powinno:</a:t>
            </a:r>
            <a:endParaRPr lang="pl-PL" sz="2000" dirty="0"/>
          </a:p>
          <a:p>
            <a:r>
              <a:rPr lang="pl-PL" sz="2000" dirty="0" smtClean="0"/>
              <a:t>stosowania </a:t>
            </a:r>
            <a:r>
              <a:rPr lang="pl-PL" sz="2000" b="1" dirty="0"/>
              <a:t>aktywnych i nowoczesnych metod nauczania</a:t>
            </a:r>
            <a:r>
              <a:rPr lang="pl-PL" sz="2000" dirty="0"/>
              <a:t>, które rozwijają kluczowe kompetencje, samodzielność, kreatywność i innowacyjność uczniów, zgodnie z </a:t>
            </a:r>
            <a:r>
              <a:rPr lang="pl-PL" sz="2000" b="1" dirty="0"/>
              <a:t>ZSU 2030</a:t>
            </a:r>
            <a:r>
              <a:rPr lang="pl-PL" sz="2000" dirty="0"/>
              <a:t>;</a:t>
            </a:r>
          </a:p>
          <a:p>
            <a:r>
              <a:rPr lang="pl-PL" sz="2000" dirty="0" smtClean="0"/>
              <a:t>wczesnego </a:t>
            </a:r>
            <a:r>
              <a:rPr lang="pl-PL" sz="2000" b="1" dirty="0" smtClean="0"/>
              <a:t>wykrywania </a:t>
            </a:r>
            <a:r>
              <a:rPr lang="pl-PL" sz="2000" b="1" dirty="0"/>
              <a:t>i </a:t>
            </a:r>
            <a:r>
              <a:rPr lang="pl-PL" sz="2000" b="1" dirty="0" smtClean="0"/>
              <a:t>diagnozowania </a:t>
            </a:r>
            <a:r>
              <a:rPr lang="pl-PL" sz="2000" b="1" dirty="0"/>
              <a:t>problemów rozwojowych uczniów</a:t>
            </a:r>
            <a:r>
              <a:rPr lang="pl-PL" sz="2000" dirty="0"/>
              <a:t>;</a:t>
            </a:r>
          </a:p>
          <a:p>
            <a:r>
              <a:rPr lang="pl-PL" sz="2000" dirty="0"/>
              <a:t>pracy z uczniami o różnych potrzebach, w tym z </a:t>
            </a:r>
            <a:r>
              <a:rPr lang="pl-PL" sz="2000" dirty="0" smtClean="0"/>
              <a:t>dziećmi z SPE oraz dziećmi </a:t>
            </a:r>
            <a:r>
              <a:rPr lang="pl-PL" sz="2000" dirty="0"/>
              <a:t>migrantów i </a:t>
            </a:r>
            <a:r>
              <a:rPr lang="pl-PL" sz="2000" dirty="0" smtClean="0"/>
              <a:t>uchodźców uczniami zdolnymi oraz uczniami z ograniczeniami wynikającymi ze zdrowia fizycznego i psychicznego;</a:t>
            </a:r>
            <a:endParaRPr lang="pl-PL" sz="2000" dirty="0"/>
          </a:p>
          <a:p>
            <a:r>
              <a:rPr lang="pl-PL" sz="2000" dirty="0" smtClean="0"/>
              <a:t>rozwijania </a:t>
            </a:r>
            <a:r>
              <a:rPr lang="pl-PL" sz="2000" b="1" dirty="0"/>
              <a:t>umiejętności cyfrowych</a:t>
            </a:r>
            <a:r>
              <a:rPr lang="pl-PL" sz="2000" dirty="0"/>
              <a:t>, w tym z wykorzystaniem ICT i AI;</a:t>
            </a:r>
          </a:p>
          <a:p>
            <a:r>
              <a:rPr lang="pl-PL" sz="2000" dirty="0" smtClean="0"/>
              <a:t>wspierania </a:t>
            </a:r>
            <a:r>
              <a:rPr lang="pl-PL" sz="2000" b="1" dirty="0"/>
              <a:t>rozwoju osobistego i zawodowego nauczycieli</a:t>
            </a:r>
            <a:r>
              <a:rPr lang="pl-PL" sz="2000" dirty="0"/>
              <a:t>, w tym zarządzania karierą, zdrowiem fizycznym i psychicznym oraz przeciwdziałania wypaleniu zawodowemu;</a:t>
            </a:r>
          </a:p>
          <a:p>
            <a:r>
              <a:rPr lang="pl-PL" sz="2000" dirty="0" smtClean="0"/>
              <a:t>rozwijania </a:t>
            </a:r>
            <a:r>
              <a:rPr lang="pl-PL" sz="2000" b="1" dirty="0"/>
              <a:t>kompetencji interpersonalnych</a:t>
            </a:r>
            <a:r>
              <a:rPr lang="pl-PL" sz="2000" dirty="0"/>
              <a:t>, współpracy z rodzicami, rozwiązywania konfliktów i promowania postaw proekologicznych oraz edukacji finansowej;</a:t>
            </a:r>
          </a:p>
          <a:p>
            <a:r>
              <a:rPr lang="pl-PL" sz="2000" dirty="0" smtClean="0"/>
              <a:t>upowszechniania </a:t>
            </a:r>
            <a:r>
              <a:rPr lang="pl-PL" sz="2000" b="1" dirty="0"/>
              <a:t>dobrych praktyk dydaktycznych i wychowawczych</a:t>
            </a:r>
            <a:r>
              <a:rPr lang="pl-PL" sz="2000" dirty="0"/>
              <a:t> w kraju i za granicą.</a:t>
            </a:r>
          </a:p>
          <a:p>
            <a:pPr marL="0" indent="0">
              <a:buNone/>
            </a:pPr>
            <a:endParaRPr lang="pl-PL" sz="16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005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05168" y="2831784"/>
            <a:ext cx="2942272" cy="2654616"/>
          </a:xfrm>
          <a:ln w="19050"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pl-PL" sz="24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2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4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2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4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2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4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2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400" b="1" dirty="0">
                <a:solidFill>
                  <a:schemeClr val="accent1">
                    <a:lumMod val="75000"/>
                  </a:schemeClr>
                </a:solidFill>
              </a:rPr>
              <a:t>Wykorzystanie nabytej wiedzy podczas prowadzenia zajęć </a:t>
            </a:r>
            <a:br>
              <a:rPr lang="pl-PL" sz="2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400" b="1" dirty="0">
                <a:solidFill>
                  <a:schemeClr val="accent1">
                    <a:lumMod val="75000"/>
                  </a:schemeClr>
                </a:solidFill>
              </a:rPr>
              <a:t>w ramach projektu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836160" y="2831784"/>
            <a:ext cx="2987040" cy="2654616"/>
          </a:xfrm>
          <a:ln w="19050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endParaRPr lang="pl-PL" sz="2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pl-PL" sz="2200" dirty="0">
                <a:solidFill>
                  <a:schemeClr val="accent1">
                    <a:lumMod val="75000"/>
                  </a:schemeClr>
                </a:solidFill>
              </a:rPr>
              <a:t>Wsparcie nauczycieli nie może pokrywać się ze wsparciem planowanym </a:t>
            </a:r>
            <a:br>
              <a:rPr lang="pl-PL" sz="2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200" dirty="0">
                <a:solidFill>
                  <a:schemeClr val="accent1">
                    <a:lumMod val="75000"/>
                  </a:schemeClr>
                </a:solidFill>
              </a:rPr>
              <a:t>w ramach FERS oraz </a:t>
            </a:r>
            <a:br>
              <a:rPr lang="pl-PL" sz="2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200" dirty="0">
                <a:solidFill>
                  <a:schemeClr val="accent1">
                    <a:lumMod val="75000"/>
                  </a:schemeClr>
                </a:solidFill>
              </a:rPr>
              <a:t>w ramach Działania 6.1 </a:t>
            </a:r>
            <a:r>
              <a:rPr lang="pl-PL" sz="2200" dirty="0" err="1">
                <a:solidFill>
                  <a:schemeClr val="accent1">
                    <a:lumMod val="75000"/>
                  </a:schemeClr>
                </a:solidFill>
              </a:rPr>
              <a:t>FEWiM</a:t>
            </a:r>
            <a:r>
              <a:rPr lang="pl-PL" sz="2200" dirty="0">
                <a:solidFill>
                  <a:schemeClr val="accent1">
                    <a:lumMod val="75000"/>
                  </a:schemeClr>
                </a:solidFill>
              </a:rPr>
              <a:t> 2021-2027</a:t>
            </a:r>
          </a:p>
          <a:p>
            <a:pPr algn="ctr"/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235873" y="842814"/>
            <a:ext cx="8786553" cy="54910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200" b="1">
                <a:solidFill>
                  <a:schemeClr val="bg1"/>
                </a:solidFill>
              </a:rPr>
              <a:t>1.5. Wsparcie kadry szkół/placówek systemu oświaty</a:t>
            </a:r>
            <a:endParaRPr lang="pl-PL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27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574548" y="975741"/>
            <a:ext cx="7886700" cy="5205413"/>
          </a:xfrm>
        </p:spPr>
        <p:txBody>
          <a:bodyPr>
            <a:noAutofit/>
          </a:bodyPr>
          <a:lstStyle/>
          <a:p>
            <a:r>
              <a:rPr lang="pl-PL" sz="2800" b="1" dirty="0">
                <a:solidFill>
                  <a:srgbClr val="0070C0"/>
                </a:solidFill>
              </a:rPr>
              <a:t>Bez przygotowanego nauczyciela nie ma dobrej edukacji</a:t>
            </a:r>
            <a:r>
              <a:rPr lang="pl-PL" sz="2800" b="1" dirty="0" smtClean="0">
                <a:solidFill>
                  <a:srgbClr val="0070C0"/>
                </a:solidFill>
              </a:rPr>
              <a:t>.</a:t>
            </a:r>
            <a:br>
              <a:rPr lang="pl-PL" sz="2800" b="1" dirty="0" smtClean="0">
                <a:solidFill>
                  <a:srgbClr val="0070C0"/>
                </a:solidFill>
              </a:rPr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b="1" dirty="0">
                <a:solidFill>
                  <a:srgbClr val="002060"/>
                </a:solidFill>
              </a:rPr>
              <a:t>Celem jest, aby nauczyciele</a:t>
            </a:r>
            <a:r>
              <a:rPr lang="pl-PL" sz="2800" b="1" dirty="0" smtClean="0">
                <a:solidFill>
                  <a:srgbClr val="002060"/>
                </a:solidFill>
              </a:rPr>
              <a:t>:</a:t>
            </a:r>
            <a:br>
              <a:rPr lang="pl-PL" sz="2800" b="1" dirty="0" smtClean="0">
                <a:solidFill>
                  <a:srgbClr val="002060"/>
                </a:solidFill>
              </a:rPr>
            </a:br>
            <a:r>
              <a:rPr lang="pl-PL" sz="2800" b="1" dirty="0" smtClean="0">
                <a:solidFill>
                  <a:srgbClr val="002060"/>
                </a:solidFill>
              </a:rPr>
              <a:t/>
            </a:r>
            <a:br>
              <a:rPr lang="pl-PL" sz="2800" b="1" dirty="0" smtClean="0">
                <a:solidFill>
                  <a:srgbClr val="002060"/>
                </a:solidFill>
              </a:rPr>
            </a:br>
            <a:r>
              <a:rPr lang="pl-PL" sz="2800" b="1" dirty="0" smtClean="0">
                <a:solidFill>
                  <a:srgbClr val="002060"/>
                </a:solidFill>
              </a:rPr>
              <a:t>- </a:t>
            </a:r>
            <a:r>
              <a:rPr lang="pl-PL" sz="2800" dirty="0" smtClean="0"/>
              <a:t>pracowali </a:t>
            </a:r>
            <a:r>
              <a:rPr lang="pl-PL" sz="2800" dirty="0"/>
              <a:t>metodami aktywnymi,</a:t>
            </a:r>
            <a:br>
              <a:rPr lang="pl-PL" sz="2800" dirty="0"/>
            </a:br>
            <a:r>
              <a:rPr lang="pl-PL" sz="2800" dirty="0" smtClean="0"/>
              <a:t>- potrafili </a:t>
            </a:r>
            <a:r>
              <a:rPr lang="pl-PL" sz="2800" dirty="0"/>
              <a:t>indywidualizować pracę,</a:t>
            </a:r>
            <a:br>
              <a:rPr lang="pl-PL" sz="2800" dirty="0"/>
            </a:br>
            <a:r>
              <a:rPr lang="pl-PL" sz="2800" dirty="0" smtClean="0"/>
              <a:t>- byli </a:t>
            </a:r>
            <a:r>
              <a:rPr lang="pl-PL" sz="2800" dirty="0"/>
              <a:t>przygotowani do pracy z:</a:t>
            </a:r>
            <a:br>
              <a:rPr lang="pl-PL" sz="2800" dirty="0"/>
            </a:br>
            <a:r>
              <a:rPr lang="pl-PL" sz="2800" dirty="0" smtClean="0"/>
              <a:t>                     uczniem </a:t>
            </a:r>
            <a:r>
              <a:rPr lang="pl-PL" sz="2800" dirty="0"/>
              <a:t>ze SPE,</a:t>
            </a:r>
            <a:br>
              <a:rPr lang="pl-PL" sz="2800" dirty="0"/>
            </a:br>
            <a:r>
              <a:rPr lang="pl-PL" sz="2800" dirty="0" smtClean="0"/>
              <a:t>                     uczniem </a:t>
            </a:r>
            <a:r>
              <a:rPr lang="pl-PL" sz="2800" dirty="0"/>
              <a:t>zdolnym,</a:t>
            </a:r>
            <a:br>
              <a:rPr lang="pl-PL" sz="2800" dirty="0"/>
            </a:br>
            <a:r>
              <a:rPr lang="pl-PL" sz="2800" dirty="0" smtClean="0"/>
              <a:t>                     dziećmi </a:t>
            </a:r>
            <a:r>
              <a:rPr lang="pl-PL" sz="2800" dirty="0"/>
              <a:t>migrantów i uchodźców,</a:t>
            </a:r>
            <a:br>
              <a:rPr lang="pl-PL" sz="2800" dirty="0"/>
            </a:br>
            <a:r>
              <a:rPr lang="pl-PL" sz="2800" dirty="0" smtClean="0"/>
              <a:t>- dbali </a:t>
            </a:r>
            <a:r>
              <a:rPr lang="pl-PL" sz="2800" dirty="0"/>
              <a:t>o własny rozwój i dobrostan.</a:t>
            </a:r>
            <a:br>
              <a:rPr lang="pl-PL" sz="2800" dirty="0"/>
            </a:b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6825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09673" y="2437988"/>
            <a:ext cx="7886700" cy="1091954"/>
          </a:xfrm>
        </p:spPr>
        <p:txBody>
          <a:bodyPr/>
          <a:lstStyle/>
          <a:p>
            <a:pPr algn="ctr"/>
            <a:r>
              <a:rPr lang="pl-PL" dirty="0"/>
              <a:t>Przeciwdziałanie dyskryminacji</a:t>
            </a:r>
          </a:p>
        </p:txBody>
      </p:sp>
      <p:pic>
        <p:nvPicPr>
          <p:cNvPr id="4" name="Symbol zastępczy zawartości 3"/>
          <p:cNvPicPr>
            <a:picLocks noGrp="1"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875" y="4714875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75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 txBox="1"/>
          <p:nvPr/>
        </p:nvSpPr>
        <p:spPr>
          <a:xfrm>
            <a:off x="260811" y="863635"/>
            <a:ext cx="8786553" cy="68213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1800" b="1" dirty="0">
                <a:solidFill>
                  <a:schemeClr val="bg1"/>
                </a:solidFill>
              </a:rPr>
              <a:t>1.8. Działania uświadamiające skierowane do uczniów, nauczycieli oraz kadr systemu edukacji związane z przeciwdziałaniem dyskryminacji (w tym ze względu na orientację seksualną)</a:t>
            </a:r>
          </a:p>
        </p:txBody>
      </p:sp>
      <p:sp>
        <p:nvSpPr>
          <p:cNvPr id="6" name="Prostokąt 5"/>
          <p:cNvSpPr/>
          <p:nvPr/>
        </p:nvSpPr>
        <p:spPr>
          <a:xfrm>
            <a:off x="359664" y="1652122"/>
            <a:ext cx="8327136" cy="769441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5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2200" dirty="0" smtClean="0">
                <a:solidFill>
                  <a:schemeClr val="bg1"/>
                </a:solidFill>
              </a:rPr>
              <a:t>Cel: wsparcie ukierunkowane </a:t>
            </a:r>
            <a:r>
              <a:rPr lang="pl-PL" sz="2200" dirty="0">
                <a:solidFill>
                  <a:schemeClr val="bg1"/>
                </a:solidFill>
              </a:rPr>
              <a:t>na budowanie postaw tolerancji i akceptacji oraz poprawę dobrostanu społeczności </a:t>
            </a:r>
            <a:r>
              <a:rPr lang="pl-PL" sz="2200" dirty="0" smtClean="0">
                <a:solidFill>
                  <a:schemeClr val="bg1"/>
                </a:solidFill>
              </a:rPr>
              <a:t>szkolnej</a:t>
            </a:r>
            <a:endParaRPr lang="pl-PL" sz="2400" dirty="0">
              <a:solidFill>
                <a:schemeClr val="bg1"/>
              </a:solidFill>
            </a:endParaRPr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410603" y="2759813"/>
            <a:ext cx="4096512" cy="3162827"/>
          </a:xfrm>
          <a:ln w="12700"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pl-PL" sz="2700" b="1" dirty="0">
                <a:solidFill>
                  <a:schemeClr val="accent1"/>
                </a:solidFill>
              </a:rPr>
              <a:t>Aktywne wsparcie:</a:t>
            </a:r>
            <a:r>
              <a:rPr lang="pl-PL" sz="2700" b="1" dirty="0"/>
              <a:t/>
            </a:r>
            <a:br>
              <a:rPr lang="pl-PL" sz="2700" b="1" dirty="0"/>
            </a:br>
            <a:r>
              <a:rPr lang="pl-PL" sz="2700" b="1" dirty="0"/>
              <a:t/>
            </a:r>
            <a:br>
              <a:rPr lang="pl-PL" sz="2700" b="1" dirty="0"/>
            </a:br>
            <a:r>
              <a:rPr lang="pl-PL" sz="2700" b="1" dirty="0"/>
              <a:t>- uczniów</a:t>
            </a:r>
            <a:br>
              <a:rPr lang="pl-PL" sz="2700" b="1" dirty="0"/>
            </a:br>
            <a:r>
              <a:rPr lang="pl-PL" sz="2700" b="1" dirty="0"/>
              <a:t>- nauczycieli</a:t>
            </a:r>
            <a:br>
              <a:rPr lang="pl-PL" sz="2700" b="1" dirty="0"/>
            </a:br>
            <a:r>
              <a:rPr lang="pl-PL" sz="2700" b="1" dirty="0"/>
              <a:t>- rodziców/opiekunów prawnych</a:t>
            </a:r>
            <a:r>
              <a:rPr lang="pl-PL" sz="22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22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2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2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700" dirty="0" smtClean="0"/>
              <a:t>Realizowane </a:t>
            </a:r>
            <a:r>
              <a:rPr lang="pl-PL" sz="2700" b="1" dirty="0"/>
              <a:t>w każdej szkole </a:t>
            </a:r>
            <a:r>
              <a:rPr lang="pl-PL" sz="2700" b="1" dirty="0" smtClean="0"/>
              <a:t>biorącej udział w projekcie.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7" name="Tytuł 1"/>
          <p:cNvSpPr txBox="1">
            <a:spLocks/>
          </p:cNvSpPr>
          <p:nvPr/>
        </p:nvSpPr>
        <p:spPr>
          <a:xfrm>
            <a:off x="4907281" y="3243138"/>
            <a:ext cx="3779519" cy="3155491"/>
          </a:xfrm>
          <a:prstGeom prst="rect">
            <a:avLst/>
          </a:prstGeom>
          <a:solidFill>
            <a:srgbClr val="00B0F0"/>
          </a:solidFill>
          <a:ln w="12700">
            <a:solidFill>
              <a:srgbClr val="002060"/>
            </a:solidFill>
          </a:ln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500" b="1" dirty="0">
                <a:solidFill>
                  <a:schemeClr val="bg1"/>
                </a:solidFill>
              </a:rPr>
              <a:t>Formy wsparcia:</a:t>
            </a:r>
          </a:p>
          <a:p>
            <a:endParaRPr lang="pl-PL" sz="2500" b="1" dirty="0"/>
          </a:p>
          <a:p>
            <a:pPr marL="342900" indent="-342900">
              <a:buFontTx/>
              <a:buChar char="-"/>
            </a:pPr>
            <a:r>
              <a:rPr lang="pl-PL" sz="2500" b="1" dirty="0"/>
              <a:t>  warsztaty</a:t>
            </a:r>
          </a:p>
          <a:p>
            <a:pPr marL="457200" indent="-457200">
              <a:buFontTx/>
              <a:buChar char="-"/>
            </a:pPr>
            <a:r>
              <a:rPr lang="pl-PL" sz="2500" b="1" dirty="0"/>
              <a:t>szkolenia</a:t>
            </a:r>
          </a:p>
          <a:p>
            <a:pPr marL="457200" indent="-457200">
              <a:buFontTx/>
              <a:buChar char="-"/>
            </a:pPr>
            <a:r>
              <a:rPr lang="pl-PL" sz="2500" b="1" dirty="0"/>
              <a:t>zajęcia </a:t>
            </a:r>
          </a:p>
          <a:p>
            <a:pPr marL="457200" indent="-457200">
              <a:buFontTx/>
              <a:buChar char="-"/>
            </a:pPr>
            <a:r>
              <a:rPr lang="pl-PL" sz="2500" b="1" dirty="0"/>
              <a:t>konsultacje</a:t>
            </a:r>
          </a:p>
          <a:p>
            <a:pPr marL="457200" indent="-457200">
              <a:buFontTx/>
              <a:buChar char="-"/>
            </a:pPr>
            <a:r>
              <a:rPr lang="pl-PL" sz="2500" b="1" dirty="0"/>
              <a:t>projekty edukacyjne</a:t>
            </a:r>
          </a:p>
          <a:p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5026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271982" y="837930"/>
            <a:ext cx="8327136" cy="830997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5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Budujemy szkołę, w której wszyscy czują się bezpiecznie i </a:t>
            </a:r>
            <a:r>
              <a:rPr lang="pl-PL" sz="2400" dirty="0" smtClean="0">
                <a:solidFill>
                  <a:schemeClr val="bg1"/>
                </a:solidFill>
              </a:rPr>
              <a:t>są szanowani</a:t>
            </a:r>
            <a:endParaRPr lang="pl-PL" sz="2400" dirty="0">
              <a:solidFill>
                <a:schemeClr val="bg1"/>
              </a:solidFill>
            </a:endParaRPr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432816" y="1803748"/>
            <a:ext cx="4096512" cy="4020855"/>
          </a:xfrm>
          <a:ln w="12700"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pl-PL" sz="2200" b="1" dirty="0" smtClean="0"/>
              <a:t>Wsparcie ukierunkowane na</a:t>
            </a:r>
            <a:r>
              <a:rPr lang="pl-PL" sz="2200" b="1" dirty="0"/>
              <a:t>:</a:t>
            </a:r>
            <a:r>
              <a:rPr lang="pl-PL" sz="2200" dirty="0"/>
              <a:t/>
            </a:r>
            <a:br>
              <a:rPr lang="pl-PL" sz="2200" dirty="0"/>
            </a:br>
            <a:r>
              <a:rPr lang="pl-PL" sz="2200" dirty="0"/>
              <a:t>🔹 </a:t>
            </a:r>
            <a:r>
              <a:rPr lang="pl-PL" sz="2200" b="1" dirty="0"/>
              <a:t>Równość i otwartość</a:t>
            </a:r>
            <a:r>
              <a:rPr lang="pl-PL" sz="2200" dirty="0"/>
              <a:t> – kształtowanie postaw równościowych, szacunku wobec różnorodności</a:t>
            </a:r>
            <a:br>
              <a:rPr lang="pl-PL" sz="2200" dirty="0"/>
            </a:br>
            <a:r>
              <a:rPr lang="pl-PL" sz="2200" dirty="0"/>
              <a:t>🔹 </a:t>
            </a:r>
            <a:r>
              <a:rPr lang="pl-PL" sz="2200" b="1" dirty="0"/>
              <a:t>Świadomość i refleksja</a:t>
            </a:r>
            <a:r>
              <a:rPr lang="pl-PL" sz="2200" dirty="0"/>
              <a:t> – rozpoznawanie własnych uprzedzeń i stereotypów</a:t>
            </a:r>
            <a:br>
              <a:rPr lang="pl-PL" sz="2200" dirty="0"/>
            </a:br>
            <a:r>
              <a:rPr lang="pl-PL" sz="2200" dirty="0"/>
              <a:t>🔹 </a:t>
            </a:r>
            <a:r>
              <a:rPr lang="pl-PL" sz="2200" b="1" dirty="0"/>
              <a:t>Empatia i wsparcie</a:t>
            </a:r>
            <a:r>
              <a:rPr lang="pl-PL" sz="2200" dirty="0"/>
              <a:t> – wzmacnianie empatii, tworzenie przyjaznego środowiska</a:t>
            </a:r>
            <a:br>
              <a:rPr lang="pl-PL" sz="2200" dirty="0"/>
            </a:br>
            <a:r>
              <a:rPr lang="pl-PL" sz="2200" dirty="0"/>
              <a:t>🔹 </a:t>
            </a:r>
            <a:r>
              <a:rPr lang="pl-PL" sz="2200" b="1" dirty="0"/>
              <a:t>Bezpieczna przestrzeń</a:t>
            </a:r>
            <a:r>
              <a:rPr lang="pl-PL" sz="2200" dirty="0"/>
              <a:t> – wspieranie dobrostanu psychofizycznego uczniów i nauczycieli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7" name="Tytuł 1"/>
          <p:cNvSpPr txBox="1">
            <a:spLocks/>
          </p:cNvSpPr>
          <p:nvPr/>
        </p:nvSpPr>
        <p:spPr>
          <a:xfrm>
            <a:off x="4847574" y="3056351"/>
            <a:ext cx="3989540" cy="33569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rgbClr val="002060"/>
            </a:solidFill>
          </a:ln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100" b="1" dirty="0" smtClean="0"/>
              <a:t>Tematyka podejmowanych działań w oparciu o</a:t>
            </a:r>
            <a:r>
              <a:rPr lang="pl-PL" sz="2400" b="1" dirty="0" smtClean="0"/>
              <a:t>:</a:t>
            </a:r>
            <a:endParaRPr lang="pl-P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300" dirty="0" smtClean="0"/>
              <a:t>wiedzę </a:t>
            </a:r>
            <a:r>
              <a:rPr lang="pl-PL" sz="2300" dirty="0"/>
              <a:t>o mechanizmach dyskryminacji i wykluczenia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300" dirty="0"/>
              <a:t>w</a:t>
            </a:r>
            <a:r>
              <a:rPr lang="pl-PL" sz="2300" dirty="0" smtClean="0"/>
              <a:t>iedzę o konsekwencjach </a:t>
            </a:r>
            <a:r>
              <a:rPr lang="pl-PL" sz="2300" dirty="0"/>
              <a:t>dyskryminacji w życiu społecznym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300" dirty="0"/>
              <a:t>prawa człowieka i prawo antydyskryminacyjne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300" dirty="0"/>
              <a:t>inne narzędzia przeciwdziałania wykluczeniu</a:t>
            </a:r>
          </a:p>
        </p:txBody>
      </p:sp>
    </p:spTree>
    <p:extLst>
      <p:ext uri="{BB962C8B-B14F-4D97-AF65-F5344CB8AC3E}">
        <p14:creationId xmlns:p14="http://schemas.microsoft.com/office/powerpoint/2010/main" val="202456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ytuł 15"/>
          <p:cNvSpPr>
            <a:spLocks noGrp="1"/>
          </p:cNvSpPr>
          <p:nvPr>
            <p:ph type="title"/>
          </p:nvPr>
        </p:nvSpPr>
        <p:spPr>
          <a:xfrm>
            <a:off x="300625" y="776614"/>
            <a:ext cx="8614775" cy="1903956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pl-PL" sz="2700" b="1" dirty="0">
                <a:solidFill>
                  <a:schemeClr val="bg1"/>
                </a:solidFill>
              </a:rPr>
              <a:t>To działanie jest ukierunkowane na budowanie postaw tolerancji i akceptacji oraz poprawę dobrostanu społeczności szkolnej</a:t>
            </a:r>
            <a:r>
              <a:rPr lang="pl-PL" sz="2700" b="1" dirty="0" smtClean="0">
                <a:solidFill>
                  <a:schemeClr val="bg1"/>
                </a:solidFill>
              </a:rPr>
              <a:t>.</a:t>
            </a:r>
            <a:br>
              <a:rPr lang="pl-PL" sz="2700" b="1" dirty="0" smtClean="0">
                <a:solidFill>
                  <a:schemeClr val="bg1"/>
                </a:solidFill>
              </a:rPr>
            </a:br>
            <a:r>
              <a:rPr lang="pl-PL" sz="2700" b="1" i="1" u="sng" dirty="0" smtClean="0">
                <a:solidFill>
                  <a:schemeClr val="bg1"/>
                </a:solidFill>
              </a:rPr>
              <a:t>Każdy </a:t>
            </a:r>
            <a:r>
              <a:rPr lang="pl-PL" sz="2700" b="1" i="1" u="sng" dirty="0">
                <a:solidFill>
                  <a:schemeClr val="bg1"/>
                </a:solidFill>
              </a:rPr>
              <a:t>uczestnik projektu musi zostać objęty wsparciem!</a:t>
            </a:r>
            <a:r>
              <a:rPr lang="pl-PL" sz="2000" b="1" dirty="0">
                <a:solidFill>
                  <a:schemeClr val="dk1"/>
                </a:solidFill>
              </a:rPr>
              <a:t/>
            </a:r>
            <a:br>
              <a:rPr lang="pl-PL" sz="2000" b="1" dirty="0">
                <a:solidFill>
                  <a:schemeClr val="dk1"/>
                </a:solidFill>
              </a:rPr>
            </a:br>
            <a:r>
              <a:rPr lang="pl-PL" sz="2000" dirty="0" smtClean="0">
                <a:solidFill>
                  <a:schemeClr val="dk1"/>
                </a:solidFill>
              </a:rPr>
              <a:t/>
            </a:r>
            <a:br>
              <a:rPr lang="pl-PL" sz="2000" dirty="0" smtClean="0">
                <a:solidFill>
                  <a:schemeClr val="dk1"/>
                </a:solidFill>
              </a:rPr>
            </a:br>
            <a:endParaRPr lang="pl-PL" sz="2000" dirty="0"/>
          </a:p>
        </p:txBody>
      </p:sp>
      <p:sp>
        <p:nvSpPr>
          <p:cNvPr id="27" name="Symbol zastępczy zawartości 26"/>
          <p:cNvSpPr>
            <a:spLocks noGrp="1"/>
          </p:cNvSpPr>
          <p:nvPr>
            <p:ph sz="half" idx="1"/>
          </p:nvPr>
        </p:nvSpPr>
        <p:spPr>
          <a:xfrm>
            <a:off x="628650" y="2855934"/>
            <a:ext cx="3886200" cy="3244241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pl-PL" sz="2000" dirty="0" smtClean="0">
                <a:solidFill>
                  <a:schemeClr val="dk1"/>
                </a:solidFill>
              </a:rPr>
              <a:t>Każdy projekt obejmuje obligatoryjnie: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chemeClr val="dk1"/>
                </a:solidFill>
              </a:rPr>
              <a:t>działania szkoleniowe dla nauczycieli i kadry</a:t>
            </a:r>
            <a:r>
              <a:rPr lang="pl-PL" sz="2000" dirty="0">
                <a:solidFill>
                  <a:schemeClr val="dk1"/>
                </a:solidFill>
              </a:rPr>
              <a:t>, w zakresie przeciwdziałania wykluczeniu i dyskryminacji w środowisku szkolnym, jak również budowania szkoły wspierającej dobrostan i relacje.</a:t>
            </a:r>
          </a:p>
          <a:p>
            <a:pPr marL="0" indent="0">
              <a:buNone/>
            </a:pPr>
            <a:endParaRPr lang="pl-PL" sz="2000" dirty="0" smtClean="0">
              <a:solidFill>
                <a:schemeClr val="dk1"/>
              </a:solidFill>
            </a:endParaRPr>
          </a:p>
          <a:p>
            <a:pPr marL="0" indent="0">
              <a:buNone/>
            </a:pPr>
            <a:endParaRPr lang="pl-PL" dirty="0">
              <a:solidFill>
                <a:schemeClr val="dk1"/>
              </a:solidFill>
            </a:endParaRP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28" name="Symbol zastępczy zawartości 27"/>
          <p:cNvSpPr>
            <a:spLocks noGrp="1"/>
          </p:cNvSpPr>
          <p:nvPr>
            <p:ph sz="half" idx="2"/>
          </p:nvPr>
        </p:nvSpPr>
        <p:spPr>
          <a:xfrm>
            <a:off x="4772025" y="3471128"/>
            <a:ext cx="3886200" cy="1797057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2000" b="1" dirty="0" smtClean="0">
                <a:solidFill>
                  <a:schemeClr val="dk1"/>
                </a:solidFill>
              </a:rPr>
              <a:t>wsparcie </a:t>
            </a:r>
            <a:r>
              <a:rPr lang="pl-PL" sz="2000" b="1" dirty="0">
                <a:solidFill>
                  <a:schemeClr val="dk1"/>
                </a:solidFill>
              </a:rPr>
              <a:t>uczniów</a:t>
            </a:r>
            <a:r>
              <a:rPr lang="pl-PL" sz="2000" dirty="0">
                <a:solidFill>
                  <a:schemeClr val="dk1"/>
                </a:solidFill>
              </a:rPr>
              <a:t>, indywidualne lub grupowe, ukierunkowane na ich dobrostan psychofizyczny oraz akceptację różnorodności;</a:t>
            </a:r>
          </a:p>
          <a:p>
            <a:pPr marL="0" indent="0">
              <a:buNone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53012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1311522" y="6058743"/>
            <a:ext cx="76038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>
                <a:solidFill>
                  <a:srgbClr val="002060"/>
                </a:solidFill>
              </a:rPr>
              <a:t>.</a:t>
            </a: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chemeClr val="bg1"/>
                </a:solidFill>
              </a:rPr>
              <a:t>Jak wspieramy nauczycieli i kadrę w budowaniu szkoły bez </a:t>
            </a:r>
            <a:r>
              <a:rPr lang="pl-PL" sz="2400" b="1" dirty="0" smtClean="0">
                <a:solidFill>
                  <a:schemeClr val="bg1"/>
                </a:solidFill>
              </a:rPr>
              <a:t>wykluczenia (przykładowe </a:t>
            </a:r>
            <a:r>
              <a:rPr lang="pl-PL" sz="2400" b="1" dirty="0">
                <a:solidFill>
                  <a:schemeClr val="bg1"/>
                </a:solidFill>
              </a:rPr>
              <a:t>formy </a:t>
            </a:r>
            <a:r>
              <a:rPr lang="pl-PL" sz="2400" b="1" dirty="0" smtClean="0">
                <a:solidFill>
                  <a:schemeClr val="bg1"/>
                </a:solidFill>
              </a:rPr>
              <a:t>wsparcia)</a:t>
            </a:r>
            <a:endParaRPr lang="pl-PL" sz="24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ln w="38100">
            <a:solidFill>
              <a:srgbClr val="66CCFF"/>
            </a:solidFill>
          </a:ln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pl-PL" sz="1800" b="1" dirty="0" smtClean="0">
              <a:solidFill>
                <a:prstClr val="black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1800" b="1" dirty="0" smtClean="0">
                <a:solidFill>
                  <a:prstClr val="black"/>
                </a:solidFill>
              </a:rPr>
              <a:t>Szkolenia </a:t>
            </a:r>
            <a:r>
              <a:rPr lang="pl-PL" sz="1800" b="1" dirty="0">
                <a:solidFill>
                  <a:prstClr val="black"/>
                </a:solidFill>
              </a:rPr>
              <a:t>i warsztaty </a:t>
            </a:r>
            <a:r>
              <a:rPr lang="pl-PL" sz="1800" b="1" dirty="0" smtClean="0">
                <a:solidFill>
                  <a:prstClr val="black"/>
                </a:solidFill>
              </a:rPr>
              <a:t>antydyskryminacyjne</a:t>
            </a:r>
            <a:endParaRPr lang="pl-PL" sz="18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1800" dirty="0" smtClean="0">
                <a:solidFill>
                  <a:prstClr val="black"/>
                </a:solidFill>
              </a:rPr>
              <a:t>(orientacja </a:t>
            </a:r>
            <a:r>
              <a:rPr lang="pl-PL" sz="1800" dirty="0">
                <a:solidFill>
                  <a:prstClr val="black"/>
                </a:solidFill>
              </a:rPr>
              <a:t>seksualna, tożsamość, różnorodność</a:t>
            </a:r>
            <a:r>
              <a:rPr lang="pl-PL" sz="1800" dirty="0" smtClean="0">
                <a:solidFill>
                  <a:prstClr val="black"/>
                </a:solidFill>
              </a:rPr>
              <a:t>)</a:t>
            </a:r>
            <a:endParaRPr lang="pl-PL" sz="1800" dirty="0">
              <a:solidFill>
                <a:prstClr val="black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1800" b="1" dirty="0">
                <a:solidFill>
                  <a:prstClr val="black"/>
                </a:solidFill>
              </a:rPr>
              <a:t>Warsztaty reagowania na dyskryminację i przemoc rówieśniczą</a:t>
            </a:r>
            <a:r>
              <a:rPr lang="pl-PL" sz="1800" dirty="0">
                <a:solidFill>
                  <a:prstClr val="black"/>
                </a:solidFill>
              </a:rPr>
              <a:t> </a:t>
            </a:r>
            <a:endParaRPr lang="pl-PL" sz="18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1800" dirty="0" smtClean="0">
                <a:solidFill>
                  <a:prstClr val="black"/>
                </a:solidFill>
              </a:rPr>
              <a:t>(</a:t>
            </a:r>
            <a:r>
              <a:rPr lang="pl-PL" sz="1800" dirty="0">
                <a:solidFill>
                  <a:prstClr val="black"/>
                </a:solidFill>
              </a:rPr>
              <a:t>mowa nienawiści, konflikty w szkole)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1800" b="1" dirty="0">
                <a:solidFill>
                  <a:prstClr val="black"/>
                </a:solidFill>
              </a:rPr>
              <a:t>Szkolenia z budowania bezpiecznego klimatu </a:t>
            </a:r>
            <a:r>
              <a:rPr lang="pl-PL" sz="1800" b="1" dirty="0" smtClean="0">
                <a:solidFill>
                  <a:prstClr val="black"/>
                </a:solidFill>
              </a:rPr>
              <a:t>szkoły</a:t>
            </a:r>
            <a:endParaRPr lang="pl-PL" sz="18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1800" dirty="0" smtClean="0">
                <a:solidFill>
                  <a:prstClr val="black"/>
                </a:solidFill>
              </a:rPr>
              <a:t>(szkoła</a:t>
            </a:r>
            <a:r>
              <a:rPr lang="pl-PL" sz="1800" dirty="0">
                <a:solidFill>
                  <a:prstClr val="black"/>
                </a:solidFill>
              </a:rPr>
              <a:t>, w której każdy czuje się bezpiecznie)</a:t>
            </a:r>
          </a:p>
          <a:p>
            <a:pPr marL="0" indent="0">
              <a:buNone/>
            </a:pPr>
            <a:endParaRPr lang="pl-PL" sz="2400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half" idx="2"/>
          </p:nvPr>
        </p:nvSpPr>
        <p:spPr>
          <a:xfrm>
            <a:off x="4629150" y="3081404"/>
            <a:ext cx="3886200" cy="2655518"/>
          </a:xfrm>
          <a:solidFill>
            <a:schemeClr val="accent1">
              <a:lumMod val="20000"/>
              <a:lumOff val="80000"/>
            </a:schemeClr>
          </a:solidFill>
          <a:ln w="38100">
            <a:solidFill>
              <a:srgbClr val="66CCFF"/>
            </a:solidFill>
          </a:ln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1800" b="1" dirty="0">
                <a:solidFill>
                  <a:prstClr val="black"/>
                </a:solidFill>
              </a:rPr>
              <a:t>Warsztaty dla dobrostanu </a:t>
            </a:r>
            <a:r>
              <a:rPr lang="pl-PL" sz="1800" b="1" dirty="0" smtClean="0">
                <a:solidFill>
                  <a:prstClr val="black"/>
                </a:solidFill>
              </a:rPr>
              <a:t>kadry</a:t>
            </a:r>
            <a:endParaRPr lang="pl-PL" sz="18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1800" dirty="0" smtClean="0">
                <a:solidFill>
                  <a:prstClr val="black"/>
                </a:solidFill>
              </a:rPr>
              <a:t>(przeciwdziałanie </a:t>
            </a:r>
            <a:r>
              <a:rPr lang="pl-PL" sz="1800" dirty="0">
                <a:solidFill>
                  <a:prstClr val="black"/>
                </a:solidFill>
              </a:rPr>
              <a:t>wypaleniu zawodowemu, komunikacja empatyczna)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1800" b="1" dirty="0">
                <a:solidFill>
                  <a:prstClr val="black"/>
                </a:solidFill>
              </a:rPr>
              <a:t>Sieci współpracy i wymiany </a:t>
            </a:r>
            <a:r>
              <a:rPr lang="pl-PL" sz="1800" b="1" dirty="0" smtClean="0">
                <a:solidFill>
                  <a:prstClr val="black"/>
                </a:solidFill>
              </a:rPr>
              <a:t>doświadczeń</a:t>
            </a:r>
            <a:endParaRPr lang="pl-PL" sz="18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1800" dirty="0" smtClean="0">
                <a:solidFill>
                  <a:prstClr val="black"/>
                </a:solidFill>
              </a:rPr>
              <a:t>(wspólne </a:t>
            </a:r>
            <a:r>
              <a:rPr lang="pl-PL" sz="1800" dirty="0">
                <a:solidFill>
                  <a:prstClr val="black"/>
                </a:solidFill>
              </a:rPr>
              <a:t>pomysły, dobre praktyki, wsparcie między </a:t>
            </a:r>
            <a:r>
              <a:rPr lang="pl-PL" sz="1800" dirty="0" smtClean="0">
                <a:solidFill>
                  <a:prstClr val="black"/>
                </a:solidFill>
              </a:rPr>
              <a:t>nauczycielami)</a:t>
            </a:r>
            <a:endParaRPr lang="pl-PL" sz="1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0116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53B31BD0-0FD4-4CBC-AAA0-B4B343F1A6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197797"/>
              </p:ext>
            </p:extLst>
          </p:nvPr>
        </p:nvGraphicFramePr>
        <p:xfrm>
          <a:off x="532595" y="1048513"/>
          <a:ext cx="7946728" cy="53795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46728">
                  <a:extLst>
                    <a:ext uri="{9D8B030D-6E8A-4147-A177-3AD203B41FA5}">
                      <a16:colId xmlns:a16="http://schemas.microsoft.com/office/drawing/2014/main" val="2434815834"/>
                    </a:ext>
                  </a:extLst>
                </a:gridCol>
              </a:tblGrid>
              <a:tr h="5379562">
                <a:tc>
                  <a:txBody>
                    <a:bodyPr/>
                    <a:lstStyle/>
                    <a:p>
                      <a:endParaRPr lang="pl-PL" sz="2400" b="1" dirty="0" smtClean="0"/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endParaRPr lang="pl-PL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pl-PL" sz="1600" dirty="0" smtClean="0"/>
                    </a:p>
                  </a:txBody>
                  <a:tcPr marL="89535" marR="89535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399900"/>
                  </a:ext>
                </a:extLst>
              </a:tr>
            </a:tbl>
          </a:graphicData>
        </a:graphic>
      </p:graphicFrame>
      <p:sp>
        <p:nvSpPr>
          <p:cNvPr id="8" name="Prostokąt 7"/>
          <p:cNvSpPr/>
          <p:nvPr/>
        </p:nvSpPr>
        <p:spPr>
          <a:xfrm>
            <a:off x="1311522" y="6058743"/>
            <a:ext cx="76038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>
                <a:solidFill>
                  <a:srgbClr val="002060"/>
                </a:solidFill>
              </a:rPr>
              <a:t>.</a:t>
            </a: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pl-PL" sz="2000" b="1" dirty="0">
                <a:solidFill>
                  <a:schemeClr val="bg1"/>
                </a:solidFill>
              </a:rPr>
              <a:t>Jak możemy wspierać uczniów w budowaniu bezpiecznej i otwartej szkoły</a:t>
            </a:r>
            <a:r>
              <a:rPr lang="pl-PL" sz="2000" b="1" dirty="0" smtClean="0">
                <a:solidFill>
                  <a:schemeClr val="bg1"/>
                </a:solidFill>
              </a:rPr>
              <a:t>? (Przykładowe formy wsparcia)</a:t>
            </a:r>
            <a:r>
              <a:rPr lang="pl-PL" sz="2000" b="1" dirty="0">
                <a:solidFill>
                  <a:schemeClr val="bg1"/>
                </a:solidFill>
              </a:rPr>
              <a:t/>
            </a:r>
            <a:br>
              <a:rPr lang="pl-PL" sz="2000" b="1" dirty="0">
                <a:solidFill>
                  <a:schemeClr val="bg1"/>
                </a:solidFill>
              </a:rPr>
            </a:br>
            <a:endParaRPr lang="pl-PL" sz="2000" dirty="0">
              <a:solidFill>
                <a:schemeClr val="bg1"/>
              </a:solidFill>
            </a:endParaRPr>
          </a:p>
        </p:txBody>
      </p:sp>
      <p:sp>
        <p:nvSpPr>
          <p:cNvPr id="7" name="Symbol zastępczy zawartości 6"/>
          <p:cNvSpPr>
            <a:spLocks noGrp="1"/>
          </p:cNvSpPr>
          <p:nvPr>
            <p:ph sz="half" idx="1"/>
          </p:nvPr>
        </p:nvSpPr>
        <p:spPr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pl-PL" sz="2000" b="1" dirty="0"/>
              <a:t>Warsztaty dla uczniów</a:t>
            </a: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>• przeciwdziałanie dyskryminacji i stereotypom</a:t>
            </a:r>
            <a:br>
              <a:rPr lang="pl-PL" sz="2000" dirty="0"/>
            </a:br>
            <a:r>
              <a:rPr lang="pl-PL" sz="2000" dirty="0"/>
              <a:t>• rozwijanie empatii, komunikacji i rozwiązywania konfliktów</a:t>
            </a:r>
            <a:br>
              <a:rPr lang="pl-PL" sz="2000" dirty="0"/>
            </a:br>
            <a:r>
              <a:rPr lang="pl-PL" sz="2000" dirty="0"/>
              <a:t>• akceptacja różnorodności i postawy równościowe</a:t>
            </a:r>
          </a:p>
          <a:p>
            <a:r>
              <a:rPr lang="pl-PL" sz="2000" b="1" dirty="0"/>
              <a:t>Zajęcia psychoedukacyjne</a:t>
            </a:r>
            <a:r>
              <a:rPr lang="pl-PL" sz="2000" dirty="0"/>
              <a:t> </a:t>
            </a:r>
            <a:br>
              <a:rPr lang="pl-PL" sz="2000" dirty="0"/>
            </a:br>
            <a:r>
              <a:rPr lang="pl-PL" sz="2000" dirty="0"/>
              <a:t>(zdrowie psychiczne i dobrostan uczniów)</a:t>
            </a:r>
          </a:p>
          <a:p>
            <a:r>
              <a:rPr lang="pl-PL" sz="2000" b="1" dirty="0"/>
              <a:t>Grupy wsparcia</a:t>
            </a:r>
            <a:r>
              <a:rPr lang="pl-PL" sz="2000" dirty="0"/>
              <a:t> </a:t>
            </a:r>
            <a:br>
              <a:rPr lang="pl-PL" sz="2000" dirty="0"/>
            </a:br>
            <a:r>
              <a:rPr lang="pl-PL" sz="2000" dirty="0"/>
              <a:t>(dla uczniów zagrożonych wykluczeniem lub doświadczających dyskryminacji)</a:t>
            </a:r>
          </a:p>
          <a:p>
            <a:pPr marL="0" indent="0">
              <a:buNone/>
            </a:pPr>
            <a:endParaRPr lang="pl-PL" sz="2000" dirty="0"/>
          </a:p>
        </p:txBody>
      </p:sp>
      <p:sp>
        <p:nvSpPr>
          <p:cNvPr id="9" name="Symbol zastępczy zawartości 8"/>
          <p:cNvSpPr>
            <a:spLocks noGrp="1"/>
          </p:cNvSpPr>
          <p:nvPr>
            <p:ph sz="half" idx="2"/>
          </p:nvPr>
        </p:nvSpPr>
        <p:spPr>
          <a:xfrm>
            <a:off x="4629150" y="2705622"/>
            <a:ext cx="3886200" cy="3519814"/>
          </a:xfr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pl-PL" sz="2000" b="1" dirty="0"/>
              <a:t>Indywidualne konsultacje specjalistyczne</a:t>
            </a: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>(psycholog, pedagog)</a:t>
            </a:r>
          </a:p>
          <a:p>
            <a:r>
              <a:rPr lang="pl-PL" sz="2000" b="1" dirty="0"/>
              <a:t>Projekty i inicjatywy uczniowskie</a:t>
            </a: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>(promowanie tolerancji i akceptacji różnorodności)</a:t>
            </a:r>
          </a:p>
          <a:p>
            <a:r>
              <a:rPr lang="pl-PL" sz="2000" b="1" dirty="0"/>
              <a:t>Działania wzmacniające sprawczość uczniów</a:t>
            </a:r>
            <a:r>
              <a:rPr lang="pl-PL" sz="2000" dirty="0"/>
              <a:t> </a:t>
            </a:r>
            <a:br>
              <a:rPr lang="pl-PL" sz="2000" dirty="0"/>
            </a:br>
            <a:r>
              <a:rPr lang="pl-PL" sz="2000" dirty="0"/>
              <a:t>(budowanie poczucia bezpieczeństwa i wpływu na życie szkoły)</a:t>
            </a:r>
          </a:p>
          <a:p>
            <a:pPr marL="0" indent="0">
              <a:buNone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90609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Typ 1 projektu: </a:t>
            </a:r>
          </a:p>
          <a:p>
            <a:pPr marL="0" indent="0">
              <a:buNone/>
            </a:pPr>
            <a:r>
              <a:rPr lang="pl-PL" b="1" u="sng" dirty="0" smtClean="0">
                <a:solidFill>
                  <a:schemeClr val="accent1">
                    <a:lumMod val="50000"/>
                  </a:schemeClr>
                </a:solidFill>
              </a:rPr>
              <a:t>Realizacja </a:t>
            </a:r>
            <a:r>
              <a:rPr lang="pl-PL" b="1" u="sng" dirty="0">
                <a:solidFill>
                  <a:schemeClr val="accent1">
                    <a:lumMod val="50000"/>
                  </a:schemeClr>
                </a:solidFill>
              </a:rPr>
              <a:t>programów rozwojowych szkół/placówek systemu oświaty prowadzących kształcenie </a:t>
            </a:r>
            <a:r>
              <a:rPr lang="pl-PL" b="1" u="sng" dirty="0" smtClean="0">
                <a:solidFill>
                  <a:schemeClr val="accent1">
                    <a:lumMod val="50000"/>
                  </a:schemeClr>
                </a:solidFill>
              </a:rPr>
              <a:t>ogólne</a:t>
            </a:r>
            <a:endParaRPr lang="pl-PL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/>
            </a:r>
            <a:br>
              <a:rPr lang="pl-PL" dirty="0"/>
            </a:br>
            <a:r>
              <a:rPr lang="pl-PL" dirty="0"/>
              <a:t>Działanie </a:t>
            </a:r>
            <a:r>
              <a:rPr lang="pl-PL" dirty="0" smtClean="0"/>
              <a:t>6.3: </a:t>
            </a:r>
            <a:br>
              <a:rPr lang="pl-PL" dirty="0" smtClean="0"/>
            </a:br>
            <a:r>
              <a:rPr lang="pl-PL" b="1" u="sng" dirty="0" smtClean="0">
                <a:solidFill>
                  <a:srgbClr val="002060"/>
                </a:solidFill>
              </a:rPr>
              <a:t>Edukacja </a:t>
            </a:r>
            <a:r>
              <a:rPr lang="pl-PL" b="1" u="sng" dirty="0">
                <a:solidFill>
                  <a:srgbClr val="002060"/>
                </a:solidFill>
              </a:rPr>
              <a:t>ogólnokształcąca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115" y="4943157"/>
            <a:ext cx="975361" cy="975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28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1311522" y="6058743"/>
            <a:ext cx="76038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>
                <a:solidFill>
                  <a:srgbClr val="002060"/>
                </a:solidFill>
              </a:rPr>
              <a:t>.</a:t>
            </a: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814192"/>
            <a:ext cx="7886700" cy="1565753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bg1"/>
                </a:solidFill>
              </a:rPr>
              <a:t>Dodatkowo szkoły mogą w ramach działania 1.8 wprowadzać </a:t>
            </a:r>
            <a:r>
              <a:rPr lang="pl-PL" sz="2400" b="1" dirty="0">
                <a:solidFill>
                  <a:schemeClr val="bg1"/>
                </a:solidFill>
              </a:rPr>
              <a:t>rozwiązania organizacyjne i środowiskowe</a:t>
            </a:r>
            <a:r>
              <a:rPr lang="pl-PL" sz="2400" dirty="0">
                <a:solidFill>
                  <a:schemeClr val="bg1"/>
                </a:solidFill>
              </a:rPr>
              <a:t>, które poprawiają komfort pracy nauczycieli i funkcjonowanie uczniów, czyli sprzyjają ich dobrostanowi.</a:t>
            </a:r>
            <a:r>
              <a:rPr lang="pl-PL" sz="2400" dirty="0">
                <a:solidFill>
                  <a:schemeClr val="dk1"/>
                </a:solidFill>
              </a:rPr>
              <a:t/>
            </a:r>
            <a:br>
              <a:rPr lang="pl-PL" sz="2400" dirty="0">
                <a:solidFill>
                  <a:schemeClr val="dk1"/>
                </a:solidFill>
              </a:rPr>
            </a:br>
            <a:endParaRPr lang="pl-PL" sz="24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2555309"/>
            <a:ext cx="7886700" cy="382773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sz="2400" dirty="0">
                <a:solidFill>
                  <a:schemeClr val="dk1"/>
                </a:solidFill>
              </a:rPr>
              <a:t>Przykładowe formy takiego wsparcia:</a:t>
            </a:r>
          </a:p>
          <a:p>
            <a:endParaRPr lang="pl-PL" sz="2400" dirty="0">
              <a:solidFill>
                <a:schemeClr val="dk1"/>
              </a:solidFill>
            </a:endParaRPr>
          </a:p>
          <a:p>
            <a:pPr marL="0" indent="0">
              <a:buNone/>
            </a:pPr>
            <a:r>
              <a:rPr lang="pl-PL" sz="2400" dirty="0">
                <a:solidFill>
                  <a:schemeClr val="dk1"/>
                </a:solidFill>
              </a:rPr>
              <a:t>• opracowanie lub aktualizacja szkolnych procedur antydyskryminacyjnych i </a:t>
            </a:r>
          </a:p>
          <a:p>
            <a:pPr marL="0" indent="0">
              <a:buNone/>
            </a:pPr>
            <a:r>
              <a:rPr lang="pl-PL" sz="2400" dirty="0">
                <a:solidFill>
                  <a:schemeClr val="dk1"/>
                </a:solidFill>
              </a:rPr>
              <a:t>   </a:t>
            </a:r>
            <a:r>
              <a:rPr lang="pl-PL" sz="2400" dirty="0" smtClean="0">
                <a:solidFill>
                  <a:schemeClr val="dk1"/>
                </a:solidFill>
              </a:rPr>
              <a:t>antyprzemocowych</a:t>
            </a:r>
            <a:r>
              <a:rPr lang="pl-PL" sz="2400" dirty="0">
                <a:solidFill>
                  <a:schemeClr val="dk1"/>
                </a:solidFill>
              </a:rPr>
              <a:t>,</a:t>
            </a:r>
          </a:p>
          <a:p>
            <a:pPr marL="0" indent="0">
              <a:buNone/>
            </a:pPr>
            <a:r>
              <a:rPr lang="pl-PL" sz="2400" dirty="0" smtClean="0">
                <a:solidFill>
                  <a:schemeClr val="dk1"/>
                </a:solidFill>
              </a:rPr>
              <a:t>• wdrażanie </a:t>
            </a:r>
            <a:r>
              <a:rPr lang="pl-PL" sz="2400" dirty="0">
                <a:solidFill>
                  <a:schemeClr val="dk1"/>
                </a:solidFill>
              </a:rPr>
              <a:t>rozwiązań organizacyjnych wspierających dobrostan np.: </a:t>
            </a:r>
            <a:endParaRPr lang="pl-PL" sz="2400" dirty="0" smtClean="0">
              <a:solidFill>
                <a:schemeClr val="dk1"/>
              </a:solidFill>
            </a:endParaRPr>
          </a:p>
          <a:p>
            <a:pPr marL="0" indent="0">
              <a:buNone/>
            </a:pPr>
            <a:r>
              <a:rPr lang="pl-PL" sz="2400" dirty="0" smtClean="0">
                <a:solidFill>
                  <a:schemeClr val="dk1"/>
                </a:solidFill>
              </a:rPr>
              <a:t>                        - strefy wyciszenia,</a:t>
            </a:r>
          </a:p>
          <a:p>
            <a:pPr marL="0" indent="0">
              <a:buNone/>
            </a:pPr>
            <a:r>
              <a:rPr lang="pl-PL" sz="2400" dirty="0" smtClean="0">
                <a:solidFill>
                  <a:schemeClr val="dk1"/>
                </a:solidFill>
              </a:rPr>
              <a:t>                        </a:t>
            </a:r>
            <a:r>
              <a:rPr lang="pl-PL" sz="2400" dirty="0">
                <a:solidFill>
                  <a:schemeClr val="dk1"/>
                </a:solidFill>
              </a:rPr>
              <a:t>- pokoje wsparcia,</a:t>
            </a:r>
          </a:p>
          <a:p>
            <a:pPr marL="174625" indent="-174625">
              <a:buNone/>
            </a:pPr>
            <a:r>
              <a:rPr lang="pl-PL" sz="2400" dirty="0">
                <a:solidFill>
                  <a:schemeClr val="dk1"/>
                </a:solidFill>
              </a:rPr>
              <a:t>• działania wzmacniające kulturę organizacyjną szkoły opartą na szacunku i    współpracy,</a:t>
            </a:r>
          </a:p>
          <a:p>
            <a:pPr marL="174625" indent="-174625">
              <a:buNone/>
            </a:pPr>
            <a:r>
              <a:rPr lang="pl-PL" sz="2400" dirty="0">
                <a:solidFill>
                  <a:schemeClr val="dk1"/>
                </a:solidFill>
              </a:rPr>
              <a:t>• konsultacje z ekspertami zewnętrznymi w zakresie budowania szkoły włączającej,</a:t>
            </a:r>
          </a:p>
          <a:p>
            <a:pPr marL="0" indent="0">
              <a:buNone/>
            </a:pPr>
            <a:r>
              <a:rPr lang="pl-PL" sz="2400" dirty="0">
                <a:solidFill>
                  <a:schemeClr val="dk1"/>
                </a:solidFill>
              </a:rPr>
              <a:t>• tworzenie planów działań na rzecz równego traktowania i dobrostanu.	</a:t>
            </a:r>
          </a:p>
          <a:p>
            <a:pPr marL="0" indent="0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05240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1311522" y="6058743"/>
            <a:ext cx="76038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>
                <a:solidFill>
                  <a:srgbClr val="002060"/>
                </a:solidFill>
              </a:rPr>
              <a:t>.</a:t>
            </a: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66CCFF"/>
            </a:solidFill>
          </a:ln>
        </p:spPr>
        <p:txBody>
          <a:bodyPr>
            <a:normAutofit/>
          </a:bodyPr>
          <a:lstStyle/>
          <a:p>
            <a:r>
              <a:rPr lang="pl-PL" sz="2000" b="1" dirty="0">
                <a:solidFill>
                  <a:schemeClr val="bg1"/>
                </a:solidFill>
              </a:rPr>
              <a:t>Wsparcie rodziców i kadry </a:t>
            </a:r>
            <a:r>
              <a:rPr lang="pl-PL" sz="2000" b="1" dirty="0" smtClean="0">
                <a:solidFill>
                  <a:schemeClr val="bg1"/>
                </a:solidFill>
              </a:rPr>
              <a:t>wspierającej proces nauczania </a:t>
            </a:r>
            <a:r>
              <a:rPr lang="pl-PL" sz="2000" b="1" i="1" dirty="0">
                <a:solidFill>
                  <a:schemeClr val="bg1"/>
                </a:solidFill>
              </a:rPr>
              <a:t>(działanie nieobowiązkowe, premiowane)</a:t>
            </a:r>
            <a:r>
              <a:rPr lang="pl-PL" sz="2000" b="1" dirty="0"/>
              <a:t/>
            </a:r>
            <a:br>
              <a:rPr lang="pl-PL" sz="2000" b="1" dirty="0"/>
            </a:br>
            <a:endParaRPr lang="pl-PL" sz="2000" dirty="0"/>
          </a:p>
        </p:txBody>
      </p:sp>
      <p:sp>
        <p:nvSpPr>
          <p:cNvPr id="7" name="Symbol zastępczy zawartości 6"/>
          <p:cNvSpPr>
            <a:spLocks noGrp="1"/>
          </p:cNvSpPr>
          <p:nvPr>
            <p:ph idx="1"/>
          </p:nvPr>
        </p:nvSpPr>
        <p:spPr>
          <a:ln>
            <a:solidFill>
              <a:srgbClr val="66CCFF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2000" b="1" dirty="0" smtClean="0"/>
          </a:p>
          <a:p>
            <a:pPr marL="0" indent="0">
              <a:buNone/>
            </a:pPr>
            <a:r>
              <a:rPr lang="pl-PL" sz="2000" b="1" dirty="0" smtClean="0"/>
              <a:t>Cel </a:t>
            </a:r>
            <a:r>
              <a:rPr lang="pl-PL" sz="2000" b="1" dirty="0"/>
              <a:t>działań:</a:t>
            </a:r>
            <a:endParaRPr lang="pl-PL" sz="2000" dirty="0"/>
          </a:p>
          <a:p>
            <a:r>
              <a:rPr lang="pl-PL" sz="2000" dirty="0"/>
              <a:t>budowanie postaw tolerancji i akceptacji</a:t>
            </a:r>
          </a:p>
          <a:p>
            <a:r>
              <a:rPr lang="pl-PL" sz="2000" dirty="0"/>
              <a:t>wzmacnianie dobrostanu całej społeczności szkolnej</a:t>
            </a:r>
          </a:p>
          <a:p>
            <a:r>
              <a:rPr lang="pl-PL" sz="2000" dirty="0"/>
              <a:t>rozwijanie empatii, dialogu i otwartości na różnorodność</a:t>
            </a:r>
          </a:p>
          <a:p>
            <a:pPr marL="0" indent="0">
              <a:buNone/>
            </a:pPr>
            <a:endParaRPr lang="pl-PL" sz="2000" b="1" dirty="0" smtClean="0"/>
          </a:p>
          <a:p>
            <a:pPr marL="0" indent="0">
              <a:buNone/>
            </a:pPr>
            <a:r>
              <a:rPr lang="pl-PL" sz="2000" b="1" dirty="0" smtClean="0"/>
              <a:t>Efekt</a:t>
            </a:r>
            <a:r>
              <a:rPr lang="pl-PL" sz="2000" b="1" dirty="0"/>
              <a:t>:</a:t>
            </a: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>Tworzenie szkoły jako bezpiecznej i wspierającej przestrzeni dla uczniów, rodziców i pracowników.</a:t>
            </a: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22639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53B31BD0-0FD4-4CBC-AAA0-B4B343F1A6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10125"/>
              </p:ext>
            </p:extLst>
          </p:nvPr>
        </p:nvGraphicFramePr>
        <p:xfrm>
          <a:off x="657139" y="2066795"/>
          <a:ext cx="7946728" cy="45344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46728">
                  <a:extLst>
                    <a:ext uri="{9D8B030D-6E8A-4147-A177-3AD203B41FA5}">
                      <a16:colId xmlns:a16="http://schemas.microsoft.com/office/drawing/2014/main" val="2434815834"/>
                    </a:ext>
                  </a:extLst>
                </a:gridCol>
              </a:tblGrid>
              <a:tr h="4534421">
                <a:tc>
                  <a:txBody>
                    <a:bodyPr/>
                    <a:lstStyle/>
                    <a:p>
                      <a:r>
                        <a:rPr lang="pl-PL" sz="2000" b="1" dirty="0" smtClean="0"/>
                        <a:t>Przy tym działaniu ważna jest współpraca z ekspertami zewnętrznymi.</a:t>
                      </a:r>
                    </a:p>
                    <a:p>
                      <a:endParaRPr lang="pl-PL" sz="2000" b="1" dirty="0" smtClean="0"/>
                    </a:p>
                    <a:p>
                      <a:r>
                        <a:rPr lang="pl-PL" sz="2000" dirty="0" smtClean="0"/>
                        <a:t>Rekomenduje się, aby działania przeciwdziałające dyskryminacji realizować </a:t>
                      </a:r>
                      <a:r>
                        <a:rPr lang="pl-PL" sz="2000" b="1" dirty="0" smtClean="0"/>
                        <a:t>we współpracy z organizacjami i instytucjami spoza szkoły</a:t>
                      </a:r>
                      <a:r>
                        <a:rPr lang="pl-PL" sz="2000" dirty="0" smtClean="0"/>
                        <a:t>, które specjalizują się w tej tematyce.</a:t>
                      </a:r>
                    </a:p>
                    <a:p>
                      <a:endParaRPr lang="pl-PL" sz="2000" dirty="0" smtClean="0"/>
                    </a:p>
                    <a:p>
                      <a:r>
                        <a:rPr lang="pl-PL" sz="2000" b="1" dirty="0" smtClean="0"/>
                        <a:t>Dlaczego warto?</a:t>
                      </a:r>
                      <a:r>
                        <a:rPr lang="pl-PL" sz="2000" dirty="0" smtClean="0"/>
                        <a:t/>
                      </a:r>
                      <a:br>
                        <a:rPr lang="pl-PL" sz="2000" dirty="0" smtClean="0"/>
                      </a:br>
                      <a:r>
                        <a:rPr lang="pl-PL" sz="2000" dirty="0" smtClean="0"/>
                        <a:t>✔ posiadają doświadczenie i specjalistyczną wiedzę</a:t>
                      </a:r>
                      <a:br>
                        <a:rPr lang="pl-PL" sz="2000" dirty="0" smtClean="0"/>
                      </a:br>
                      <a:r>
                        <a:rPr lang="pl-PL" sz="2000" dirty="0" smtClean="0"/>
                        <a:t>✔ potrafią prowadzić zajęcia w sposób otwarty i angażujący</a:t>
                      </a:r>
                      <a:br>
                        <a:rPr lang="pl-PL" sz="2000" dirty="0" smtClean="0"/>
                      </a:br>
                      <a:r>
                        <a:rPr lang="pl-PL" sz="2000" dirty="0" smtClean="0"/>
                        <a:t>✔ ułatwiają rozmowę o trudnych tematach, szczególnie z uczniami</a:t>
                      </a:r>
                    </a:p>
                    <a:p>
                      <a:endParaRPr lang="pl-PL" sz="2000" dirty="0" smtClean="0"/>
                    </a:p>
                    <a:p>
                      <a:r>
                        <a:rPr lang="pl-PL" sz="2000" dirty="0" smtClean="0"/>
                        <a:t>➡ Dzięki temu działania są bardziej skuteczne i wartościowe dla uczestników projektu.</a:t>
                      </a:r>
                    </a:p>
                    <a:p>
                      <a:endParaRPr lang="pl-PL" sz="2000" dirty="0" smtClean="0"/>
                    </a:p>
                    <a:p>
                      <a:endParaRPr lang="pl-PL" sz="1600" dirty="0" smtClean="0"/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val="48399900"/>
                  </a:ext>
                </a:extLst>
              </a:tr>
            </a:tbl>
          </a:graphicData>
        </a:graphic>
      </p:graphicFrame>
      <p:sp>
        <p:nvSpPr>
          <p:cNvPr id="5" name="Prostokąt 4"/>
          <p:cNvSpPr/>
          <p:nvPr/>
        </p:nvSpPr>
        <p:spPr>
          <a:xfrm>
            <a:off x="734579" y="957159"/>
            <a:ext cx="7542761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 defTabSz="914400">
              <a:lnSpc>
                <a:spcPct val="90000"/>
              </a:lnSpc>
              <a:spcBef>
                <a:spcPts val="1000"/>
              </a:spcBef>
            </a:pPr>
            <a:r>
              <a:rPr lang="pl-PL" sz="2000" b="1" dirty="0"/>
              <a:t>Założenie w projekcie biernych form wsparcia takich jak ulotki, plakaty, prelekcje filmów, publikacji będzie niewystarczające do uznania realizacji działania 1.8 za spełnione.</a:t>
            </a:r>
            <a:endParaRPr lang="pl-PL" sz="2000" b="1" u="sng" dirty="0">
              <a:solidFill>
                <a:srgbClr val="002060"/>
              </a:solidFill>
              <a:latin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2603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00858" y="2549688"/>
            <a:ext cx="3896822" cy="1612367"/>
          </a:xfrm>
          <a:ln w="19050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2200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pl-PL" sz="2200" dirty="0">
                <a:solidFill>
                  <a:schemeClr val="accent1">
                    <a:lumMod val="75000"/>
                  </a:schemeClr>
                </a:solidFill>
              </a:rPr>
              <a:t>Zajęcia poza szkołą w formie warsztatowej</a:t>
            </a:r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116378" y="934252"/>
            <a:ext cx="8819803" cy="886235"/>
          </a:xfrm>
          <a:solidFill>
            <a:srgbClr val="002060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pl-PL" sz="1800" b="1" dirty="0">
                <a:solidFill>
                  <a:schemeClr val="bg1"/>
                </a:solidFill>
              </a:rPr>
              <a:t>1.4 Realizacja atrakcyjnych zajęć dla uczniów poza edukacją formalną, służących rozwojowi ich uzdolnień, pasji i zainteresowań, m.in. współpraca z bibliotekami oraz instytucjami kultury </a:t>
            </a:r>
          </a:p>
        </p:txBody>
      </p:sp>
      <p:sp>
        <p:nvSpPr>
          <p:cNvPr id="6" name="Symbol zastępczy zawartości 2"/>
          <p:cNvSpPr>
            <a:spLocks noGrp="1"/>
          </p:cNvSpPr>
          <p:nvPr>
            <p:ph sz="half" idx="1"/>
          </p:nvPr>
        </p:nvSpPr>
        <p:spPr>
          <a:xfrm>
            <a:off x="4734560" y="2549687"/>
            <a:ext cx="4003040" cy="1612368"/>
          </a:xfrm>
          <a:ln w="19050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200" dirty="0">
                <a:solidFill>
                  <a:schemeClr val="accent1">
                    <a:lumMod val="75000"/>
                  </a:schemeClr>
                </a:solidFill>
              </a:rPr>
              <a:t>Zawiązanie współpracy z bibliotekami oraz instytucjami kultury poprzez organizację w tych instytucjach cyklicznych zajęć dla uczniów</a:t>
            </a:r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599266" y="4795461"/>
            <a:ext cx="7854026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 defTabSz="914400">
              <a:lnSpc>
                <a:spcPct val="90000"/>
              </a:lnSpc>
              <a:spcBef>
                <a:spcPts val="1000"/>
              </a:spcBef>
            </a:pPr>
            <a:r>
              <a:rPr lang="pl-PL" sz="2000" dirty="0"/>
              <a:t>W ramach zawiązanej współpracy nie ma możliwości doposażenia tych instytucji ani szkolenia ich pracowników.</a:t>
            </a:r>
            <a:endParaRPr lang="pl-PL" sz="2000" b="1" u="sng" dirty="0">
              <a:solidFill>
                <a:srgbClr val="002060"/>
              </a:solidFill>
              <a:latin typeface="Calibri Light" panose="020F0302020204030204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197429" y="6194205"/>
            <a:ext cx="773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62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 txBox="1"/>
          <p:nvPr/>
        </p:nvSpPr>
        <p:spPr>
          <a:xfrm>
            <a:off x="260811" y="863636"/>
            <a:ext cx="8786553" cy="63265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200" b="1" dirty="0">
                <a:solidFill>
                  <a:schemeClr val="bg1"/>
                </a:solidFill>
              </a:rPr>
              <a:t>1.6. Aktywne wsparcie rodzin uczniów, pomoc stypendialna (dla uczniów </a:t>
            </a:r>
            <a:br>
              <a:rPr lang="pl-PL" sz="2200" b="1" dirty="0">
                <a:solidFill>
                  <a:schemeClr val="bg1"/>
                </a:solidFill>
              </a:rPr>
            </a:br>
            <a:r>
              <a:rPr lang="pl-PL" sz="2200" b="1" dirty="0">
                <a:solidFill>
                  <a:schemeClr val="bg1"/>
                </a:solidFill>
              </a:rPr>
              <a:t>z grup </a:t>
            </a:r>
            <a:r>
              <a:rPr lang="pl-PL" sz="2200" b="1" dirty="0" err="1">
                <a:solidFill>
                  <a:schemeClr val="bg1"/>
                </a:solidFill>
              </a:rPr>
              <a:t>defaworyzowanych</a:t>
            </a:r>
            <a:r>
              <a:rPr lang="pl-PL" sz="2200" b="1" dirty="0">
                <a:solidFill>
                  <a:schemeClr val="bg1"/>
                </a:solidFill>
              </a:rPr>
              <a:t>) i psychologiczna</a:t>
            </a:r>
          </a:p>
        </p:txBody>
      </p:sp>
      <p:sp>
        <p:nvSpPr>
          <p:cNvPr id="2" name="Prostokąt 1"/>
          <p:cNvSpPr/>
          <p:nvPr/>
        </p:nvSpPr>
        <p:spPr>
          <a:xfrm>
            <a:off x="507077" y="1823134"/>
            <a:ext cx="82129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2060"/>
                </a:solidFill>
              </a:rPr>
              <a:t>Celem wsparcia rodziców/opiekunów prawnych jest zwiększenie świadomości rodziców/opiekunów prawnych w zakresie właściwego wspierania edukacji i rozwoju swoich dzieci, umiejętnego reagowania na pojawiające się problemy w tym w zakresie oraz motywowania dzieci do rozwijania pasji i zainteresowań.</a:t>
            </a:r>
          </a:p>
        </p:txBody>
      </p:sp>
      <p:sp>
        <p:nvSpPr>
          <p:cNvPr id="3" name="Prostokąt 2"/>
          <p:cNvSpPr/>
          <p:nvPr/>
        </p:nvSpPr>
        <p:spPr>
          <a:xfrm>
            <a:off x="1064030" y="3532738"/>
            <a:ext cx="7240386" cy="1754326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2060"/>
                </a:solidFill>
              </a:rPr>
              <a:t>Aktywne formy wsparcia dla rodziców/opiekunów prawnych uczniów to m.in.: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>
                <a:solidFill>
                  <a:srgbClr val="002060"/>
                </a:solidFill>
              </a:rPr>
              <a:t>indywidualne konsultacje,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>
                <a:solidFill>
                  <a:srgbClr val="002060"/>
                </a:solidFill>
              </a:rPr>
              <a:t>spotkania warsztatowe,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>
                <a:solidFill>
                  <a:srgbClr val="002060"/>
                </a:solidFill>
              </a:rPr>
              <a:t>szkolenia gwarantujące aktywne uczestnictwo rodziców/opiekunów prawnych w procesie edukacyjnym ucznia.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272" y="2103121"/>
            <a:ext cx="8104909" cy="3749039"/>
          </a:xfrm>
        </p:spPr>
        <p:txBody>
          <a:bodyPr>
            <a:normAutofit/>
          </a:bodyPr>
          <a:lstStyle/>
          <a:p>
            <a:r>
              <a:rPr lang="pl-PL" sz="2000" dirty="0"/>
              <a:t>Wsparcie zaplanowane w projekcie powinno </a:t>
            </a:r>
            <a:r>
              <a:rPr lang="pl-PL" sz="2000" b="1" dirty="0"/>
              <a:t>uzupełniać lub rozwijać działania</a:t>
            </a:r>
            <a:r>
              <a:rPr lang="pl-PL" sz="2000" dirty="0"/>
              <a:t>, które szkoły i placówki już realizują. Nie może ono zastępować wsparcia, które jest organizowane na co dzień w szkole. Potrzeba takiego wsparcia powinna wynikać z </a:t>
            </a:r>
            <a:r>
              <a:rPr lang="pl-PL" sz="2000" b="1" dirty="0"/>
              <a:t>diagnozy potrzeb</a:t>
            </a:r>
            <a:r>
              <a:rPr lang="pl-PL" sz="2000" dirty="0"/>
              <a:t>, przeprowadzonej przez </a:t>
            </a:r>
            <a:r>
              <a:rPr lang="pl-PL" sz="2000" dirty="0" smtClean="0"/>
              <a:t>Wnioskodawcę.</a:t>
            </a:r>
          </a:p>
          <a:p>
            <a:r>
              <a:rPr lang="pl-PL" sz="2000" dirty="0" smtClean="0"/>
              <a:t>Zgodnie </a:t>
            </a:r>
            <a:r>
              <a:rPr lang="pl-PL" sz="2000" dirty="0"/>
              <a:t>z Wytycznymi dotyczącymi realizacji projektów finansowanych z Europejskiego Funduszu Społecznego Plus na lata 2021–2027, </a:t>
            </a:r>
            <a:r>
              <a:rPr lang="pl-PL" sz="2000" b="1" dirty="0"/>
              <a:t>wsparcie w zakresie cyfryzacji szkoły lub placówki musi być poprzedzone samooceną</a:t>
            </a:r>
            <a:r>
              <a:rPr lang="pl-PL" sz="2000" dirty="0"/>
              <a:t>. Samoocenę przeprowadzają szkoła lub placówka, jej pracownicy oraz uczniowie, z wykorzystaniem narzędzia </a:t>
            </a:r>
            <a:r>
              <a:rPr lang="pl-PL" sz="2000" b="1" dirty="0"/>
              <a:t>SELFIE</a:t>
            </a:r>
            <a:r>
              <a:rPr lang="pl-PL" sz="2000" dirty="0"/>
              <a:t>.</a:t>
            </a:r>
            <a:endParaRPr lang="pl-PL" sz="2000" dirty="0" smtClean="0"/>
          </a:p>
          <a:p>
            <a:r>
              <a:rPr lang="pl-PL" sz="2000" dirty="0"/>
              <a:t>Nie określono </a:t>
            </a:r>
            <a:r>
              <a:rPr lang="pl-PL" sz="2000" b="1" dirty="0"/>
              <a:t>minimalnego ani maksymalnego czasu trwania projektu</a:t>
            </a:r>
            <a:r>
              <a:rPr lang="pl-PL" sz="2000" dirty="0"/>
              <a:t>.</a:t>
            </a:r>
            <a:endParaRPr lang="pl-PL" sz="2000" dirty="0">
              <a:solidFill>
                <a:srgbClr val="002060"/>
              </a:solidFill>
            </a:endParaRPr>
          </a:p>
        </p:txBody>
      </p:sp>
      <p:sp>
        <p:nvSpPr>
          <p:cNvPr id="4" name="Tytuł 1"/>
          <p:cNvSpPr txBox="1"/>
          <p:nvPr/>
        </p:nvSpPr>
        <p:spPr bwMode="auto">
          <a:xfrm>
            <a:off x="182880" y="864842"/>
            <a:ext cx="8811491" cy="66470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91430" tIns="45715" rIns="91430" bIns="45715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Ogólne założenia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trzałka w prawo 4"/>
          <p:cNvSpPr/>
          <p:nvPr/>
        </p:nvSpPr>
        <p:spPr>
          <a:xfrm>
            <a:off x="145008" y="2613661"/>
            <a:ext cx="565265" cy="3491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trzałka w prawo 5"/>
          <p:cNvSpPr/>
          <p:nvPr/>
        </p:nvSpPr>
        <p:spPr>
          <a:xfrm>
            <a:off x="110835" y="4046915"/>
            <a:ext cx="565265" cy="3491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trzałka w prawo 6"/>
          <p:cNvSpPr/>
          <p:nvPr/>
        </p:nvSpPr>
        <p:spPr>
          <a:xfrm>
            <a:off x="145009" y="5095013"/>
            <a:ext cx="565265" cy="3491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235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633107" y="199113"/>
            <a:ext cx="7886700" cy="1091954"/>
          </a:xfrm>
        </p:spPr>
        <p:txBody>
          <a:bodyPr>
            <a:normAutofit fontScale="90000"/>
          </a:bodyPr>
          <a:lstStyle/>
          <a:p>
            <a:r>
              <a:rPr lang="pl-PL" b="1" dirty="0"/>
              <a:t>Warunki wsparcia</a:t>
            </a:r>
            <a:r>
              <a:rPr lang="pl-PL" sz="3200" b="1" dirty="0"/>
              <a:t/>
            </a:r>
            <a:br>
              <a:rPr lang="pl-PL" sz="3200" b="1" dirty="0"/>
            </a:br>
            <a:endParaRPr lang="pl-PL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41CF46C6-B486-07DD-BFBE-BF7A9AE43DD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0629" y="1291067"/>
          <a:ext cx="9013370" cy="5341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7547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2"/>
          <p:cNvSpPr>
            <a:spLocks noGrp="1"/>
          </p:cNvSpPr>
          <p:nvPr>
            <p:ph type="body" idx="1"/>
          </p:nvPr>
        </p:nvSpPr>
        <p:spPr>
          <a:xfrm>
            <a:off x="920865" y="1267968"/>
            <a:ext cx="7335520" cy="4340352"/>
          </a:xfrm>
          <a:ln w="19050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endParaRPr lang="pl-PL" b="1" dirty="0" smtClean="0">
              <a:solidFill>
                <a:srgbClr val="0070C0"/>
              </a:solidFill>
            </a:endParaRPr>
          </a:p>
          <a:p>
            <a:pPr algn="ctr"/>
            <a:endParaRPr lang="pl-PL" b="1" dirty="0">
              <a:solidFill>
                <a:srgbClr val="0070C0"/>
              </a:solidFill>
            </a:endParaRPr>
          </a:p>
          <a:p>
            <a:pPr algn="ctr"/>
            <a:endParaRPr lang="pl-PL" b="1" dirty="0" smtClean="0">
              <a:solidFill>
                <a:srgbClr val="0070C0"/>
              </a:solidFill>
            </a:endParaRPr>
          </a:p>
          <a:p>
            <a:pPr algn="ctr"/>
            <a:r>
              <a:rPr lang="pl-PL" b="1" dirty="0" smtClean="0">
                <a:solidFill>
                  <a:srgbClr val="0070C0"/>
                </a:solidFill>
              </a:rPr>
              <a:t>W </a:t>
            </a:r>
            <a:r>
              <a:rPr lang="pl-PL" b="1" dirty="0">
                <a:solidFill>
                  <a:srgbClr val="0070C0"/>
                </a:solidFill>
              </a:rPr>
              <a:t>ramach Działania </a:t>
            </a:r>
            <a:r>
              <a:rPr lang="pl-PL" b="1" dirty="0" smtClean="0">
                <a:solidFill>
                  <a:srgbClr val="0070C0"/>
                </a:solidFill>
              </a:rPr>
              <a:t>6.3 </a:t>
            </a:r>
            <a:r>
              <a:rPr lang="pl-PL" b="1" dirty="0">
                <a:solidFill>
                  <a:srgbClr val="0070C0"/>
                </a:solidFill>
              </a:rPr>
              <a:t>istnieje możliwość zakupu pomocy i materiałów dydaktycznych niezbędnych do realizacji </a:t>
            </a:r>
            <a:r>
              <a:rPr lang="pl-PL" b="1" dirty="0" smtClean="0">
                <a:solidFill>
                  <a:srgbClr val="0070C0"/>
                </a:solidFill>
              </a:rPr>
              <a:t>form wsparcia realizowanych w projekcie, wynikających z przeprowadzonej diagnozy potrzeb placówki.</a:t>
            </a:r>
            <a:endParaRPr lang="pl-PL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92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1417318" y="3849438"/>
            <a:ext cx="6858001" cy="1067540"/>
          </a:xfrm>
        </p:spPr>
        <p:txBody>
          <a:bodyPr/>
          <a:lstStyle/>
          <a:p>
            <a:pPr algn="r"/>
            <a:r>
              <a:rPr lang="pl-PL" b="1" dirty="0"/>
              <a:t>Dziękuję za uwagę!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235131"/>
            <a:ext cx="7886700" cy="55560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dirty="0" smtClean="0"/>
              <a:t>Cel szczegółowy </a:t>
            </a:r>
            <a:r>
              <a:rPr lang="pl-PL" dirty="0"/>
              <a:t>f</a:t>
            </a:r>
            <a:r>
              <a:rPr lang="pl-PL" dirty="0" smtClean="0"/>
              <a:t>)</a:t>
            </a:r>
          </a:p>
          <a:p>
            <a:pPr marL="0" indent="0">
              <a:buNone/>
            </a:pPr>
            <a:r>
              <a:rPr lang="pl-PL" dirty="0" smtClean="0"/>
              <a:t>Wspieranie </a:t>
            </a:r>
            <a:r>
              <a:rPr lang="pl-PL" dirty="0"/>
              <a:t>równego dostępu do dobrej jakości, </a:t>
            </a:r>
            <a:r>
              <a:rPr lang="pl-PL" b="1" dirty="0"/>
              <a:t>włączającego kształcenia </a:t>
            </a:r>
            <a:r>
              <a:rPr lang="pl-PL" dirty="0"/>
              <a:t>i szkolenia oraz możliwości ich ukończenia, w szczególności w odniesieniu do </a:t>
            </a:r>
            <a:r>
              <a:rPr lang="pl-PL" b="1" dirty="0"/>
              <a:t>grup w niekorzystnej sytuacji, </a:t>
            </a:r>
            <a:r>
              <a:rPr lang="pl-PL" dirty="0"/>
              <a:t>od wczesnej edukacji i opieki nad dzieckiem </a:t>
            </a:r>
            <a:r>
              <a:rPr lang="pl-PL" b="1" dirty="0"/>
              <a:t>przez ogólne </a:t>
            </a:r>
            <a:r>
              <a:rPr lang="pl-PL" dirty="0"/>
              <a:t>i zawodowe kształcenie i szkolenie, po szkolnictwo wyższe, a także kształcenie i uczenie się dorosłych, w tym ułatwianie mobilności edukacyjnej dla wszystkich i </a:t>
            </a:r>
            <a:r>
              <a:rPr lang="pl-PL" b="1" dirty="0"/>
              <a:t>dostępności dla osób z niepełnosprawnościami</a:t>
            </a:r>
            <a:r>
              <a:rPr lang="pl-PL" dirty="0" smtClean="0"/>
              <a:t>.</a:t>
            </a:r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235" y="4714875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79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235131"/>
            <a:ext cx="7886700" cy="555606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pl-PL" dirty="0" smtClean="0"/>
              <a:t>Cel szczegółowy </a:t>
            </a:r>
            <a:r>
              <a:rPr lang="pl-PL" dirty="0"/>
              <a:t>f</a:t>
            </a:r>
            <a:r>
              <a:rPr lang="pl-PL" dirty="0" smtClean="0"/>
              <a:t>)</a:t>
            </a:r>
          </a:p>
          <a:p>
            <a:pPr marL="0" indent="0" algn="ctr">
              <a:buNone/>
            </a:pPr>
            <a:endParaRPr lang="pl-PL" dirty="0" smtClean="0"/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pl-PL" dirty="0"/>
              <a:t>Cel szczegółowy </a:t>
            </a:r>
            <a:r>
              <a:rPr lang="pl-PL" b="1" dirty="0"/>
              <a:t>f</a:t>
            </a:r>
            <a:r>
              <a:rPr lang="pl-PL" dirty="0"/>
              <a:t> mówi w skrócie:</a:t>
            </a:r>
          </a:p>
          <a:p>
            <a:pPr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 smtClean="0"/>
              <a:t> </a:t>
            </a:r>
            <a:r>
              <a:rPr lang="pl-PL" b="1" dirty="0"/>
              <a:t>każdy ma mieć realną szansę na dobrą </a:t>
            </a:r>
            <a:r>
              <a:rPr lang="pl-PL" b="1" dirty="0" smtClean="0"/>
              <a:t>edukację</a:t>
            </a:r>
            <a:r>
              <a:rPr lang="pl-PL" dirty="0" smtClean="0"/>
              <a:t>,</a:t>
            </a:r>
            <a:br>
              <a:rPr lang="pl-PL" dirty="0" smtClean="0"/>
            </a:br>
            <a:r>
              <a:rPr lang="pl-PL" dirty="0" smtClean="0"/>
              <a:t>👉 </a:t>
            </a:r>
            <a:r>
              <a:rPr lang="pl-PL" b="1" dirty="0" smtClean="0"/>
              <a:t>szczególnie </a:t>
            </a:r>
            <a:r>
              <a:rPr lang="pl-PL" b="1" dirty="0"/>
              <a:t>osoby w trudniejszej sytuacji</a:t>
            </a:r>
            <a:r>
              <a:rPr lang="pl-PL" dirty="0"/>
              <a:t>,</a:t>
            </a:r>
            <a:br>
              <a:rPr lang="pl-PL" dirty="0"/>
            </a:br>
            <a:r>
              <a:rPr lang="pl-PL" dirty="0"/>
              <a:t>👉 </a:t>
            </a:r>
            <a:r>
              <a:rPr lang="pl-PL" b="1" dirty="0"/>
              <a:t>na każdym etapie nauki</a:t>
            </a:r>
            <a:r>
              <a:rPr lang="pl-PL" dirty="0"/>
              <a:t>,</a:t>
            </a:r>
            <a:br>
              <a:rPr lang="pl-PL" dirty="0"/>
            </a:br>
            <a:r>
              <a:rPr lang="pl-PL" dirty="0"/>
              <a:t>👉 </a:t>
            </a:r>
            <a:r>
              <a:rPr lang="pl-PL" b="1" dirty="0"/>
              <a:t>w sposób dostępny i włączający (także </a:t>
            </a:r>
            <a:r>
              <a:rPr lang="pl-PL" b="1" dirty="0" smtClean="0"/>
              <a:t>osoby </a:t>
            </a:r>
            <a:r>
              <a:rPr lang="pl-PL" b="1" dirty="0"/>
              <a:t>z niepełnosprawnościami</a:t>
            </a:r>
            <a:r>
              <a:rPr lang="pl-PL" b="1" dirty="0" smtClean="0"/>
              <a:t>)</a:t>
            </a:r>
            <a:r>
              <a:rPr lang="pl-PL" dirty="0" smtClean="0"/>
              <a:t>.</a:t>
            </a:r>
            <a:endParaRPr lang="pl-PL" dirty="0"/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pl-PL" dirty="0"/>
              <a:t>Czyli:</a:t>
            </a:r>
          </a:p>
          <a:p>
            <a:pPr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 dirty="0"/>
              <a:t>edukacja ma być </a:t>
            </a:r>
            <a:r>
              <a:rPr lang="pl-PL" b="1" dirty="0"/>
              <a:t>dobra jakościowo</a:t>
            </a:r>
            <a:r>
              <a:rPr lang="pl-PL" dirty="0"/>
              <a:t>, </a:t>
            </a:r>
            <a:r>
              <a:rPr lang="pl-PL" b="1" dirty="0"/>
              <a:t>dostępna</a:t>
            </a:r>
            <a:r>
              <a:rPr lang="pl-PL" dirty="0"/>
              <a:t> i </a:t>
            </a:r>
            <a:r>
              <a:rPr lang="pl-PL" b="1" dirty="0"/>
              <a:t>z </a:t>
            </a:r>
            <a:r>
              <a:rPr lang="pl-PL" b="1" dirty="0" smtClean="0"/>
              <a:t>możliwa </a:t>
            </a:r>
            <a:r>
              <a:rPr lang="pl-PL" b="1" dirty="0" err="1" smtClean="0"/>
              <a:t>możliwa</a:t>
            </a:r>
            <a:r>
              <a:rPr lang="pl-PL" b="1" dirty="0" smtClean="0"/>
              <a:t> do ukończenia dla wszystkich uczniów.</a:t>
            </a:r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235" y="4714875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36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628650" y="787078"/>
            <a:ext cx="7886700" cy="1782502"/>
          </a:xfrm>
          <a:solidFill>
            <a:srgbClr val="66CCFF"/>
          </a:solidFill>
        </p:spPr>
        <p:txBody>
          <a:bodyPr>
            <a:noAutofit/>
          </a:bodyPr>
          <a:lstStyle/>
          <a:p>
            <a:r>
              <a:rPr lang="pl-PL" sz="2100" b="1" dirty="0"/>
              <a:t>Działanie 6.3 FEWiM 2021–2027 stanowi bezpośrednią realizację celu szczegółowego </a:t>
            </a:r>
            <a:r>
              <a:rPr lang="pl-PL" sz="2100" b="1" dirty="0" smtClean="0"/>
              <a:t>f, </a:t>
            </a:r>
            <a:r>
              <a:rPr lang="pl-PL" sz="2100" b="1" dirty="0"/>
              <a:t>ponieważ poprzez programy rozwojowe szkół kształcenia ogólnego wzmacnia jakość i dostępność edukacji, zapewnia włączające formy wsparcia oraz wyrównuje szanse uczniów z grup w niekorzystnej sytuacji, umożliwiając im ukończenie edukacji na danym etapie.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half" idx="1"/>
          </p:nvPr>
        </p:nvSpPr>
        <p:spPr>
          <a:xfrm>
            <a:off x="628650" y="2720051"/>
            <a:ext cx="7886700" cy="3849424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100" b="1" dirty="0" smtClean="0"/>
              <a:t>Cel </a:t>
            </a:r>
            <a:r>
              <a:rPr lang="pl-PL" sz="2100" b="1" dirty="0"/>
              <a:t>f: </a:t>
            </a:r>
            <a:endParaRPr lang="pl-PL" sz="2100" b="1" dirty="0" smtClean="0"/>
          </a:p>
          <a:p>
            <a:pPr marL="0" indent="0" algn="ctr">
              <a:buNone/>
            </a:pPr>
            <a:r>
              <a:rPr lang="pl-PL" sz="2100" dirty="0" smtClean="0"/>
              <a:t>Chcemy </a:t>
            </a:r>
            <a:r>
              <a:rPr lang="pl-PL" sz="2100" dirty="0"/>
              <a:t>równej i </a:t>
            </a:r>
            <a:r>
              <a:rPr lang="pl-PL" sz="2100" dirty="0" smtClean="0"/>
              <a:t>dobrej jakości edukacji.</a:t>
            </a:r>
            <a:endParaRPr lang="pl-PL" sz="2100" dirty="0"/>
          </a:p>
          <a:p>
            <a:pPr marL="0" indent="0" algn="ctr">
              <a:buNone/>
            </a:pPr>
            <a:r>
              <a:rPr lang="pl-PL" sz="2100" b="1" dirty="0" smtClean="0"/>
              <a:t>Działanie 6.3:</a:t>
            </a:r>
          </a:p>
          <a:p>
            <a:pPr marL="0" indent="0" algn="ctr">
              <a:buNone/>
            </a:pPr>
            <a:r>
              <a:rPr lang="pl-PL" sz="2100" b="1" dirty="0" smtClean="0"/>
              <a:t> </a:t>
            </a:r>
            <a:r>
              <a:rPr lang="pl-PL" sz="2100" dirty="0" smtClean="0"/>
              <a:t>Dajemy </a:t>
            </a:r>
            <a:r>
              <a:rPr lang="pl-PL" sz="2100" dirty="0"/>
              <a:t>szkołom narzędzia i </a:t>
            </a:r>
            <a:r>
              <a:rPr lang="pl-PL" sz="2100" dirty="0" smtClean="0"/>
              <a:t>pieniądze.</a:t>
            </a:r>
            <a:endParaRPr lang="pl-PL" sz="2100" dirty="0"/>
          </a:p>
          <a:p>
            <a:pPr marL="0" indent="0" algn="ctr">
              <a:buNone/>
            </a:pPr>
            <a:r>
              <a:rPr lang="pl-PL" sz="2100" b="1" dirty="0" smtClean="0"/>
              <a:t>Program </a:t>
            </a:r>
            <a:r>
              <a:rPr lang="pl-PL" sz="2100" b="1" dirty="0"/>
              <a:t>rozwojowy szkoły: </a:t>
            </a:r>
            <a:endParaRPr lang="pl-PL" sz="2100" b="1" dirty="0" smtClean="0"/>
          </a:p>
          <a:p>
            <a:pPr marL="0" indent="0" algn="ctr">
              <a:buNone/>
            </a:pPr>
            <a:r>
              <a:rPr lang="pl-PL" sz="2100" dirty="0" smtClean="0"/>
              <a:t>Szkoła </a:t>
            </a:r>
            <a:r>
              <a:rPr lang="pl-PL" sz="2100" dirty="0"/>
              <a:t>realnie pomaga uczniom</a:t>
            </a:r>
            <a:r>
              <a:rPr lang="pl-PL" sz="2100" dirty="0" smtClean="0"/>
              <a:t>”.</a:t>
            </a:r>
            <a:endParaRPr lang="pl-PL" sz="2100" b="1" dirty="0" smtClean="0"/>
          </a:p>
          <a:p>
            <a:pPr marL="0" indent="0" algn="ctr">
              <a:buNone/>
            </a:pPr>
            <a:r>
              <a:rPr lang="pl-PL" sz="2100" b="1" dirty="0" smtClean="0"/>
              <a:t>Efekt:</a:t>
            </a:r>
          </a:p>
          <a:p>
            <a:pPr marL="0" indent="0" algn="ctr">
              <a:buNone/>
            </a:pPr>
            <a:r>
              <a:rPr lang="pl-PL" sz="2100" dirty="0" smtClean="0"/>
              <a:t>Więcej </a:t>
            </a:r>
            <a:r>
              <a:rPr lang="pl-PL" sz="2100" dirty="0"/>
              <a:t>dzieci radzi sobie w szkole i kończy edukację.</a:t>
            </a:r>
          </a:p>
          <a:p>
            <a:endParaRPr lang="pl-PL" sz="2100" dirty="0"/>
          </a:p>
        </p:txBody>
      </p:sp>
      <p:sp>
        <p:nvSpPr>
          <p:cNvPr id="6" name="Strzałka w prawo 5"/>
          <p:cNvSpPr/>
          <p:nvPr/>
        </p:nvSpPr>
        <p:spPr>
          <a:xfrm>
            <a:off x="978936" y="5609497"/>
            <a:ext cx="565265" cy="3491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603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ymbol zastępczy zawartości 10"/>
          <p:cNvSpPr>
            <a:spLocks noGrp="1"/>
          </p:cNvSpPr>
          <p:nvPr>
            <p:ph sz="half" idx="1"/>
          </p:nvPr>
        </p:nvSpPr>
        <p:spPr>
          <a:xfrm>
            <a:off x="304800" y="1767840"/>
            <a:ext cx="4096512" cy="4801635"/>
          </a:xfrm>
          <a:ln w="38100">
            <a:solidFill>
              <a:schemeClr val="accent1"/>
            </a:solidFill>
          </a:ln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b="1" dirty="0"/>
              <a:t>🔹 „Równy </a:t>
            </a:r>
            <a:r>
              <a:rPr lang="pl-PL" b="1" dirty="0" smtClean="0"/>
              <a:t>dostęp do edukacji”</a:t>
            </a:r>
            <a:endParaRPr lang="pl-PL" b="1" dirty="0"/>
          </a:p>
          <a:p>
            <a:pPr lvl="0"/>
            <a:r>
              <a:rPr lang="pl-PL" dirty="0"/>
              <a:t>zajęcia wyrównawcze,</a:t>
            </a:r>
          </a:p>
          <a:p>
            <a:pPr lvl="0"/>
            <a:r>
              <a:rPr lang="pl-PL" dirty="0"/>
              <a:t>indywidualne wsparcie uczniów,</a:t>
            </a:r>
          </a:p>
          <a:p>
            <a:pPr lvl="0"/>
            <a:r>
              <a:rPr lang="pl-PL" dirty="0"/>
              <a:t>pomoc psychologiczno-pedagogiczna.</a:t>
            </a:r>
          </a:p>
          <a:p>
            <a:pPr marL="0" indent="0">
              <a:buNone/>
            </a:pPr>
            <a:r>
              <a:rPr lang="pl-PL" b="1" dirty="0"/>
              <a:t>🔹 „Dobra jakość kształcenia”</a:t>
            </a:r>
          </a:p>
          <a:p>
            <a:pPr lvl="0"/>
            <a:r>
              <a:rPr lang="pl-PL" dirty="0"/>
              <a:t>rozwój kompetencji kluczowych,</a:t>
            </a:r>
          </a:p>
          <a:p>
            <a:pPr lvl="0"/>
            <a:r>
              <a:rPr lang="pl-PL" dirty="0"/>
              <a:t>nowoczesne metody nauczania,</a:t>
            </a:r>
          </a:p>
          <a:p>
            <a:pPr lvl="0"/>
            <a:r>
              <a:rPr lang="pl-PL" dirty="0"/>
              <a:t>szkolenia nauczycieli.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12" name="Symbol zastępczy zawartości 11"/>
          <p:cNvSpPr>
            <a:spLocks noGrp="1"/>
          </p:cNvSpPr>
          <p:nvPr>
            <p:ph sz="half" idx="2"/>
          </p:nvPr>
        </p:nvSpPr>
        <p:spPr>
          <a:xfrm>
            <a:off x="4730496" y="1767841"/>
            <a:ext cx="4120896" cy="4801634"/>
          </a:xfrm>
          <a:ln w="38100">
            <a:solidFill>
              <a:schemeClr val="accent1"/>
            </a:solidFill>
          </a:ln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b="1" dirty="0"/>
              <a:t>🔹 „Włączające kształcenie”</a:t>
            </a:r>
          </a:p>
          <a:p>
            <a:pPr lvl="0"/>
            <a:r>
              <a:rPr lang="pl-PL" dirty="0"/>
              <a:t>wsparcie uczniów z SPE,</a:t>
            </a:r>
          </a:p>
          <a:p>
            <a:pPr lvl="0"/>
            <a:r>
              <a:rPr lang="pl-PL" dirty="0"/>
              <a:t>dostosowanie metod pracy,</a:t>
            </a:r>
          </a:p>
          <a:p>
            <a:pPr lvl="0"/>
            <a:r>
              <a:rPr lang="pl-PL" dirty="0"/>
              <a:t>likwidowanie barier w nauce.</a:t>
            </a:r>
          </a:p>
          <a:p>
            <a:pPr marL="0" indent="0">
              <a:buNone/>
            </a:pPr>
            <a:r>
              <a:rPr lang="pl-PL" b="1" dirty="0"/>
              <a:t>🔹 „Grupy w niekorzystnej sytuacji”</a:t>
            </a:r>
          </a:p>
          <a:p>
            <a:pPr lvl="0"/>
            <a:r>
              <a:rPr lang="pl-PL" dirty="0"/>
              <a:t>działania kierowane do uczniów z rodzin o niskim statusie,</a:t>
            </a:r>
          </a:p>
          <a:p>
            <a:pPr lvl="0"/>
            <a:r>
              <a:rPr lang="pl-PL" dirty="0"/>
              <a:t>uczniów z terenów wiejskich,</a:t>
            </a:r>
          </a:p>
          <a:p>
            <a:pPr lvl="0"/>
            <a:r>
              <a:rPr lang="pl-PL" dirty="0"/>
              <a:t>uczniów z niepełnosprawnościami.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Tytuł 1"/>
          <p:cNvSpPr txBox="1"/>
          <p:nvPr/>
        </p:nvSpPr>
        <p:spPr bwMode="auto">
          <a:xfrm>
            <a:off x="182880" y="864842"/>
            <a:ext cx="8811491" cy="66470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91430" tIns="45715" rIns="91430" bIns="45715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914400">
              <a:defRPr/>
            </a:pP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elementy celu f „przekładają się” na działanie 6.3</a:t>
            </a: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0615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272" y="2103121"/>
            <a:ext cx="8104909" cy="3749039"/>
          </a:xfrm>
        </p:spPr>
        <p:txBody>
          <a:bodyPr>
            <a:normAutofit/>
          </a:bodyPr>
          <a:lstStyle/>
          <a:p>
            <a:r>
              <a:rPr lang="pl-PL" dirty="0"/>
              <a:t>Program rozwojowy to:</a:t>
            </a:r>
          </a:p>
          <a:p>
            <a:r>
              <a:rPr lang="pl-PL" b="1" dirty="0"/>
              <a:t>zaplanowany zestaw działań</a:t>
            </a:r>
            <a:r>
              <a:rPr lang="pl-PL" dirty="0"/>
              <a:t>, który:</a:t>
            </a:r>
          </a:p>
          <a:p>
            <a:pPr marL="342900" lvl="0" indent="-342900">
              <a:buFont typeface="Courier New" panose="02070309020205020404" pitchFamily="49" charset="0"/>
              <a:buChar char="o"/>
            </a:pPr>
            <a:r>
              <a:rPr lang="pl-PL" dirty="0"/>
              <a:t>podnosi jakość nauczania</a:t>
            </a:r>
            <a:r>
              <a:rPr lang="pl-PL" dirty="0" smtClean="0"/>
              <a:t>,</a:t>
            </a:r>
          </a:p>
          <a:p>
            <a:pPr marL="342900" lvl="0" indent="-342900">
              <a:buFont typeface="Courier New" panose="02070309020205020404" pitchFamily="49" charset="0"/>
              <a:buChar char="o"/>
            </a:pPr>
            <a:r>
              <a:rPr lang="pl-PL" dirty="0" smtClean="0"/>
              <a:t>wyrównuje </a:t>
            </a:r>
            <a:r>
              <a:rPr lang="pl-PL" dirty="0"/>
              <a:t>szanse edukacyjne,</a:t>
            </a:r>
          </a:p>
          <a:p>
            <a:pPr marL="342900" lvl="0" indent="-342900">
              <a:buFont typeface="Courier New" panose="02070309020205020404" pitchFamily="49" charset="0"/>
              <a:buChar char="o"/>
            </a:pPr>
            <a:r>
              <a:rPr lang="pl-PL" dirty="0"/>
              <a:t>zwiększa dostępność edukacji.</a:t>
            </a:r>
          </a:p>
          <a:p>
            <a:endParaRPr lang="pl-PL" dirty="0" smtClean="0"/>
          </a:p>
          <a:p>
            <a:r>
              <a:rPr lang="pl-PL" dirty="0" smtClean="0"/>
              <a:t>Czyli </a:t>
            </a:r>
            <a:r>
              <a:rPr lang="pl-PL" dirty="0"/>
              <a:t>dokładnie to, o czym mówi </a:t>
            </a:r>
            <a:r>
              <a:rPr lang="pl-PL" b="1" dirty="0"/>
              <a:t>cel f</a:t>
            </a:r>
            <a:r>
              <a:rPr lang="pl-PL" dirty="0"/>
              <a:t>, ale:</a:t>
            </a:r>
            <a:br>
              <a:rPr lang="pl-PL" dirty="0"/>
            </a:br>
            <a:r>
              <a:rPr lang="pl-PL" b="1" dirty="0" smtClean="0"/>
              <a:t>na </a:t>
            </a:r>
            <a:r>
              <a:rPr lang="pl-PL" b="1" dirty="0"/>
              <a:t>poziomie jednej, konkretnej szkoły</a:t>
            </a:r>
            <a:r>
              <a:rPr lang="pl-PL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000" dirty="0">
              <a:solidFill>
                <a:srgbClr val="002060"/>
              </a:solidFill>
            </a:endParaRPr>
          </a:p>
        </p:txBody>
      </p:sp>
      <p:sp>
        <p:nvSpPr>
          <p:cNvPr id="4" name="Tytuł 1"/>
          <p:cNvSpPr txBox="1"/>
          <p:nvPr/>
        </p:nvSpPr>
        <p:spPr bwMode="auto">
          <a:xfrm>
            <a:off x="332509" y="914372"/>
            <a:ext cx="8811491" cy="66470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91430" tIns="45715" rIns="91430" bIns="45715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914400">
              <a:defRPr/>
            </a:pPr>
            <a:r>
              <a:rPr lang="pl-PL" sz="3200" dirty="0"/>
              <a:t>Czym jest program rozwojowy szkoły? </a:t>
            </a: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5" name="Strzałka w prawo 4"/>
          <p:cNvSpPr/>
          <p:nvPr/>
        </p:nvSpPr>
        <p:spPr>
          <a:xfrm>
            <a:off x="188421" y="2114378"/>
            <a:ext cx="565265" cy="3491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trzałka w prawo 6"/>
          <p:cNvSpPr/>
          <p:nvPr/>
        </p:nvSpPr>
        <p:spPr>
          <a:xfrm>
            <a:off x="145009" y="5095013"/>
            <a:ext cx="565265" cy="3491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135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6848</TotalTime>
  <Words>3165</Words>
  <Application>Microsoft Office PowerPoint</Application>
  <PresentationFormat>Pokaz na ekranie (4:3)</PresentationFormat>
  <Paragraphs>354</Paragraphs>
  <Slides>48</Slides>
  <Notes>46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48</vt:i4>
      </vt:variant>
    </vt:vector>
  </HeadingPairs>
  <TitlesOfParts>
    <vt:vector size="55" baseType="lpstr">
      <vt:lpstr>Arial</vt:lpstr>
      <vt:lpstr>Calibri</vt:lpstr>
      <vt:lpstr>Calibri Light</vt:lpstr>
      <vt:lpstr>Courier New</vt:lpstr>
      <vt:lpstr>Times New Roman</vt:lpstr>
      <vt:lpstr>Wingdings</vt:lpstr>
      <vt:lpstr>Motyw pakietu Office</vt:lpstr>
      <vt:lpstr>Fundusze Europejskie dla Warmii i Mazur (FEWiM) 2021-2027</vt:lpstr>
      <vt:lpstr>Kluczowe różnice między naborem z roku 2024 a 2026</vt:lpstr>
      <vt:lpstr>Prezentacja programu PowerPoint</vt:lpstr>
      <vt:lpstr> Działanie 6.3:  Edukacja ogólnokształcąca </vt:lpstr>
      <vt:lpstr>Prezentacja programu PowerPoint</vt:lpstr>
      <vt:lpstr>Prezentacja programu PowerPoint</vt:lpstr>
      <vt:lpstr>Działanie 6.3 FEWiM 2021–2027 stanowi bezpośrednią realizację celu szczegółowego f, ponieważ poprzez programy rozwojowe szkół kształcenia ogólnego wzmacnia jakość i dostępność edukacji, zapewnia włączające formy wsparcia oraz wyrównuje szanse uczniów z grup w niekorzystnej sytuacji, umożliwiając im ukończenie edukacji na danym etapie.</vt:lpstr>
      <vt:lpstr>Prezentacja programu PowerPoint</vt:lpstr>
      <vt:lpstr>Prezentacja programu PowerPoint</vt:lpstr>
      <vt:lpstr>Typ 1 projektu: Realizacja programów rozwojowych szkół/placówek systemu oświaty prowadzących kształcenie ogólne poprzez poniższe działania:</vt:lpstr>
      <vt:lpstr>Prezentacja programu PowerPoint</vt:lpstr>
      <vt:lpstr>Grupa docelowa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Edukacja włączająca</vt:lpstr>
      <vt:lpstr>Prezentacja programu PowerPoint</vt:lpstr>
      <vt:lpstr>Prezentacja programu PowerPoint</vt:lpstr>
      <vt:lpstr>Prezentacja programu PowerPoint</vt:lpstr>
      <vt:lpstr> Kategorie kosztów, które mogą być sfinansowane dla uczniów z SPE:</vt:lpstr>
      <vt:lpstr> Budowanie postaw proekologicznych  i edukacja finansowa </vt:lpstr>
      <vt:lpstr>1.5. Wsparcie kadry szkół/placówek systemu oświaty</vt:lpstr>
      <vt:lpstr>Wsparcie nauczyciela</vt:lpstr>
      <vt:lpstr>    Wykorzystanie nabytej wiedzy podczas prowadzenia zajęć  w ramach projektu </vt:lpstr>
      <vt:lpstr>Bez przygotowanego nauczyciela nie ma dobrej edukacji.  Celem jest, aby nauczyciele:  - pracowali metodami aktywnymi, - potrafili indywidualizować pracę, - byli przygotowani do pracy z:                      uczniem ze SPE,                      uczniem zdolnym,                      dziećmi migrantów i uchodźców, - dbali o własny rozwój i dobrostan. </vt:lpstr>
      <vt:lpstr>Przeciwdziałanie dyskryminacji</vt:lpstr>
      <vt:lpstr>Aktywne wsparcie:  - uczniów - nauczycieli - rodziców/opiekunów prawnych  Realizowane w każdej szkole biorącej udział w projekcie. </vt:lpstr>
      <vt:lpstr>Wsparcie ukierunkowane na: 🔹 Równość i otwartość – kształtowanie postaw równościowych, szacunku wobec różnorodności 🔹 Świadomość i refleksja – rozpoznawanie własnych uprzedzeń i stereotypów 🔹 Empatia i wsparcie – wzmacnianie empatii, tworzenie przyjaznego środowiska 🔹 Bezpieczna przestrzeń – wspieranie dobrostanu psychofizycznego uczniów i nauczycieli </vt:lpstr>
      <vt:lpstr>To działanie jest ukierunkowane na budowanie postaw tolerancji i akceptacji oraz poprawę dobrostanu społeczności szkolnej. Każdy uczestnik projektu musi zostać objęty wsparciem!  </vt:lpstr>
      <vt:lpstr>Jak wspieramy nauczycieli i kadrę w budowaniu szkoły bez wykluczenia (przykładowe formy wsparcia)</vt:lpstr>
      <vt:lpstr>Jak możemy wspierać uczniów w budowaniu bezpiecznej i otwartej szkoły? (Przykładowe formy wsparcia) </vt:lpstr>
      <vt:lpstr>Dodatkowo szkoły mogą w ramach działania 1.8 wprowadzać rozwiązania organizacyjne i środowiskowe, które poprawiają komfort pracy nauczycieli i funkcjonowanie uczniów, czyli sprzyjają ich dobrostanowi. </vt:lpstr>
      <vt:lpstr>Wsparcie rodziców i kadry wspierającej proces nauczania (działanie nieobowiązkowe, premiowane) </vt:lpstr>
      <vt:lpstr>Prezentacja programu PowerPoint</vt:lpstr>
      <vt:lpstr>1.4 Realizacja atrakcyjnych zajęć dla uczniów poza edukacją formalną, służących rozwojowi ich uzdolnień, pasji i zainteresowań, m.in. współpraca z bibliotekami oraz instytucjami kultury </vt:lpstr>
      <vt:lpstr>Prezentacja programu PowerPoint</vt:lpstr>
      <vt:lpstr>Prezentacja programu PowerPoint</vt:lpstr>
      <vt:lpstr>Warunki wsparcia </vt:lpstr>
      <vt:lpstr>Prezentacja programu PowerPoint</vt:lpstr>
      <vt:lpstr>Dziękuję za uwagę!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Sabina Ropiak</dc:creator>
  <cp:lastModifiedBy>Monika Majbańska-Konopińska</cp:lastModifiedBy>
  <cp:revision>453</cp:revision>
  <cp:lastPrinted>2026-02-10T07:10:33Z</cp:lastPrinted>
  <dcterms:created xsi:type="dcterms:W3CDTF">2023-01-20T07:35:00Z</dcterms:created>
  <dcterms:modified xsi:type="dcterms:W3CDTF">2026-02-12T08:52:54Z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A83B1A9D2461490B892F6B7149E1017A</vt:lpwstr>
  </property>
  <property fmtid="{D5CDD505-2E9C-101B-9397-08002B2CF9AE}" pid="3" name="KSOProductBuildVer">
    <vt:lpwstr>1045-11.2.0.11537</vt:lpwstr>
  </property>
</Properties>
</file>