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0" r:id="rId2"/>
    <p:sldId id="330" r:id="rId3"/>
    <p:sldId id="290" r:id="rId4"/>
    <p:sldId id="298" r:id="rId5"/>
    <p:sldId id="285" r:id="rId6"/>
    <p:sldId id="267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12" r:id="rId17"/>
    <p:sldId id="340" r:id="rId18"/>
    <p:sldId id="341" r:id="rId19"/>
    <p:sldId id="313" r:id="rId20"/>
    <p:sldId id="314" r:id="rId21"/>
    <p:sldId id="327" r:id="rId22"/>
    <p:sldId id="263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7D2"/>
    <a:srgbClr val="6EF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67654" autoAdjust="0"/>
  </p:normalViewPr>
  <p:slideViewPr>
    <p:cSldViewPr snapToGrid="0">
      <p:cViewPr varScale="1">
        <p:scale>
          <a:sx n="78" d="100"/>
          <a:sy n="78" d="100"/>
        </p:scale>
        <p:origin x="2562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11184-A9FF-4BD0-A58E-F3A6752387B3}" type="datetimeFigureOut">
              <a:rPr lang="pl-PL" smtClean="0"/>
              <a:t>06.02.2024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9887-C525-4BBB-B5DF-D32EB2AFFB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00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5C7DA-C128-43E4-A779-98DB3325F640}" type="datetimeFigureOut">
              <a:rPr lang="pl-PL" smtClean="0"/>
              <a:t>06.02.2024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5B0E-ED95-45E3-A710-5A04208FD7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36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849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kryterium oceniana będzie prawidłowość budżetu projektu, w tym: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racjonalność (zgodność ze stawkami rynkowymi i specyfiką projektu ) oraz efektywność wydatków projektu (zasada uzyskiwania najlepszych efektów z danych nakładów),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kwalifikowalność wydatków (w tym w szczególności niezbędność wydatków do realizacji projektu i osiągania jego celu),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poprawność uzasadnień wydatków (o ile dotyczy),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techniczna poprawność wypełnienia budżetu projektu, w tym poziom kosztów pośrednich, poziom i prawidłowość wkładu własnego, poziom i prawidłowość cross-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financingu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 ile dotyczy), -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pomoc publiczna/pomoc de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minimis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 ile dotyczy).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33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Doświadczenie Wnioskodawcy i Partnerów (o ile dotyczy) w zakresie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kryterium oceniane będą: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adekwatność doświadczenia Wnioskodawcy i Partnerów (o ile dotyczy) do zakresu realizacji projektu: w zakresie tematycznym, na rzecz grupy docelowej, na określonym terytorium,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opis i adekwatność potencjału społecznego Wnioskodawcy i Partnerów (o ile dotyczy).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644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Adekwatność potencjału Wnioskodawcy i Partnerów (o ile dotyczy) oraz sposobu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zarządzania projektem.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kryterium oceniany będzie opis sposobu zarządzania projektem oraz adekwatność potencjału Wnioskodawcy i Partnerów (o ile dotyczy) do założeń projektu, w tym: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-sposób zarządzania projektem,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-wkład rzeczowy,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-własne środki finansowe,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-potencjał kadrowy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planowany do wykorzystania w ramach projektu.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439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Adekwatność potencjału Wnioskodawcy i Partnerów (o ile dotyczy) oraz sposobu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zarządzania projektem.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kryterium oceniany będzie opis sposobu zarządzania projektem oraz adekwatność potencjału Wnioskodawcy i Partnerów (o ile dotyczy) do założeń projektu, w tym: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-sposób zarządzania projektem,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-wkład rzeczowy, 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-własne środki finansowe,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-potencjał kadrowy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planowany do wykorzystania w ramach projektu.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585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24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30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42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70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Wniosek oceniany całościowo. </a:t>
            </a:r>
          </a:p>
          <a:p>
            <a:r>
              <a:rPr lang="pl-PL" dirty="0"/>
              <a:t>Zamiana  w stosunku do poprzedniej perspektywy jest taka, że teraz wniosek</a:t>
            </a:r>
            <a:r>
              <a:rPr lang="pl-PL" baseline="0" dirty="0"/>
              <a:t> przechodzi przez całą ocenę. </a:t>
            </a:r>
            <a:r>
              <a:rPr lang="pl-PL" dirty="0"/>
              <a:t> </a:t>
            </a:r>
          </a:p>
          <a:p>
            <a:r>
              <a:rPr lang="pl-PL" dirty="0"/>
              <a:t>Podstawą do wypełniania wniosku jest</a:t>
            </a:r>
            <a:r>
              <a:rPr lang="pl-PL" baseline="0" dirty="0"/>
              <a:t> Instrukcja merytoryczna wypełniania wniosku.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49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273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18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018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60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74985"/>
            <a:ext cx="6858000" cy="3182815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Podsumowanie oceny formalno-merytorycznej </a:t>
            </a:r>
            <a:br>
              <a:rPr lang="pl-PL" dirty="0"/>
            </a:br>
            <a:r>
              <a:rPr lang="pl-PL" dirty="0"/>
              <a:t>w ramach naboru nr FEWM.06.01-IZ.00-001/23 –  omówienie błędów we wnioskach biorąc pod uwagę zapisy Instrukcji wypełniania wniosku o dofinansowanie projektu </a:t>
            </a:r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C2C2C-EF2F-6D60-D1A6-9FB263637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wskazanie celu projektu: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cel projektu nie przekładał się bezpośrednio na zadania wskazane we wniosku, był niemierzalny; bez wskazania terminu, w którym zostanie osiągnięty</a:t>
            </a: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zaokrąglony 1">
            <a:extLst>
              <a:ext uri="{FF2B5EF4-FFF2-40B4-BE49-F238E27FC236}">
                <a16:creationId xmlns:a16="http://schemas.microsoft.com/office/drawing/2014/main" id="{FAABD358-C606-594B-C477-BE5B6C8B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996" y="474955"/>
            <a:ext cx="6692629" cy="109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Zgodność celu projektu z celem szczegółowym oraz adekwatność doboru i opisu wskaźników, źródeł oraz sposobu ich pomiaru</a:t>
            </a:r>
          </a:p>
        </p:txBody>
      </p:sp>
    </p:spTree>
    <p:extLst>
      <p:ext uri="{BB962C8B-B14F-4D97-AF65-F5344CB8AC3E}">
        <p14:creationId xmlns:p14="http://schemas.microsoft.com/office/powerpoint/2010/main" val="180049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15684-0FDF-6428-EE94-E11D40BBB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7" y="2055815"/>
            <a:ext cx="8813259" cy="45674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dobór wskaźników: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brak wskazania wszystkich wskaźników obligatoryjnych, wymaganych w Regulaminie wyboru projektów  (rezultatu i produktu) oraz wspólnych wskaźników produktu.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brak określenia własnych wskaźników wynikających ze specyfiki projektu, np.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nauczycieli, która wzięła udział w projekcie;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nauczycieli języka angielskiego, która wzięła udział w projekcie;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dyrektorów/zastępców dyrektorów, która wzięła udział w projekcie;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wszystkich gmin na terenie, których zlokalizowane zostały szkoły objęte wsparciem w projekcie;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gmin wiejskich na terenie, których zlokalizowane zostały szkoły objęte wsparciem w projekcie;</a:t>
            </a:r>
          </a:p>
          <a:p>
            <a:endParaRPr lang="pl-PL" dirty="0"/>
          </a:p>
        </p:txBody>
      </p:sp>
      <p:sp>
        <p:nvSpPr>
          <p:cNvPr id="4" name="Prostokąt zaokrąglony 1">
            <a:extLst>
              <a:ext uri="{FF2B5EF4-FFF2-40B4-BE49-F238E27FC236}">
                <a16:creationId xmlns:a16="http://schemas.microsoft.com/office/drawing/2014/main" id="{EF126177-64C9-037D-316B-59F32D9C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8" y="474955"/>
            <a:ext cx="6420255" cy="109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Zgodność celu projektu z celem szczegółowym oraz adekwatność doboru i opisu wskaźników, źródeł oraz sposobu ich pomiaru</a:t>
            </a:r>
          </a:p>
        </p:txBody>
      </p:sp>
    </p:spTree>
    <p:extLst>
      <p:ext uri="{BB962C8B-B14F-4D97-AF65-F5344CB8AC3E}">
        <p14:creationId xmlns:p14="http://schemas.microsoft.com/office/powerpoint/2010/main" val="227513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A8DB26-495D-A7C0-31A0-C228C425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91" y="2014152"/>
            <a:ext cx="8764885" cy="4374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- brak określenia wskaźników adekwatnych do działań zaplanowanych w jednolitym schemacie wsparcia, tj. np. wskaźnik dotyczący realizacji: wizyt studyjnych, szkoleń, projektów edukacyjnych, seminariów, raportów cząstkowych, raportów końcowych, wsparcia </a:t>
            </a:r>
            <a:r>
              <a:rPr lang="pl-PL" sz="2000" dirty="0" err="1"/>
              <a:t>coacha</a:t>
            </a:r>
            <a:r>
              <a:rPr lang="pl-PL" sz="2000" dirty="0"/>
              <a:t>/</a:t>
            </a:r>
            <a:r>
              <a:rPr lang="pl-PL" sz="2000" dirty="0" err="1"/>
              <a:t>superwizjera</a:t>
            </a:r>
            <a:r>
              <a:rPr lang="pl-PL" sz="2000" dirty="0"/>
              <a:t>/mentora, </a:t>
            </a:r>
            <a:r>
              <a:rPr lang="pl-PL" sz="2000" dirty="0" err="1"/>
              <a:t>rearanżacji</a:t>
            </a:r>
            <a:r>
              <a:rPr lang="pl-PL" sz="2000" dirty="0"/>
              <a:t> </a:t>
            </a:r>
            <a:r>
              <a:rPr lang="pl-PL" sz="2000" dirty="0" smtClean="0"/>
              <a:t>szkół</a:t>
            </a:r>
            <a:r>
              <a:rPr lang="pl-PL" sz="2000" dirty="0"/>
              <a:t>;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- </a:t>
            </a:r>
            <a:r>
              <a:rPr lang="pl-PL" sz="2000" dirty="0"/>
              <a:t>brak określenia w treści wniosku wskaźników rezultatu odpowiadających zaproponowanym przez ION wskaźników </a:t>
            </a:r>
            <a:r>
              <a:rPr lang="pl-PL" sz="2000" dirty="0" smtClean="0"/>
              <a:t>produktu;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- we wskaźniku dot. liczby podmiotów, które podniosły jakość i efektywność – wartość docelowa to tyle podmiotów, ile szkół w projekcie;</a:t>
            </a:r>
          </a:p>
          <a:p>
            <a:pPr marL="0" indent="0">
              <a:buNone/>
            </a:pPr>
            <a:r>
              <a:rPr lang="pl-PL" sz="2000" dirty="0"/>
              <a:t>- we wskaźniku rezultatu dot. kwalifikacji – należy ująć także osoby, które nabyły kompetencje;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1">
            <a:extLst>
              <a:ext uri="{FF2B5EF4-FFF2-40B4-BE49-F238E27FC236}">
                <a16:creationId xmlns:a16="http://schemas.microsoft.com/office/drawing/2014/main" id="{78206D3F-2A2E-7525-25D8-20B0662FE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8" y="405161"/>
            <a:ext cx="6420255" cy="109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Zgodność celu projektu z celem szczegółowym oraz adekwatność doboru i opisu wskaźników, źródeł oraz sposobu ich pomiaru</a:t>
            </a:r>
          </a:p>
        </p:txBody>
      </p:sp>
    </p:spTree>
    <p:extLst>
      <p:ext uri="{BB962C8B-B14F-4D97-AF65-F5344CB8AC3E}">
        <p14:creationId xmlns:p14="http://schemas.microsoft.com/office/powerpoint/2010/main" val="192020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4E94CA-E538-2323-3832-C2846F0DE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6" y="2055815"/>
            <a:ext cx="8589260" cy="432723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źródła danych i sposób pomiaru: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źródła weryfikacji bardziej konkretne i oddające charakter wsparcia – jak wizyty studyjne to np. wyjazd uczestników z potwierdzeniem otrzymania przez nich transportu (bilet lotniczy/autokar), wyżywienia, noclegu, materiałów szkoleniowych (jeśli dotyczy);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 każdego określonego wskaźnika adekwatny moment pomiaru;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 przypadku kompetencji należy pamiętać o wykazaniu weryfikacji ich osiągnięcia w oparciu o IV-etapowy wzorzec;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 źródłach weryfikacji dokumenty potwierdzające uzyskanie kwalifikacji i nabycie kompetencji;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wskaźniki wspólne – również należy określić moment pomiaru oraz źródło  pomiaru;</a:t>
            </a:r>
          </a:p>
          <a:p>
            <a:endParaRPr lang="pl-PL" dirty="0"/>
          </a:p>
        </p:txBody>
      </p:sp>
      <p:sp>
        <p:nvSpPr>
          <p:cNvPr id="4" name="Prostokąt zaokrąglony 1">
            <a:extLst>
              <a:ext uri="{FF2B5EF4-FFF2-40B4-BE49-F238E27FC236}">
                <a16:creationId xmlns:a16="http://schemas.microsoft.com/office/drawing/2014/main" id="{3E07742F-3930-D437-DE0E-E8D1150F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8" y="405161"/>
            <a:ext cx="6420255" cy="109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Zgodność celu projektu z celem szczegółowym oraz adekwatność doboru i opisu wskaźników, źródeł oraz sposobu ich pomiaru</a:t>
            </a:r>
          </a:p>
        </p:txBody>
      </p:sp>
    </p:spTree>
    <p:extLst>
      <p:ext uri="{BB962C8B-B14F-4D97-AF65-F5344CB8AC3E}">
        <p14:creationId xmlns:p14="http://schemas.microsoft.com/office/powerpoint/2010/main" val="252263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7707" y="2055815"/>
            <a:ext cx="8577133" cy="43272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a) szczegółowy opis i uzasadnienie potrzeby realizacji zadań:</a:t>
            </a:r>
          </a:p>
          <a:p>
            <a:pPr marL="0" indent="0">
              <a:buNone/>
            </a:pPr>
            <a:r>
              <a:rPr lang="pl-PL" dirty="0"/>
              <a:t>- liczba osób jaka weźmie udział w poszczególnych formach wsparcia;</a:t>
            </a:r>
          </a:p>
          <a:p>
            <a:pPr marL="0" indent="0">
              <a:buNone/>
            </a:pPr>
            <a:r>
              <a:rPr lang="pl-PL" dirty="0"/>
              <a:t>- liczbę godzin każdej z form wsparcia jaka zostanie zrealizowana w projekcie, w podziale na grupy oraz indywidualnie;</a:t>
            </a:r>
          </a:p>
          <a:p>
            <a:pPr marL="0" indent="0">
              <a:buNone/>
            </a:pPr>
            <a:r>
              <a:rPr lang="pl-PL" dirty="0"/>
              <a:t>- terminy i miejsce realizacji;</a:t>
            </a:r>
          </a:p>
          <a:p>
            <a:pPr marL="0" indent="0">
              <a:buNone/>
            </a:pPr>
            <a:r>
              <a:rPr lang="pl-PL" dirty="0"/>
              <a:t>- czy będzie wsparcie towarzyszące: materiały, dojazdy, noclegi, wyżywienie;</a:t>
            </a:r>
          </a:p>
          <a:p>
            <a:pPr marL="0" indent="0">
              <a:buNone/>
            </a:pPr>
            <a:r>
              <a:rPr lang="pl-PL" dirty="0"/>
              <a:t>- uzasadnienie innych wydatków np. pomoce i narzędzia dydaktyczne do pracy z uczniami;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4918" y="259132"/>
            <a:ext cx="6179923" cy="10919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Trafność doboru zadań przewidzianych do realizacji w ramach projektu oraz racjonalność harmonogramu</a:t>
            </a:r>
          </a:p>
        </p:txBody>
      </p:sp>
    </p:spTree>
    <p:extLst>
      <p:ext uri="{BB962C8B-B14F-4D97-AF65-F5344CB8AC3E}">
        <p14:creationId xmlns:p14="http://schemas.microsoft.com/office/powerpoint/2010/main" val="689630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7708" y="2055815"/>
            <a:ext cx="8822724" cy="461683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sz="2200" dirty="0" smtClean="0"/>
              <a:t>konferencja </a:t>
            </a:r>
            <a:r>
              <a:rPr lang="pl-PL" sz="2200" dirty="0"/>
              <a:t>w zadaniach powinna mieć charakter upowszechniający, w której będą uczestniczyć szkoły nie biorące udziału w projekcie - efekty pracy </a:t>
            </a:r>
            <a:r>
              <a:rPr lang="pl-PL" sz="2200" dirty="0" smtClean="0"/>
              <a:t>projektowej;</a:t>
            </a:r>
          </a:p>
          <a:p>
            <a:pPr>
              <a:buFontTx/>
              <a:buChar char="-"/>
            </a:pPr>
            <a:r>
              <a:rPr lang="pl-PL" sz="2200" dirty="0" smtClean="0"/>
              <a:t>proces </a:t>
            </a:r>
            <a:r>
              <a:rPr lang="pl-PL" sz="2200" dirty="0"/>
              <a:t>rekrutacji opierający się na wyłonieniu szkół jest działaniem, które winno być opisane w polu dotyczącym rekrutacji, gdyż nie jest działaniem merytorycznym. Działaniem merytorycznym jest wyłącznie sama diagnoza nauczycieli i kadry </a:t>
            </a:r>
            <a:r>
              <a:rPr lang="pl-PL" sz="2200" dirty="0" smtClean="0"/>
              <a:t>zarządzającej;</a:t>
            </a:r>
          </a:p>
          <a:p>
            <a:pPr>
              <a:buFontTx/>
              <a:buChar char="-"/>
            </a:pPr>
            <a:r>
              <a:rPr lang="pl-PL" sz="2200" dirty="0" smtClean="0"/>
              <a:t>uzasadnienie </a:t>
            </a:r>
            <a:r>
              <a:rPr lang="pl-PL" sz="2200" dirty="0"/>
              <a:t>wyboru wizyt studyjnych – dlaczego akurat ten kierunek podróży został wybrany; uzasadnienie danego szkolenia – dlaczego akurat takie</a:t>
            </a:r>
            <a:r>
              <a:rPr lang="pl-PL" sz="2200" dirty="0" smtClean="0"/>
              <a:t>?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dirty="0"/>
              <a:t>b) Racjonalność harmonogramu realizacji projektu;</a:t>
            </a:r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Uzasadnienie wyboru </a:t>
            </a:r>
            <a:r>
              <a:rPr lang="pl-PL" dirty="0"/>
              <a:t>Partnerów do </a:t>
            </a:r>
            <a:r>
              <a:rPr lang="pl-PL" dirty="0" smtClean="0"/>
              <a:t>zadań;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309169" y="345629"/>
            <a:ext cx="6402345" cy="10919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Trafność doboru zadań przewidzianych do realizacji w ramach projektu oraz racjonalność harmonogramu</a:t>
            </a:r>
          </a:p>
        </p:txBody>
      </p:sp>
    </p:spTree>
    <p:extLst>
      <p:ext uri="{BB962C8B-B14F-4D97-AF65-F5344CB8AC3E}">
        <p14:creationId xmlns:p14="http://schemas.microsoft.com/office/powerpoint/2010/main" val="2953290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272291"/>
              </p:ext>
            </p:extLst>
          </p:nvPr>
        </p:nvGraphicFramePr>
        <p:xfrm>
          <a:off x="642505" y="1875957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421185" y="63812"/>
            <a:ext cx="6432697" cy="980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Prawidłowość budżetu projektu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967548" y="1313349"/>
            <a:ext cx="6868633" cy="5422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racjonalność i efektywność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06341" y="1973535"/>
            <a:ext cx="6868633" cy="5422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kwalifikowalność wydatków 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967547" y="2656856"/>
            <a:ext cx="6868633" cy="5422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poprawność uzasadnień wydatków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06341" y="5020448"/>
            <a:ext cx="7184780" cy="12986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/>
          </a:p>
          <a:p>
            <a:pPr algn="ctr"/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część </a:t>
            </a: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„Budżet projektu”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część  „Podsumowanie budżetu”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część  „Źródła finansowania”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część  „Uzasadnienia wydatków”</a:t>
            </a:r>
          </a:p>
          <a:p>
            <a:pPr algn="ctr"/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993989" y="3319770"/>
            <a:ext cx="6868633" cy="5422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techniczna poprawność wypełnienia budżetu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839913" y="3814175"/>
            <a:ext cx="3827416" cy="9767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pl-PL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poziom kosztów pośrednich, </a:t>
            </a:r>
          </a:p>
          <a:p>
            <a:pPr marL="285750" indent="-285750" algn="ctr">
              <a:buFontTx/>
              <a:buChar char="-"/>
            </a:pPr>
            <a:r>
              <a:rPr lang="pl-PL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poziomu i prawidłowości wkładu własnego, </a:t>
            </a:r>
          </a:p>
          <a:p>
            <a:pPr marL="285750" indent="-285750" algn="ctr">
              <a:buFontTx/>
              <a:buChar char="-"/>
            </a:pPr>
            <a:r>
              <a:rPr lang="pl-PL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poziom i prawidłowości cross-financingu</a:t>
            </a:r>
          </a:p>
          <a:p>
            <a:pPr marL="285750" indent="-285750" algn="ctr">
              <a:buFontTx/>
              <a:buChar char="-"/>
            </a:pPr>
            <a:r>
              <a:rPr lang="pl-PL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pomoc publiczna/pomoc de minimis (o ile dotyczy)</a:t>
            </a:r>
            <a:endParaRPr lang="pl-PL" sz="1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5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81" y="2055815"/>
            <a:ext cx="8884508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- Wnioskodawca zobowiązany jest wskazać informacje dot. rynkowości kosztów z min. 2 ofert cenowych od potencjalnych dostawców/oferentów lub 2 linki do stron internetowych. Wskazanie, że wartości wydatków zostały dokonane na podstawie rozeznań rynkowych jest niewystarczające – jeżeli Wnioskodawca nie podaje linków do stron internetowych powinien w treści wniosku zawrzeć ceny poszczególnych ofert z rozeznania cenowego ze wskazaniem ceny uśrednionej, przyjętej w szczegółowym budżecie;</a:t>
            </a:r>
          </a:p>
          <a:p>
            <a:pPr marL="0" indent="0">
              <a:buNone/>
            </a:pPr>
            <a:r>
              <a:rPr lang="pl-PL" sz="2200" dirty="0"/>
              <a:t>- wydatki powinny być opisane w taki sposób, by można było zweryfikować każdy wydatek w projekcie, tj. elementy składowe wydatku, koszt jednostkowy, ilość, metodologia wyliczenia/szacowania ceny;</a:t>
            </a:r>
          </a:p>
          <a:p>
            <a:pPr marL="0" indent="0">
              <a:buNone/>
            </a:pPr>
            <a:r>
              <a:rPr lang="pl-PL" sz="2200" dirty="0"/>
              <a:t>- np. noclegi/wyżywienie – ilość osób, kwota , ilość dni, jaki posiłek– obiad? </a:t>
            </a:r>
            <a:r>
              <a:rPr lang="pl-PL" sz="2200" dirty="0" smtClean="0"/>
              <a:t>śniadanie</a:t>
            </a:r>
            <a:r>
              <a:rPr lang="pl-PL" sz="2200" dirty="0"/>
              <a:t>? Przerwa kawowa – co wchodzi w skład?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347784" y="271489"/>
            <a:ext cx="6167566" cy="10919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Prawidłowość budżetu projektu</a:t>
            </a:r>
          </a:p>
        </p:txBody>
      </p:sp>
    </p:spTree>
    <p:extLst>
      <p:ext uri="{BB962C8B-B14F-4D97-AF65-F5344CB8AC3E}">
        <p14:creationId xmlns:p14="http://schemas.microsoft.com/office/powerpoint/2010/main" val="3533375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995" y="2055815"/>
            <a:ext cx="8773297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- np. transport/bilety/dojazd- wskazać linki do stron przewoźników, dlaczego wybrano daną cenę, co wchodzi w skład danej ceny, dla ilu uczestników?</a:t>
            </a:r>
          </a:p>
          <a:p>
            <a:pPr marL="0" indent="0">
              <a:buNone/>
            </a:pPr>
            <a:r>
              <a:rPr lang="pl-PL" sz="2000" dirty="0"/>
              <a:t>- np. jakie elementy składowe wchodzą w skład kwoty zaplanowanej na wizyty studyjne;</a:t>
            </a:r>
          </a:p>
          <a:p>
            <a:pPr marL="0" indent="0">
              <a:buNone/>
            </a:pPr>
            <a:r>
              <a:rPr lang="pl-PL" sz="2000" dirty="0"/>
              <a:t>- niekwalifikowalne koszty info-</a:t>
            </a:r>
            <a:r>
              <a:rPr lang="pl-PL" sz="2000" dirty="0" err="1"/>
              <a:t>promo</a:t>
            </a:r>
            <a:r>
              <a:rPr lang="pl-PL" sz="2000" dirty="0"/>
              <a:t> mające charakter kosztów pośrednich;</a:t>
            </a:r>
          </a:p>
          <a:p>
            <a:pPr marL="0" indent="0">
              <a:buNone/>
            </a:pPr>
            <a:r>
              <a:rPr lang="pl-PL" sz="2000" dirty="0"/>
              <a:t>- wkład – wysokość w podziale na pieniężny i niepieniężny;</a:t>
            </a:r>
          </a:p>
          <a:p>
            <a:pPr marL="0" indent="0">
              <a:buNone/>
            </a:pPr>
            <a:r>
              <a:rPr lang="pl-PL" sz="2000" dirty="0"/>
              <a:t>- brak informacji, iż wkład własny nie był uprzednio finansowany ze środków UE;</a:t>
            </a:r>
          </a:p>
          <a:p>
            <a:pPr marL="0" indent="0">
              <a:buNone/>
            </a:pPr>
            <a:r>
              <a:rPr lang="pl-PL" sz="2000" dirty="0"/>
              <a:t>- cross-</a:t>
            </a:r>
            <a:r>
              <a:rPr lang="pl-PL" sz="2000" dirty="0" err="1"/>
              <a:t>financing</a:t>
            </a:r>
            <a:r>
              <a:rPr lang="pl-PL" sz="2000" dirty="0"/>
              <a:t> w odrębnej kategorii budżetowej;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68661" y="246775"/>
            <a:ext cx="6105782" cy="10919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Prawidłowość budżetu projektu</a:t>
            </a:r>
          </a:p>
        </p:txBody>
      </p:sp>
    </p:spTree>
    <p:extLst>
      <p:ext uri="{BB962C8B-B14F-4D97-AF65-F5344CB8AC3E}">
        <p14:creationId xmlns:p14="http://schemas.microsoft.com/office/powerpoint/2010/main" val="2469236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428221"/>
              </p:ext>
            </p:extLst>
          </p:nvPr>
        </p:nvGraphicFramePr>
        <p:xfrm>
          <a:off x="628648" y="2228649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551813" y="86954"/>
            <a:ext cx="6432697" cy="12105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Doświadczenie Wnioskodawcy i Partnerów </a:t>
            </a:r>
            <a:r>
              <a:rPr lang="pl-PL" sz="2200" b="1" dirty="0" smtClean="0">
                <a:solidFill>
                  <a:schemeClr val="tx1"/>
                </a:solidFill>
              </a:rPr>
              <a:t/>
            </a:r>
            <a:br>
              <a:rPr lang="pl-PL" sz="2200" b="1" dirty="0" smtClean="0">
                <a:solidFill>
                  <a:schemeClr val="tx1"/>
                </a:solidFill>
              </a:rPr>
            </a:br>
            <a:r>
              <a:rPr lang="pl-PL" sz="2200" b="1" dirty="0" smtClean="0">
                <a:solidFill>
                  <a:schemeClr val="tx1"/>
                </a:solidFill>
              </a:rPr>
              <a:t>(</a:t>
            </a:r>
            <a:r>
              <a:rPr lang="pl-PL" sz="2200" b="1" dirty="0">
                <a:solidFill>
                  <a:schemeClr val="tx1"/>
                </a:solidFill>
              </a:rPr>
              <a:t>o ile dotyczy) w zakresie realizacji projektu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137681" y="2035741"/>
            <a:ext cx="6868633" cy="9284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>
                <a:solidFill>
                  <a:schemeClr val="tx1"/>
                </a:solidFill>
              </a:rPr>
              <a:t>adekwatność doświadczenia Wnioskodawcy i Partnerów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137682" y="3302760"/>
            <a:ext cx="6868633" cy="9927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>
                <a:solidFill>
                  <a:schemeClr val="tx1"/>
                </a:solidFill>
              </a:rPr>
              <a:t>opis i adekwatność potencjału społecznego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973032" y="4641273"/>
            <a:ext cx="4809459" cy="12810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2200" b="1" dirty="0">
                <a:solidFill>
                  <a:schemeClr val="tx1"/>
                </a:solidFill>
              </a:rPr>
              <a:t>część „Potencjał do realizacji projektu”</a:t>
            </a:r>
          </a:p>
          <a:p>
            <a:pPr algn="ctr"/>
            <a:r>
              <a:rPr lang="pl-PL" sz="2200" b="1" dirty="0">
                <a:solidFill>
                  <a:schemeClr val="tx1"/>
                </a:solidFill>
              </a:rPr>
              <a:t> </a:t>
            </a:r>
            <a:r>
              <a:rPr lang="pl-PL" sz="22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pl-PL" sz="2200" b="1" dirty="0">
                <a:solidFill>
                  <a:schemeClr val="tx1"/>
                </a:solidFill>
              </a:rPr>
              <a:t> pole „Doświadczenie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8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281" y="852256"/>
            <a:ext cx="8822724" cy="1091954"/>
          </a:xfrm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2700" b="1" dirty="0"/>
              <a:t>Podsumowanie ocen z naboru nr FEWM.06.01-IZ.00-001/23 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48281" y="2409385"/>
            <a:ext cx="8822724" cy="380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700" dirty="0"/>
              <a:t>2 wnioski odrzucone na kryteriach punktowych: </a:t>
            </a:r>
            <a:r>
              <a:rPr lang="pl-PL" sz="2700" b="1" dirty="0"/>
              <a:t>C1, C3 i C4</a:t>
            </a:r>
            <a:r>
              <a:rPr lang="pl-PL" sz="2700" dirty="0"/>
              <a:t>;</a:t>
            </a:r>
          </a:p>
          <a:p>
            <a:r>
              <a:rPr lang="pl-PL" sz="27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700" dirty="0"/>
              <a:t>1 wniosek na kryteriach punktowych: </a:t>
            </a:r>
            <a:r>
              <a:rPr lang="pl-PL" sz="2700" b="1" dirty="0"/>
              <a:t>C2, C4</a:t>
            </a:r>
            <a:r>
              <a:rPr lang="pl-PL" sz="2700" dirty="0"/>
              <a:t>; kryteriach ogólnych zerojedynkowych: </a:t>
            </a:r>
            <a:r>
              <a:rPr lang="pl-PL" sz="2700" b="1" dirty="0"/>
              <a:t>A4, A14</a:t>
            </a:r>
            <a:r>
              <a:rPr lang="pl-PL" sz="2700" dirty="0"/>
              <a:t>; kryteriach specyficznych dostępu: </a:t>
            </a:r>
            <a:r>
              <a:rPr lang="pl-PL" sz="2700" b="1" dirty="0"/>
              <a:t>B2, B4</a:t>
            </a:r>
            <a:r>
              <a:rPr lang="pl-PL" sz="2700" dirty="0"/>
              <a:t>;</a:t>
            </a:r>
          </a:p>
          <a:p>
            <a:endParaRPr lang="pl-PL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700" dirty="0"/>
              <a:t>1 wniosek na kryteriach punktowych: </a:t>
            </a:r>
            <a:r>
              <a:rPr lang="pl-PL" sz="2700" b="1" dirty="0"/>
              <a:t>C1, C2, C3, C4 i C7</a:t>
            </a:r>
            <a:r>
              <a:rPr lang="pl-PL" sz="2700" dirty="0"/>
              <a:t>; kryterium specyficznym dostępu </a:t>
            </a:r>
            <a:r>
              <a:rPr lang="pl-PL" sz="2700" b="1" dirty="0"/>
              <a:t>B2</a:t>
            </a:r>
            <a:r>
              <a:rPr lang="pl-PL" sz="27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73166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13132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551813" y="86954"/>
            <a:ext cx="6432697" cy="11164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Adekwatność potencjału Wnioskodawcy i Partnerów (o ile dotyczy) oraz sposobu zarządzania projektem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137673" y="1407539"/>
            <a:ext cx="6868633" cy="557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>
                <a:solidFill>
                  <a:schemeClr val="tx1"/>
                </a:solidFill>
              </a:rPr>
              <a:t>sposób zarządzania projektem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137671" y="2806433"/>
            <a:ext cx="6868633" cy="6054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>
                <a:solidFill>
                  <a:schemeClr val="tx1"/>
                </a:solidFill>
              </a:rPr>
              <a:t>własne środki finansowe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551813" y="4533363"/>
            <a:ext cx="5963537" cy="17772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część „Potencjał do realizacji projektu”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pole: „Opis sposobu zarządzania projektem”,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 pole: „Opis wkładu rzeczowego”,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pole „Opis własnych środków finansowanych”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b="1" dirty="0">
                <a:solidFill>
                  <a:schemeClr val="tx1"/>
                </a:solidFill>
                <a:latin typeface="Trebuchet MS" panose="020B0603020202020204" pitchFamily="34" charset="0"/>
              </a:rPr>
              <a:t>pole „Potencjał kadrowy do realizacji projektu".</a:t>
            </a:r>
            <a:endParaRPr lang="pl-PL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1137672" y="2168767"/>
            <a:ext cx="6868633" cy="5130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>
                <a:solidFill>
                  <a:schemeClr val="tx1"/>
                </a:solidFill>
              </a:rPr>
              <a:t>wkład rzeczowy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137670" y="3536503"/>
            <a:ext cx="6868633" cy="7605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>
                <a:solidFill>
                  <a:schemeClr val="tx1"/>
                </a:solidFill>
              </a:rPr>
              <a:t>potencjał kadrowy planowany do wykorzystania w ramach projektu</a:t>
            </a:r>
          </a:p>
        </p:txBody>
      </p:sp>
    </p:spTree>
    <p:extLst>
      <p:ext uri="{BB962C8B-B14F-4D97-AF65-F5344CB8AC3E}">
        <p14:creationId xmlns:p14="http://schemas.microsoft.com/office/powerpoint/2010/main" val="2728197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13132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551813" y="86954"/>
            <a:ext cx="6432697" cy="11164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Trafność opisanej analizy ryzyka</a:t>
            </a:r>
          </a:p>
          <a:p>
            <a:pPr algn="ctr"/>
            <a:r>
              <a:rPr lang="pl-PL" sz="2200" b="1" dirty="0">
                <a:solidFill>
                  <a:schemeClr val="tx1"/>
                </a:solidFill>
              </a:rPr>
              <a:t>nieosiągnięcia założeń projektu.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321277" y="1440873"/>
            <a:ext cx="7685030" cy="7434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/>
              <a:t>-</a:t>
            </a:r>
            <a:r>
              <a:rPr lang="pl-PL" sz="2200" dirty="0">
                <a:solidFill>
                  <a:schemeClr val="tx1"/>
                </a:solidFill>
              </a:rPr>
              <a:t>sytuacji, których wystąpienie utrudni lub uniemożliwi osiągnięcie wartości docelowej wskaźników rezultatu,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21277" y="3117273"/>
            <a:ext cx="7685027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/>
              <a:t>-</a:t>
            </a:r>
            <a:r>
              <a:rPr lang="pl-PL" sz="2200" dirty="0">
                <a:solidFill>
                  <a:schemeClr val="tx1"/>
                </a:solidFill>
              </a:rPr>
              <a:t>działań, które zostaną podjęte, aby zapobiec wystąpieniu ryzyka,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831273" y="4765106"/>
            <a:ext cx="7684077" cy="20184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endParaRPr lang="pl-PL" sz="2000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pl-PL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Kryterium oceniane będzie na podstawie zapisów wniosku o dofinansowanie projektu, w szczególności w:  części „Dodatkowe informacje”  pole „Ryzyko nieosiągnięcia założeń projektu”.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Dotyczy projektów o wartości ogółem powyżej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 mln PLN.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pl-PL" sz="2000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21278" y="2339443"/>
            <a:ext cx="7685028" cy="622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/>
              <a:t>-</a:t>
            </a:r>
            <a:r>
              <a:rPr lang="pl-PL" sz="2200" dirty="0">
                <a:solidFill>
                  <a:schemeClr val="tx1"/>
                </a:solidFill>
              </a:rPr>
              <a:t>sposobu identyfikacji wystąpienia takich sytuacji (zajścia ryzyka), 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321278" y="3865375"/>
            <a:ext cx="7685026" cy="7612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200" dirty="0"/>
              <a:t>-</a:t>
            </a:r>
            <a:r>
              <a:rPr lang="pl-PL" sz="2200" dirty="0">
                <a:solidFill>
                  <a:schemeClr val="tx1"/>
                </a:solidFill>
              </a:rPr>
              <a:t>działań jakie będą mogły zostać podjęte, aby zminimalizować skutki wystąpienia ryzyka. </a:t>
            </a:r>
          </a:p>
        </p:txBody>
      </p:sp>
    </p:spTree>
    <p:extLst>
      <p:ext uri="{BB962C8B-B14F-4D97-AF65-F5344CB8AC3E}">
        <p14:creationId xmlns:p14="http://schemas.microsoft.com/office/powerpoint/2010/main" val="246065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00B3A38C-5342-4CE5-ACE6-9E9BDC9B1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18509"/>
            <a:ext cx="6858000" cy="2639291"/>
          </a:xfrm>
        </p:spPr>
        <p:txBody>
          <a:bodyPr/>
          <a:lstStyle/>
          <a:p>
            <a:endParaRPr lang="pl-PL" sz="3600" dirty="0"/>
          </a:p>
          <a:p>
            <a:r>
              <a:rPr lang="pl-PL" sz="3600" dirty="0"/>
              <a:t>Dziękuję za uwagę </a:t>
            </a:r>
            <a:r>
              <a:rPr lang="pl-PL" sz="3600" dirty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41575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66" y="1352282"/>
            <a:ext cx="7886700" cy="3979571"/>
          </a:xfrm>
          <a:ln w="5715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4400" b="1" dirty="0"/>
          </a:p>
          <a:p>
            <a:pPr marL="0" indent="0" algn="ctr">
              <a:buNone/>
            </a:pPr>
            <a:endParaRPr lang="pl-PL" sz="4400" b="1" u="sng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4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Kryteria </a:t>
            </a:r>
            <a:r>
              <a:rPr lang="pl-PL" sz="44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ogólne punktowe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73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Kryteria ogólne punktowe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Prawidłowość opisu grupy docelowej w kontekście sytuacji problemowej. </a:t>
            </a:r>
            <a:r>
              <a:rPr lang="pl-PL" dirty="0">
                <a:solidFill>
                  <a:schemeClr val="accent1"/>
                </a:solidFill>
              </a:rPr>
              <a:t>(</a:t>
            </a:r>
            <a:r>
              <a:rPr lang="pl-PL" altLang="pl-PL" dirty="0">
                <a:solidFill>
                  <a:schemeClr val="accent1"/>
                </a:solidFill>
                <a:cs typeface="Times New Roman" panose="02020603050405020304" pitchFamily="18" charset="0"/>
              </a:rPr>
              <a:t>20 pkt)</a:t>
            </a:r>
            <a:endParaRPr lang="pl-PL" dirty="0">
              <a:solidFill>
                <a:schemeClr val="accent1"/>
              </a:solidFill>
            </a:endParaRPr>
          </a:p>
          <a:p>
            <a:r>
              <a:rPr lang="pl-PL" dirty="0"/>
              <a:t>Zgodność celu projektu z celem szczegółowym wskazanym w SZOP </a:t>
            </a:r>
            <a:r>
              <a:rPr lang="pl-PL" dirty="0" err="1"/>
              <a:t>FEWiM</a:t>
            </a:r>
            <a:r>
              <a:rPr lang="pl-PL" dirty="0"/>
              <a:t> 2021-2027 (aktualnym na dzień ogłoszenia naboru) dla danego Działania oraz adekwatność doboru i opisu wskaźników, źródeł oraz sposobu ich pomiaru.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1"/>
                </a:solidFill>
              </a:rPr>
              <a:t>(10 pkt)</a:t>
            </a:r>
          </a:p>
          <a:p>
            <a:r>
              <a:rPr lang="pl-PL" dirty="0"/>
              <a:t>Trafność doboru zadań przewidzianych do realizacji w ramach projektu oraz racjonalność harmonogramu. </a:t>
            </a:r>
            <a:r>
              <a:rPr lang="pl-PL" dirty="0">
                <a:solidFill>
                  <a:schemeClr val="accent1"/>
                </a:solidFill>
              </a:rPr>
              <a:t>(20 pkt)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54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Kryteria ogólne punktowe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Prawidłowość budżetu projektu.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1"/>
                </a:solidFill>
              </a:rPr>
              <a:t>(20 pkt)</a:t>
            </a:r>
          </a:p>
          <a:p>
            <a:r>
              <a:rPr lang="pl-PL" dirty="0"/>
              <a:t>Doświadczenie Wnioskodawcy i Partnerów (o ile dotyczy) w zakresie realizacji projektu.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1"/>
                </a:solidFill>
              </a:rPr>
              <a:t>(10 pkt)</a:t>
            </a:r>
          </a:p>
          <a:p>
            <a:r>
              <a:rPr lang="pl-PL" dirty="0"/>
              <a:t>Adekwatność potencjału Wnioskodawcy i Partnerów (o ile dotycz) oraz sposobu zarzadzania projektem.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1"/>
                </a:solidFill>
              </a:rPr>
              <a:t>(10 pkt)</a:t>
            </a:r>
          </a:p>
          <a:p>
            <a:r>
              <a:rPr lang="pl-PL" dirty="0"/>
              <a:t>Trafność opisanej analizy ryzyka nieosiągnięcia założeń projektu (o ile dotyczy) </a:t>
            </a:r>
            <a:r>
              <a:rPr lang="pl-PL" dirty="0">
                <a:solidFill>
                  <a:schemeClr val="accent1"/>
                </a:solidFill>
              </a:rPr>
              <a:t>(10 pkt)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64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Kryteria punktowe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0874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/>
              <a:t>Max 100 punktów</a:t>
            </a:r>
          </a:p>
          <a:p>
            <a:r>
              <a:rPr lang="pl-PL" dirty="0"/>
              <a:t>Minimum 60% ogółem oraz 60% punktów za każde kryterium punktowe</a:t>
            </a:r>
          </a:p>
          <a:p>
            <a:r>
              <a:rPr lang="pl-PL" dirty="0"/>
              <a:t>Wszystkie kryteria punktowe mogą podlegać uzupełnieniu lub poprawie</a:t>
            </a:r>
          </a:p>
          <a:p>
            <a:r>
              <a:rPr lang="pl-PL" dirty="0"/>
              <a:t>Uzupełnienie lub poprawa na etapie negocjacji.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</a:rPr>
              <a:t>Podstawą do wypełniania wniosku jest Instrukcja merytoryczna wypełniania wniosku. 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570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67B5A2-ADDB-F04D-1DEF-2A9027D9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" y="2055814"/>
            <a:ext cx="8773298" cy="46539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a) uzasadnienie wyboru grupy docelowej w kontekście zdiagnozowanej sytuacji problemowej i barier uczestnictwa:</a:t>
            </a:r>
          </a:p>
          <a:p>
            <a:pPr marL="0" indent="0">
              <a:buNone/>
            </a:pPr>
            <a:r>
              <a:rPr lang="pl-PL" dirty="0"/>
              <a:t>- sytuacja problemowa powinna być potwierdzona aktualnymi danymi liczbowymi i/lub danymi jakościowymi wraz z podaniem źródła ich pochodzenia, z trzech ostatnich lat – </a:t>
            </a:r>
            <a:r>
              <a:rPr lang="pl-PL" dirty="0" smtClean="0"/>
              <a:t>z opisu jasno powinno wynikać dlaczego Wnioskodawca wybrał konkretną grupę docelową/uzasadnienie zapotrzebowania na wsparcie w określonym zakresie;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zabrakło informacji nt. prowadzonych diagnoz: kto prowadził badanie szkół, jakimi metodami, jaki był zakres badania, jakie szkoły brały udział w badaniu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z całego województwa/z danego subregionu), kiedy zostało przeprowadzone badanie;</a:t>
            </a:r>
          </a:p>
          <a:p>
            <a:pPr marL="0" indent="0">
              <a:buNone/>
            </a:pPr>
            <a:r>
              <a:rPr lang="pl-PL" dirty="0"/>
              <a:t>- brak uzasadnienia dotyczącego liczby szkół, jak również liczby nauczycieli objętych wsparciem;</a:t>
            </a:r>
          </a:p>
          <a:p>
            <a:pPr marL="0" indent="0">
              <a:buNone/>
            </a:pPr>
            <a:r>
              <a:rPr lang="pl-PL" dirty="0"/>
              <a:t>- na jakiej podstawie Wnioskodawca oszacował wielkość grupy docelowej – liczbę osób oraz liczbę szkół objętych wsparciem;</a:t>
            </a:r>
          </a:p>
          <a:p>
            <a:pPr marL="0" indent="0">
              <a:buNone/>
            </a:pPr>
            <a:r>
              <a:rPr lang="pl-PL" dirty="0"/>
              <a:t>- zabrakło określenia barier uczestnictwa w podziale na nauczycieli oraz kadrę zarządzającą, wynikające z racji zajmowanego stanowiska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4" name="Prostokąt zaokrąglony 8">
            <a:extLst>
              <a:ext uri="{FF2B5EF4-FFF2-40B4-BE49-F238E27FC236}">
                <a16:creationId xmlns:a16="http://schemas.microsoft.com/office/drawing/2014/main" id="{7C1F96E9-26B5-F0D6-FC96-6C358242D8C8}"/>
              </a:ext>
            </a:extLst>
          </p:cNvPr>
          <p:cNvSpPr/>
          <p:nvPr/>
        </p:nvSpPr>
        <p:spPr>
          <a:xfrm>
            <a:off x="2284671" y="421641"/>
            <a:ext cx="6432697" cy="11164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Prawidłowość opisu grupy docelowej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kontekście sytuacji problemowej</a:t>
            </a:r>
          </a:p>
        </p:txBody>
      </p:sp>
    </p:spTree>
    <p:extLst>
      <p:ext uri="{BB962C8B-B14F-4D97-AF65-F5344CB8AC3E}">
        <p14:creationId xmlns:p14="http://schemas.microsoft.com/office/powerpoint/2010/main" val="202307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0856D-EBB4-9A7A-BB1C-B1504C67B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075270"/>
            <a:ext cx="8515350" cy="432723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b) opis istotnych cech uczestników, w tym potrzeb:</a:t>
            </a:r>
          </a:p>
          <a:p>
            <a:pPr marL="0" indent="0">
              <a:buNone/>
            </a:pPr>
            <a:r>
              <a:rPr lang="pl-PL" dirty="0"/>
              <a:t>- opis istotnych cech uczestników projektu – nauczycieli (stopień awansu zawodowego, miasto/wieś, płeć, wiek) oraz kadry zarządzającej;</a:t>
            </a:r>
          </a:p>
          <a:p>
            <a:pPr marL="0" indent="0">
              <a:buNone/>
            </a:pPr>
            <a:r>
              <a:rPr lang="pl-PL" dirty="0"/>
              <a:t>- zabrakło określenia potrzeb w podziale na nauczycieli oraz kadrę zarządzającą, wynikające z racji zajmowanego stanowiska;</a:t>
            </a:r>
          </a:p>
          <a:p>
            <a:endParaRPr lang="pl-PL" dirty="0"/>
          </a:p>
        </p:txBody>
      </p:sp>
      <p:sp>
        <p:nvSpPr>
          <p:cNvPr id="4" name="Prostokąt zaokrąglony 8">
            <a:extLst>
              <a:ext uri="{FF2B5EF4-FFF2-40B4-BE49-F238E27FC236}">
                <a16:creationId xmlns:a16="http://schemas.microsoft.com/office/drawing/2014/main" id="{8B030FFB-374E-FCD5-E826-E88CBF136BF6}"/>
              </a:ext>
            </a:extLst>
          </p:cNvPr>
          <p:cNvSpPr/>
          <p:nvPr/>
        </p:nvSpPr>
        <p:spPr>
          <a:xfrm>
            <a:off x="2226305" y="246543"/>
            <a:ext cx="6432697" cy="11164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Prawidłowość opisu grupy docelowej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kontekście sytuacji problemowej</a:t>
            </a:r>
          </a:p>
        </p:txBody>
      </p:sp>
    </p:spTree>
    <p:extLst>
      <p:ext uri="{BB962C8B-B14F-4D97-AF65-F5344CB8AC3E}">
        <p14:creationId xmlns:p14="http://schemas.microsoft.com/office/powerpoint/2010/main" val="277244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F9F63E-6C5A-15E3-FC0A-155A7F63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5815"/>
            <a:ext cx="9144000" cy="465627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opis sposobu rekrutacji uczestników projektu: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zabrakło uzasadnienia przyjętych kryteriów rekrutacji, zarówno tych określonych jako podstawowe w Regulaminie wyboru projektów, jak i przyjętych własnych kryteriów specyficznych, powiązanych np. z cechami specyficznymi dla danego subregionu;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jeżeli wśród kryteriów pojawia się np. wyniki egzaminów poniżej średniej egzaminów 8 klas należałoby doprecyzować jakiego przedmiotu konkretnie dotyczy średnia czy np. wszystkich przedmiotów? Czy będzie gradacja punktów za średnią? Jeśli tak to, ile punktów za jaką średnią?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kryteria premiujące powinny być konkretne, precyzyjne i niebudzące wątpliwości co do ich interpretacji;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nie wskazano dokumentów, na podstawie których Wnioskodawca oceni spełnienie kryteriów rekrutacyjnych;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brak opisu rekrutacji w kontekście miejsca rekrutacji, terminów, działań, jakie Wnioskodawca będzie podejmował w sytuacji pojawienia się trudności w rekrutacji założonej liczby szkół zainteresowanych udziałem w projekcie,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brak określenia mechanizmu, który pozwalałby na wyłonienie szkoły w momencie, gdy kilka szkół otrzymałoby tą samą liczbę punktów/wyłonienie ostatecznej grupy nauczycieli w momencie, gdy kilku otrzymałoby tą samą liczbę punktów;</a:t>
            </a:r>
          </a:p>
          <a:p>
            <a:endParaRPr lang="pl-PL" dirty="0"/>
          </a:p>
        </p:txBody>
      </p:sp>
      <p:sp>
        <p:nvSpPr>
          <p:cNvPr id="4" name="Prostokąt zaokrąglony 8">
            <a:extLst>
              <a:ext uri="{FF2B5EF4-FFF2-40B4-BE49-F238E27FC236}">
                <a16:creationId xmlns:a16="http://schemas.microsoft.com/office/drawing/2014/main" id="{C2F3706D-9DDA-C5D8-244F-687BB76A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7994" y="366250"/>
            <a:ext cx="6258533" cy="109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>
                <a:solidFill>
                  <a:schemeClr val="tx1"/>
                </a:solidFill>
              </a:rPr>
              <a:t>Prawidłowość opisu grupy docelowej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kontekście sytuacji problemowej</a:t>
            </a:r>
          </a:p>
        </p:txBody>
      </p:sp>
    </p:spTree>
    <p:extLst>
      <p:ext uri="{BB962C8B-B14F-4D97-AF65-F5344CB8AC3E}">
        <p14:creationId xmlns:p14="http://schemas.microsoft.com/office/powerpoint/2010/main" val="3079605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3728</TotalTime>
  <Words>2111</Words>
  <Application>Microsoft Office PowerPoint</Application>
  <PresentationFormat>Pokaz na ekranie (4:3)</PresentationFormat>
  <Paragraphs>179</Paragraphs>
  <Slides>22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Trebuchet MS</vt:lpstr>
      <vt:lpstr>Wingdings</vt:lpstr>
      <vt:lpstr>Motyw pakietu Office</vt:lpstr>
      <vt:lpstr>Prezentacja programu PowerPoint</vt:lpstr>
      <vt:lpstr>Podsumowanie ocen z naboru nr FEWM.06.01-IZ.00-001/23  </vt:lpstr>
      <vt:lpstr>Prezentacja programu PowerPoint</vt:lpstr>
      <vt:lpstr>Kryteria ogólne punktowe</vt:lpstr>
      <vt:lpstr>Kryteria ogólne punktowe</vt:lpstr>
      <vt:lpstr>Kryteria punktowe</vt:lpstr>
      <vt:lpstr>Prezentacja programu PowerPoint</vt:lpstr>
      <vt:lpstr>Prezentacja programu PowerPoint</vt:lpstr>
      <vt:lpstr>Prawidłowość opisu grupy docelowej  w kontekście sytuacji problemowej</vt:lpstr>
      <vt:lpstr>Zgodność celu projektu z celem szczegółowym oraz adekwatność doboru i opisu wskaźników, źródeł oraz sposobu ich pomiaru</vt:lpstr>
      <vt:lpstr>Zgodność celu projektu z celem szczegółowym oraz adekwatność doboru i opisu wskaźników, źródeł oraz sposobu ich pomiaru</vt:lpstr>
      <vt:lpstr>Zgodność celu projektu z celem szczegółowym oraz adekwatność doboru i opisu wskaźników, źródeł oraz sposobu ich pomiaru</vt:lpstr>
      <vt:lpstr>Zgodność celu projektu z celem szczegółowym oraz adekwatność doboru i opisu wskaźników, źródeł oraz sposobu ich pomiaru</vt:lpstr>
      <vt:lpstr>Trafność doboru zadań przewidzianych do realizacji w ramach projektu oraz racjonalność harmonogramu</vt:lpstr>
      <vt:lpstr>Trafność doboru zadań przewidzianych do realizacji w ramach projektu oraz racjonalność harmonogramu</vt:lpstr>
      <vt:lpstr>Prezentacja programu PowerPoint</vt:lpstr>
      <vt:lpstr>Prawidłowość budżetu projektu</vt:lpstr>
      <vt:lpstr>Prawidłowość budżetu projektu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Anna Kapela</cp:lastModifiedBy>
  <cp:revision>238</cp:revision>
  <cp:lastPrinted>2024-02-06T07:50:52Z</cp:lastPrinted>
  <dcterms:created xsi:type="dcterms:W3CDTF">2023-01-20T07:35:09Z</dcterms:created>
  <dcterms:modified xsi:type="dcterms:W3CDTF">2024-02-06T08:45:32Z</dcterms:modified>
</cp:coreProperties>
</file>