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60" r:id="rId2"/>
    <p:sldId id="330" r:id="rId3"/>
    <p:sldId id="290" r:id="rId4"/>
    <p:sldId id="298" r:id="rId5"/>
    <p:sldId id="285" r:id="rId6"/>
    <p:sldId id="267" r:id="rId7"/>
    <p:sldId id="331" r:id="rId8"/>
    <p:sldId id="332" r:id="rId9"/>
    <p:sldId id="333" r:id="rId10"/>
    <p:sldId id="334" r:id="rId11"/>
    <p:sldId id="335" r:id="rId12"/>
    <p:sldId id="336" r:id="rId13"/>
    <p:sldId id="337" r:id="rId14"/>
    <p:sldId id="338" r:id="rId15"/>
    <p:sldId id="339" r:id="rId16"/>
    <p:sldId id="312" r:id="rId17"/>
    <p:sldId id="340" r:id="rId18"/>
    <p:sldId id="341" r:id="rId19"/>
    <p:sldId id="313" r:id="rId20"/>
    <p:sldId id="314" r:id="rId21"/>
    <p:sldId id="327" r:id="rId22"/>
    <p:sldId id="263" r:id="rId2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87D2"/>
    <a:srgbClr val="6EF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67654" autoAdjust="0"/>
  </p:normalViewPr>
  <p:slideViewPr>
    <p:cSldViewPr snapToGrid="0">
      <p:cViewPr varScale="1">
        <p:scale>
          <a:sx n="78" d="100"/>
          <a:sy n="78" d="100"/>
        </p:scale>
        <p:origin x="2562" y="-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11184-A9FF-4BD0-A58E-F3A6752387B3}" type="datetimeFigureOut">
              <a:rPr lang="pl-PL" smtClean="0"/>
              <a:t>06.02.2024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79887-C525-4BBB-B5DF-D32EB2AFFB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10015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5C7DA-C128-43E4-A779-98DB3325F640}" type="datetimeFigureOut">
              <a:rPr lang="pl-PL" smtClean="0"/>
              <a:t>06.02.2024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FD5B0E-ED95-45E3-A710-5A04208FD7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6361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88493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 ramach kryterium oceniana będzie prawidłowość budżetu projektu, w tym: 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racjonalność (zgodność ze stawkami rynkowymi i specyfiką projektu ) oraz efektywność wydatków projektu (zasada uzyskiwania najlepszych efektów z danych nakładów), 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kwalifikowalność wydatków (w tym w szczególności niezbędność wydatków do realizacji projektu i osiągania jego celu), 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poprawność uzasadnień wydatków (o ile dotyczy), 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techniczna poprawność wypełnienia budżetu projektu, w tym poziom kosztów pośrednich, poziom i prawidłowość wkładu własnego, poziom i prawidłowość cross-</a:t>
            </a:r>
            <a:r>
              <a:rPr lang="pl-PL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financingu</a:t>
            </a: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(o ile dotyczy), -</a:t>
            </a:r>
            <a:r>
              <a:rPr lang="pl-PL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pomoc publiczna/pomoc de </a:t>
            </a:r>
            <a:r>
              <a:rPr lang="pl-PL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minimis</a:t>
            </a: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(o ile dotyczy).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8338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Doświadczenie Wnioskodawcy i Partnerów (o ile dotyczy) w zakresie realizacji projektu.</a:t>
            </a:r>
          </a:p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 ramach kryterium oceniane będą: 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adekwatność doświadczenia Wnioskodawcy i Partnerów (o ile dotyczy) do zakresu realizacji projektu: w zakresie tematycznym, na rzecz grupy docelowej, na określonym terytorium, 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opis i adekwatność potencjału społecznego Wnioskodawcy i Partnerów (o ile dotyczy).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36442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Adekwatność potencjału Wnioskodawcy i Partnerów (o ile dotyczy) oraz sposobu</a:t>
            </a:r>
            <a:r>
              <a:rPr lang="pl-PL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zarządzania projektem.</a:t>
            </a:r>
          </a:p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 ramach kryterium oceniany będzie opis sposobu zarządzania projektem oraz adekwatność potencjału Wnioskodawcy i Partnerów (o ile dotyczy) do założeń projektu, w tym: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-sposób zarządzania projektem, 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-wkład rzeczowy, 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-własne środki finansowe,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-potencjał kadrowy </a:t>
            </a:r>
          </a:p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planowany do wykorzystania w ramach projektu.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74395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Adekwatność potencjału Wnioskodawcy i Partnerów (o ile dotyczy) oraz sposobu</a:t>
            </a:r>
            <a:r>
              <a:rPr lang="pl-PL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zarządzania projektem.</a:t>
            </a:r>
          </a:p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 ramach kryterium oceniany będzie opis sposobu zarządzania projektem oraz adekwatność potencjału Wnioskodawcy i Partnerów (o ile dotyczy) do założeń projektu, w tym: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-sposób zarządzania projektem, 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-wkład rzeczowy, 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-własne środki finansowe,</a:t>
            </a:r>
          </a:p>
          <a:p>
            <a:pPr lvl="0"/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-potencjał kadrowy </a:t>
            </a:r>
          </a:p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planowany do wykorzystania w ramach projektu.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65851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9242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5308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34211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5705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Wniosek oceniany całościowo. </a:t>
            </a:r>
          </a:p>
          <a:p>
            <a:r>
              <a:rPr lang="pl-PL" dirty="0"/>
              <a:t>Zamiana  w stosunku do poprzedniej perspektywy jest taka, że teraz wniosek</a:t>
            </a:r>
            <a:r>
              <a:rPr lang="pl-PL" baseline="0" dirty="0"/>
              <a:t> przechodzi przez całą ocenę. </a:t>
            </a:r>
            <a:r>
              <a:rPr lang="pl-PL" dirty="0"/>
              <a:t> </a:t>
            </a:r>
          </a:p>
          <a:p>
            <a:r>
              <a:rPr lang="pl-PL" dirty="0"/>
              <a:t>Podstawą do wypełniania wniosku jest</a:t>
            </a:r>
            <a:r>
              <a:rPr lang="pl-PL" baseline="0" dirty="0"/>
              <a:t> Instrukcja merytoryczna wypełniania wniosku.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04944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12733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91816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5018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5609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i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B2584E3D-9A1F-4CED-82CC-C9D7C81B0E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92" y="0"/>
            <a:ext cx="9148210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D90BA087-927F-48A6-83CD-5CCD11E336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2998" y="2361460"/>
            <a:ext cx="6858001" cy="1067540"/>
          </a:xfrm>
        </p:spPr>
        <p:txBody>
          <a:bodyPr/>
          <a:lstStyle>
            <a:lvl1pPr>
              <a:defRPr sz="3000"/>
            </a:lvl1pPr>
          </a:lstStyle>
          <a:p>
            <a:r>
              <a:rPr lang="pl-PL" dirty="0"/>
              <a:t>                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6919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lajd – zawartość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6D78B68C-224D-46DF-B945-7F24A95D5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78889"/>
            <a:ext cx="7886700" cy="1180730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192784"/>
            <a:ext cx="7886700" cy="4270159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52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lajd – zawartość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BD72F9F-BF24-4F45-A08D-FC86384DB8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98989"/>
            <a:ext cx="1971675" cy="5743854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98989"/>
            <a:ext cx="5800725" cy="5743854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45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– zawartoś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77D0721-47E8-488C-B524-36377D8EC8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109195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5815"/>
            <a:ext cx="7886700" cy="43272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584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ajd – zawartoś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5C8F2BD-575F-4487-8CD4-737C0ADD1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47831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– zawartość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32ADA8B-532B-4E0F-8AB0-C3CD05A58C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4500"/>
            <a:ext cx="7886700" cy="126062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63806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263805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19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ajd – zawartość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7ECE12DD-5A2B-4450-A88B-54FDC59955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34500"/>
            <a:ext cx="7886700" cy="95878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70843"/>
            <a:ext cx="3868340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94120"/>
            <a:ext cx="3868340" cy="359875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70843"/>
            <a:ext cx="3887391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820" y="2894118"/>
            <a:ext cx="3887391" cy="3598754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ajd – zawartość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C310A338-9DD0-42B9-8433-85177AD1C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32155"/>
            <a:ext cx="7886700" cy="135828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43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ajd – zawartość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1009301C-4771-4127-81BE-A051F4E73E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23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lajd – zawartość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51141260-94FB-45D9-AEA3-95662F658C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67666"/>
            <a:ext cx="2949178" cy="125175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0628"/>
            <a:ext cx="4629150" cy="50247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19417"/>
            <a:ext cx="2949178" cy="4065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87254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ajd – zawartość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472AC6D-E49A-428F-949F-D0E182FE44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52256"/>
            <a:ext cx="2949178" cy="142042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189608"/>
            <a:ext cx="4629150" cy="492710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72683"/>
            <a:ext cx="2949178" cy="38440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2609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E87AE-B05F-4F0E-8F80-8A6A89979C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254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>
            <a:extLst>
              <a:ext uri="{FF2B5EF4-FFF2-40B4-BE49-F238E27FC236}">
                <a16:creationId xmlns:a16="http://schemas.microsoft.com/office/drawing/2014/main" id="{B2D847E3-1374-4450-B213-6AA8BAE11D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074985"/>
            <a:ext cx="6858000" cy="3182815"/>
          </a:xfrm>
        </p:spPr>
        <p:txBody>
          <a:bodyPr/>
          <a:lstStyle/>
          <a:p>
            <a:endParaRPr lang="pl-PL" dirty="0"/>
          </a:p>
          <a:p>
            <a:endParaRPr lang="pl-PL" dirty="0"/>
          </a:p>
          <a:p>
            <a:r>
              <a:rPr lang="pl-PL" dirty="0"/>
              <a:t>Podsumowanie oceny formalno-merytorycznej </a:t>
            </a:r>
            <a:br>
              <a:rPr lang="pl-PL" dirty="0"/>
            </a:br>
            <a:r>
              <a:rPr lang="pl-PL" dirty="0"/>
              <a:t>w ramach naboru nr FEWM.06.01-IZ.00-001/23 –  omówienie błędów we wnioskach biorąc pod uwagę zapisy Instrukcji wypełniania wniosku o dofinansowanie projektu </a:t>
            </a:r>
          </a:p>
        </p:txBody>
      </p:sp>
    </p:spTree>
    <p:extLst>
      <p:ext uri="{BB962C8B-B14F-4D97-AF65-F5344CB8AC3E}">
        <p14:creationId xmlns:p14="http://schemas.microsoft.com/office/powerpoint/2010/main" val="666191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5C2C2C-EF2F-6D60-D1A6-9FB263637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pl-P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wskazanie celu projektu: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cel projektu nie przekładał się bezpośrednio na zadania wskazane we wniosku, był niemierzalny; bez wskazania terminu, w którym zostanie osiągnięty</a:t>
            </a:r>
            <a:r>
              <a:rPr lang="pl-PL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rostokąt zaokrąglony 1">
            <a:extLst>
              <a:ext uri="{FF2B5EF4-FFF2-40B4-BE49-F238E27FC236}">
                <a16:creationId xmlns:a16="http://schemas.microsoft.com/office/drawing/2014/main" id="{FAABD358-C606-594B-C477-BE5B6C8BA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8996" y="474955"/>
            <a:ext cx="6692629" cy="1092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2400" b="1" dirty="0">
                <a:solidFill>
                  <a:schemeClr val="tx1"/>
                </a:solidFill>
              </a:rPr>
              <a:t>Zgodność celu projektu z celem szczegółowym oraz adekwatność doboru i opisu wskaźników, źródeł oraz sposobu ich pomiaru</a:t>
            </a:r>
          </a:p>
        </p:txBody>
      </p:sp>
    </p:spTree>
    <p:extLst>
      <p:ext uri="{BB962C8B-B14F-4D97-AF65-F5344CB8AC3E}">
        <p14:creationId xmlns:p14="http://schemas.microsoft.com/office/powerpoint/2010/main" val="1800494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4715684-0FDF-6428-EE94-E11D40BBB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097" y="2055815"/>
            <a:ext cx="8813259" cy="456740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dobór wskaźników: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brak wskazania wszystkich wskaźników obligatoryjnych, wymaganych w Regulaminie wyboru projektów  (rezultatu i produktu) oraz wspólnych wskaźników produktu.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brak określenia własnych wskaźników wynikających ze specyfiki projektu, np.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liczba nauczycieli, która wzięła udział w projekcie;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liczba nauczycieli języka angielskiego, która wzięła udział w projekcie;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liczba dyrektorów/zastępców dyrektorów, która wzięła udział w projekcie;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liczba wszystkich gmin na terenie, których zlokalizowane zostały szkoły objęte wsparciem w projekcie;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liczba gmin wiejskich na terenie, których zlokalizowane zostały szkoły objęte wsparciem w projekcie;</a:t>
            </a:r>
          </a:p>
          <a:p>
            <a:endParaRPr lang="pl-PL" dirty="0"/>
          </a:p>
        </p:txBody>
      </p:sp>
      <p:sp>
        <p:nvSpPr>
          <p:cNvPr id="4" name="Prostokąt zaokrąglony 1">
            <a:extLst>
              <a:ext uri="{FF2B5EF4-FFF2-40B4-BE49-F238E27FC236}">
                <a16:creationId xmlns:a16="http://schemas.microsoft.com/office/drawing/2014/main" id="{EF126177-64C9-037D-316B-59F32D9C3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638" y="474955"/>
            <a:ext cx="6420255" cy="1092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2400" b="1" dirty="0">
                <a:solidFill>
                  <a:schemeClr val="tx1"/>
                </a:solidFill>
              </a:rPr>
              <a:t>Zgodność celu projektu z celem szczegółowym oraz adekwatność doboru i opisu wskaźników, źródeł oraz sposobu ich pomiaru</a:t>
            </a:r>
          </a:p>
        </p:txBody>
      </p:sp>
    </p:spTree>
    <p:extLst>
      <p:ext uri="{BB962C8B-B14F-4D97-AF65-F5344CB8AC3E}">
        <p14:creationId xmlns:p14="http://schemas.microsoft.com/office/powerpoint/2010/main" val="2275138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DA8DB26-495D-A7C0-31A0-C228C4252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191" y="2014152"/>
            <a:ext cx="8764885" cy="43742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/>
              <a:t>- brak określenia wskaźników adekwatnych do działań zaplanowanych w jednolitym schemacie wsparcia, tj. np. wskaźnik dotyczący realizacji: wizyt studyjnych, szkoleń, projektów edukacyjnych, seminariów, raportów cząstkowych, raportów końcowych, wsparcia </a:t>
            </a:r>
            <a:r>
              <a:rPr lang="pl-PL" sz="2000" dirty="0" err="1"/>
              <a:t>coacha</a:t>
            </a:r>
            <a:r>
              <a:rPr lang="pl-PL" sz="2000" dirty="0"/>
              <a:t>/</a:t>
            </a:r>
            <a:r>
              <a:rPr lang="pl-PL" sz="2000" dirty="0" err="1"/>
              <a:t>superwizjera</a:t>
            </a:r>
            <a:r>
              <a:rPr lang="pl-PL" sz="2000" dirty="0"/>
              <a:t>/mentora, </a:t>
            </a:r>
            <a:r>
              <a:rPr lang="pl-PL" sz="2000" dirty="0" err="1"/>
              <a:t>rearanżacji</a:t>
            </a:r>
            <a:r>
              <a:rPr lang="pl-PL" sz="2000" dirty="0"/>
              <a:t> </a:t>
            </a:r>
            <a:r>
              <a:rPr lang="pl-PL" sz="2000" dirty="0" smtClean="0"/>
              <a:t>szkół</a:t>
            </a:r>
            <a:r>
              <a:rPr lang="pl-PL" sz="2000" dirty="0"/>
              <a:t>;</a:t>
            </a:r>
            <a:endParaRPr lang="pl-PL" sz="2000" dirty="0" smtClean="0"/>
          </a:p>
          <a:p>
            <a:pPr marL="0" indent="0">
              <a:buNone/>
            </a:pPr>
            <a:r>
              <a:rPr lang="pl-PL" sz="2000" dirty="0" smtClean="0"/>
              <a:t>- </a:t>
            </a:r>
            <a:r>
              <a:rPr lang="pl-PL" sz="2000" dirty="0"/>
              <a:t>brak określenia w treści wniosku wskaźników rezultatu odpowiadających zaproponowanym przez ION wskaźników </a:t>
            </a:r>
            <a:r>
              <a:rPr lang="pl-PL" sz="2000" dirty="0" smtClean="0"/>
              <a:t>produktu;</a:t>
            </a:r>
            <a:endParaRPr lang="pl-PL" sz="2000" dirty="0"/>
          </a:p>
          <a:p>
            <a:pPr marL="0" indent="0">
              <a:buNone/>
            </a:pPr>
            <a:r>
              <a:rPr lang="pl-PL" sz="2000" dirty="0"/>
              <a:t>- we wskaźniku dot. liczby podmiotów, które podniosły jakość i efektywność – wartość docelowa to tyle podmiotów, ile szkół w projekcie;</a:t>
            </a:r>
          </a:p>
          <a:p>
            <a:pPr marL="0" indent="0">
              <a:buNone/>
            </a:pPr>
            <a:r>
              <a:rPr lang="pl-PL" sz="2000" dirty="0"/>
              <a:t>- we wskaźniku rezultatu dot. kwalifikacji – należy ująć także osoby, które nabyły kompetencje;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Prostokąt zaokrąglony 1">
            <a:extLst>
              <a:ext uri="{FF2B5EF4-FFF2-40B4-BE49-F238E27FC236}">
                <a16:creationId xmlns:a16="http://schemas.microsoft.com/office/drawing/2014/main" id="{78206D3F-2A2E-7525-25D8-20B0662FE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638" y="405161"/>
            <a:ext cx="6420255" cy="1092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2400" b="1" dirty="0">
                <a:solidFill>
                  <a:schemeClr val="tx1"/>
                </a:solidFill>
              </a:rPr>
              <a:t>Zgodność celu projektu z celem szczegółowym oraz adekwatność doboru i opisu wskaźników, źródeł oraz sposobu ich pomiaru</a:t>
            </a:r>
          </a:p>
        </p:txBody>
      </p:sp>
    </p:spTree>
    <p:extLst>
      <p:ext uri="{BB962C8B-B14F-4D97-AF65-F5344CB8AC3E}">
        <p14:creationId xmlns:p14="http://schemas.microsoft.com/office/powerpoint/2010/main" val="1920200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4E94CA-E538-2323-3832-C2846F0DE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276" y="2055815"/>
            <a:ext cx="8589260" cy="4327230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źródła danych i sposób pomiaru: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źródła weryfikacji bardziej konkretne i oddające charakter wsparcia – jak wizyty studyjne to np. wyjazd uczestników z potwierdzeniem otrzymania przez nich transportu (bilet lotniczy/autokar), wyżywienia, noclegu, materiałów szkoleniowych (jeśli dotyczy);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do każdego określonego wskaźnika adekwatny moment pomiaru;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w przypadku kompetencji należy pamiętać o wykazaniu weryfikacji ich osiągnięcia w oparciu o IV-etapowy wzorzec;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w źródłach weryfikacji dokumenty potwierdzające uzyskanie kwalifikacji i nabycie kompetencji;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wskaźniki wspólne – również należy określić moment pomiaru oraz źródło  pomiaru;</a:t>
            </a:r>
          </a:p>
          <a:p>
            <a:endParaRPr lang="pl-PL" dirty="0"/>
          </a:p>
        </p:txBody>
      </p:sp>
      <p:sp>
        <p:nvSpPr>
          <p:cNvPr id="4" name="Prostokąt zaokrąglony 1">
            <a:extLst>
              <a:ext uri="{FF2B5EF4-FFF2-40B4-BE49-F238E27FC236}">
                <a16:creationId xmlns:a16="http://schemas.microsoft.com/office/drawing/2014/main" id="{3E07742F-3930-D437-DE0E-E8D1150F5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638" y="405161"/>
            <a:ext cx="6420255" cy="1092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2400" b="1" dirty="0">
                <a:solidFill>
                  <a:schemeClr val="tx1"/>
                </a:solidFill>
              </a:rPr>
              <a:t>Zgodność celu projektu z celem szczegółowym oraz adekwatność doboru i opisu wskaźników, źródeł oraz sposobu ich pomiaru</a:t>
            </a:r>
          </a:p>
        </p:txBody>
      </p:sp>
    </p:spTree>
    <p:extLst>
      <p:ext uri="{BB962C8B-B14F-4D97-AF65-F5344CB8AC3E}">
        <p14:creationId xmlns:p14="http://schemas.microsoft.com/office/powerpoint/2010/main" val="2522630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7707" y="2055815"/>
            <a:ext cx="8577133" cy="432723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b="1" dirty="0"/>
              <a:t>a) szczegółowy opis i uzasadnienie potrzeby realizacji zadań:</a:t>
            </a:r>
          </a:p>
          <a:p>
            <a:pPr marL="0" indent="0">
              <a:buNone/>
            </a:pPr>
            <a:r>
              <a:rPr lang="pl-PL" dirty="0"/>
              <a:t>- liczba osób jaka weźmie udział w poszczególnych formach wsparcia;</a:t>
            </a:r>
          </a:p>
          <a:p>
            <a:pPr marL="0" indent="0">
              <a:buNone/>
            </a:pPr>
            <a:r>
              <a:rPr lang="pl-PL" dirty="0"/>
              <a:t>- liczbę godzin każdej z form wsparcia jaka zostanie zrealizowana w projekcie, w podziale na grupy oraz indywidualnie;</a:t>
            </a:r>
          </a:p>
          <a:p>
            <a:pPr marL="0" indent="0">
              <a:buNone/>
            </a:pPr>
            <a:r>
              <a:rPr lang="pl-PL" dirty="0"/>
              <a:t>- terminy i miejsce realizacji;</a:t>
            </a:r>
          </a:p>
          <a:p>
            <a:pPr marL="0" indent="0">
              <a:buNone/>
            </a:pPr>
            <a:r>
              <a:rPr lang="pl-PL" dirty="0"/>
              <a:t>- czy będzie wsparcie towarzyszące: materiały, dojazdy, noclegi, wyżywienie;</a:t>
            </a:r>
          </a:p>
          <a:p>
            <a:pPr marL="0" indent="0">
              <a:buNone/>
            </a:pPr>
            <a:r>
              <a:rPr lang="pl-PL" dirty="0"/>
              <a:t>- uzasadnienie innych wydatków np. pomoce i narzędzia dydaktyczne do pracy z uczniami;</a:t>
            </a:r>
          </a:p>
          <a:p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2594918" y="259132"/>
            <a:ext cx="6179923" cy="10919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2400" b="1" dirty="0">
                <a:solidFill>
                  <a:schemeClr val="tx1"/>
                </a:solidFill>
              </a:rPr>
              <a:t>Trafność doboru zadań przewidzianych do realizacji w ramach projektu oraz racjonalność harmonogramu</a:t>
            </a:r>
          </a:p>
        </p:txBody>
      </p:sp>
    </p:spTree>
    <p:extLst>
      <p:ext uri="{BB962C8B-B14F-4D97-AF65-F5344CB8AC3E}">
        <p14:creationId xmlns:p14="http://schemas.microsoft.com/office/powerpoint/2010/main" val="689630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7708" y="2055815"/>
            <a:ext cx="8822724" cy="4616834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pl-PL" sz="2200" dirty="0" smtClean="0"/>
              <a:t>konferencja </a:t>
            </a:r>
            <a:r>
              <a:rPr lang="pl-PL" sz="2200" dirty="0"/>
              <a:t>w zadaniach powinna mieć charakter upowszechniający, w której będą uczestniczyć szkoły nie biorące udziału w projekcie - efekty pracy </a:t>
            </a:r>
            <a:r>
              <a:rPr lang="pl-PL" sz="2200" dirty="0" smtClean="0"/>
              <a:t>projektowej;</a:t>
            </a:r>
          </a:p>
          <a:p>
            <a:pPr>
              <a:buFontTx/>
              <a:buChar char="-"/>
            </a:pPr>
            <a:r>
              <a:rPr lang="pl-PL" sz="2200" dirty="0" smtClean="0"/>
              <a:t>proces </a:t>
            </a:r>
            <a:r>
              <a:rPr lang="pl-PL" sz="2200" dirty="0"/>
              <a:t>rekrutacji opierający się na wyłonieniu szkół jest działaniem, które winno być opisane w polu dotyczącym rekrutacji, gdyż nie jest działaniem merytorycznym. Działaniem merytorycznym jest wyłącznie sama diagnoza nauczycieli i kadry </a:t>
            </a:r>
            <a:r>
              <a:rPr lang="pl-PL" sz="2200" dirty="0" smtClean="0"/>
              <a:t>zarządzającej;</a:t>
            </a:r>
          </a:p>
          <a:p>
            <a:pPr>
              <a:buFontTx/>
              <a:buChar char="-"/>
            </a:pPr>
            <a:r>
              <a:rPr lang="pl-PL" sz="2200" dirty="0" smtClean="0"/>
              <a:t>uzasadnienie </a:t>
            </a:r>
            <a:r>
              <a:rPr lang="pl-PL" sz="2200" dirty="0"/>
              <a:t>wyboru wizyt studyjnych – dlaczego akurat ten kierunek podróży został wybrany; uzasadnienie danego szkolenia – dlaczego akurat takie</a:t>
            </a:r>
            <a:r>
              <a:rPr lang="pl-PL" sz="2200" dirty="0" smtClean="0"/>
              <a:t>?</a:t>
            </a:r>
          </a:p>
          <a:p>
            <a:pPr marL="0" indent="0">
              <a:buNone/>
            </a:pPr>
            <a:endParaRPr lang="pl-PL" sz="2200" dirty="0"/>
          </a:p>
          <a:p>
            <a:pPr marL="0" indent="0">
              <a:buNone/>
            </a:pPr>
            <a:r>
              <a:rPr lang="pl-PL" dirty="0"/>
              <a:t>b) Racjonalność harmonogramu realizacji projektu;</a:t>
            </a:r>
          </a:p>
          <a:p>
            <a:pPr marL="0" indent="0">
              <a:buNone/>
            </a:pPr>
            <a:r>
              <a:rPr lang="pl-PL" dirty="0"/>
              <a:t>c) </a:t>
            </a:r>
            <a:r>
              <a:rPr lang="pl-PL" dirty="0" smtClean="0"/>
              <a:t>Uzasadnienie wyboru </a:t>
            </a:r>
            <a:r>
              <a:rPr lang="pl-PL" dirty="0"/>
              <a:t>Partnerów do </a:t>
            </a:r>
            <a:r>
              <a:rPr lang="pl-PL" dirty="0" smtClean="0"/>
              <a:t>zadań;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2309169" y="345629"/>
            <a:ext cx="6402345" cy="10919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2400" b="1" dirty="0">
                <a:solidFill>
                  <a:schemeClr val="tx1"/>
                </a:solidFill>
              </a:rPr>
              <a:t>Trafność doboru zadań przewidzianych do realizacji w ramach projektu oraz racjonalność harmonogramu</a:t>
            </a:r>
          </a:p>
        </p:txBody>
      </p:sp>
    </p:spTree>
    <p:extLst>
      <p:ext uri="{BB962C8B-B14F-4D97-AF65-F5344CB8AC3E}">
        <p14:creationId xmlns:p14="http://schemas.microsoft.com/office/powerpoint/2010/main" val="29532901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ymbol zastępczy zawartośc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3272291"/>
              </p:ext>
            </p:extLst>
          </p:nvPr>
        </p:nvGraphicFramePr>
        <p:xfrm>
          <a:off x="642505" y="1875957"/>
          <a:ext cx="7886700" cy="503220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2859360671"/>
                    </a:ext>
                  </a:extLst>
                </a:gridCol>
              </a:tblGrid>
              <a:tr h="5032200"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endParaRPr lang="pl-PL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535" marR="895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8265495"/>
                  </a:ext>
                </a:extLst>
              </a:tr>
            </a:tbl>
          </a:graphicData>
        </a:graphic>
      </p:graphicFrame>
      <p:sp>
        <p:nvSpPr>
          <p:cNvPr id="7" name="Prostokąt zaokrąglony 6"/>
          <p:cNvSpPr/>
          <p:nvPr/>
        </p:nvSpPr>
        <p:spPr>
          <a:xfrm>
            <a:off x="2421185" y="63812"/>
            <a:ext cx="6432697" cy="9808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2400" b="1" dirty="0">
                <a:solidFill>
                  <a:schemeClr val="tx1"/>
                </a:solidFill>
              </a:rPr>
              <a:t>Prawidłowość budżetu projektu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967548" y="1313349"/>
            <a:ext cx="6868633" cy="5422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>
                <a:solidFill>
                  <a:schemeClr val="tx1"/>
                </a:solidFill>
              </a:rPr>
              <a:t>racjonalność i efektywność </a:t>
            </a:r>
          </a:p>
        </p:txBody>
      </p:sp>
      <p:sp>
        <p:nvSpPr>
          <p:cNvPr id="9" name="Prostokąt zaokrąglony 8"/>
          <p:cNvSpPr/>
          <p:nvPr/>
        </p:nvSpPr>
        <p:spPr>
          <a:xfrm>
            <a:off x="1006341" y="1973535"/>
            <a:ext cx="6868633" cy="5422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>
                <a:solidFill>
                  <a:schemeClr val="tx1"/>
                </a:solidFill>
              </a:rPr>
              <a:t>kwalifikowalność wydatków </a:t>
            </a:r>
          </a:p>
        </p:txBody>
      </p:sp>
      <p:sp>
        <p:nvSpPr>
          <p:cNvPr id="10" name="Prostokąt zaokrąglony 9"/>
          <p:cNvSpPr/>
          <p:nvPr/>
        </p:nvSpPr>
        <p:spPr>
          <a:xfrm>
            <a:off x="967547" y="2656856"/>
            <a:ext cx="6868633" cy="5422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>
                <a:solidFill>
                  <a:schemeClr val="tx1"/>
                </a:solidFill>
              </a:rPr>
              <a:t>poprawność uzasadnień wydatków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1006341" y="5020448"/>
            <a:ext cx="7184780" cy="129869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 dirty="0"/>
          </a:p>
          <a:p>
            <a:pPr algn="ctr"/>
            <a:r>
              <a:rPr lang="pl-PL" b="1" dirty="0">
                <a:solidFill>
                  <a:schemeClr val="tx1"/>
                </a:solidFill>
                <a:latin typeface="Trebuchet MS" panose="020B0603020202020204" pitchFamily="34" charset="0"/>
              </a:rPr>
              <a:t>część </a:t>
            </a:r>
            <a:r>
              <a:rPr lang="pl-PL" b="1" dirty="0">
                <a:solidFill>
                  <a:schemeClr val="tx1"/>
                </a:solidFill>
                <a:latin typeface="Trebuchet MS" panose="020B0603020202020204" pitchFamily="34" charset="0"/>
                <a:sym typeface="Wingdings" panose="05000000000000000000" pitchFamily="2" charset="2"/>
              </a:rPr>
              <a:t> </a:t>
            </a:r>
            <a:r>
              <a:rPr lang="pl-PL" b="1" dirty="0">
                <a:solidFill>
                  <a:schemeClr val="tx1"/>
                </a:solidFill>
                <a:latin typeface="Trebuchet MS" panose="020B0603020202020204" pitchFamily="34" charset="0"/>
              </a:rPr>
              <a:t>„Budżet projektu”</a:t>
            </a:r>
          </a:p>
          <a:p>
            <a:pPr algn="ctr"/>
            <a:r>
              <a:rPr lang="pl-PL" b="1" dirty="0">
                <a:solidFill>
                  <a:schemeClr val="tx1"/>
                </a:solidFill>
                <a:latin typeface="Trebuchet MS" panose="020B0603020202020204" pitchFamily="34" charset="0"/>
                <a:sym typeface="Wingdings" panose="05000000000000000000" pitchFamily="2" charset="2"/>
              </a:rPr>
              <a:t>część  „Podsumowanie budżetu”</a:t>
            </a:r>
          </a:p>
          <a:p>
            <a:pPr algn="ctr"/>
            <a:r>
              <a:rPr lang="pl-PL" b="1" dirty="0">
                <a:solidFill>
                  <a:schemeClr val="tx1"/>
                </a:solidFill>
                <a:latin typeface="Trebuchet MS" panose="020B0603020202020204" pitchFamily="34" charset="0"/>
                <a:sym typeface="Wingdings" panose="05000000000000000000" pitchFamily="2" charset="2"/>
              </a:rPr>
              <a:t>część  „Źródła finansowania”</a:t>
            </a:r>
          </a:p>
          <a:p>
            <a:pPr algn="ctr"/>
            <a:r>
              <a:rPr lang="pl-PL" b="1" dirty="0">
                <a:solidFill>
                  <a:schemeClr val="tx1"/>
                </a:solidFill>
                <a:latin typeface="Trebuchet MS" panose="020B0603020202020204" pitchFamily="34" charset="0"/>
                <a:sym typeface="Wingdings" panose="05000000000000000000" pitchFamily="2" charset="2"/>
              </a:rPr>
              <a:t>część  „Uzasadnienia wydatków”</a:t>
            </a:r>
          </a:p>
          <a:p>
            <a:pPr algn="ctr"/>
            <a:endParaRPr lang="pl-PL" dirty="0"/>
          </a:p>
        </p:txBody>
      </p:sp>
      <p:sp>
        <p:nvSpPr>
          <p:cNvPr id="14" name="Prostokąt zaokrąglony 13"/>
          <p:cNvSpPr/>
          <p:nvPr/>
        </p:nvSpPr>
        <p:spPr>
          <a:xfrm>
            <a:off x="993989" y="3319770"/>
            <a:ext cx="6868633" cy="5422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>
                <a:solidFill>
                  <a:schemeClr val="tx1"/>
                </a:solidFill>
              </a:rPr>
              <a:t>techniczna poprawność wypełnienia budżetu</a:t>
            </a:r>
          </a:p>
        </p:txBody>
      </p:sp>
      <p:sp>
        <p:nvSpPr>
          <p:cNvPr id="6" name="Prostokąt zaokrąglony 5"/>
          <p:cNvSpPr/>
          <p:nvPr/>
        </p:nvSpPr>
        <p:spPr>
          <a:xfrm>
            <a:off x="2839913" y="3814175"/>
            <a:ext cx="3827416" cy="97676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pl-PL" sz="1200" b="1" dirty="0">
                <a:solidFill>
                  <a:schemeClr val="tx1"/>
                </a:solidFill>
                <a:latin typeface="Trebuchet MS" panose="020B0603020202020204" pitchFamily="34" charset="0"/>
              </a:rPr>
              <a:t>poziom kosztów pośrednich, </a:t>
            </a:r>
          </a:p>
          <a:p>
            <a:pPr marL="285750" indent="-285750" algn="ctr">
              <a:buFontTx/>
              <a:buChar char="-"/>
            </a:pPr>
            <a:r>
              <a:rPr lang="pl-PL" sz="1200" b="1" dirty="0">
                <a:solidFill>
                  <a:schemeClr val="tx1"/>
                </a:solidFill>
                <a:latin typeface="Trebuchet MS" panose="020B0603020202020204" pitchFamily="34" charset="0"/>
              </a:rPr>
              <a:t>poziomu i prawidłowości wkładu własnego, </a:t>
            </a:r>
          </a:p>
          <a:p>
            <a:pPr marL="285750" indent="-285750" algn="ctr">
              <a:buFontTx/>
              <a:buChar char="-"/>
            </a:pPr>
            <a:r>
              <a:rPr lang="pl-PL" sz="1200" b="1" dirty="0">
                <a:solidFill>
                  <a:schemeClr val="tx1"/>
                </a:solidFill>
                <a:latin typeface="Trebuchet MS" panose="020B0603020202020204" pitchFamily="34" charset="0"/>
              </a:rPr>
              <a:t>poziom i prawidłowości cross-financingu</a:t>
            </a:r>
          </a:p>
          <a:p>
            <a:pPr marL="285750" indent="-285750" algn="ctr">
              <a:buFontTx/>
              <a:buChar char="-"/>
            </a:pPr>
            <a:r>
              <a:rPr lang="pl-PL" sz="1200" b="1" dirty="0">
                <a:solidFill>
                  <a:schemeClr val="tx1"/>
                </a:solidFill>
                <a:latin typeface="Trebuchet MS" panose="020B0603020202020204" pitchFamily="34" charset="0"/>
              </a:rPr>
              <a:t>pomoc publiczna/pomoc de minimis (o ile dotyczy)</a:t>
            </a:r>
            <a:endParaRPr lang="pl-PL" sz="12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5533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281" y="2055815"/>
            <a:ext cx="8884508" cy="43272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200" dirty="0"/>
              <a:t>- Wnioskodawca zobowiązany jest wskazać informacje dot. rynkowości kosztów z min. 2 ofert cenowych od potencjalnych dostawców/oferentów lub 2 linki do stron internetowych. Wskazanie, że wartości wydatków zostały dokonane na podstawie rozeznań rynkowych jest niewystarczające – jeżeli Wnioskodawca nie podaje linków do stron internetowych powinien w treści wniosku zawrzeć ceny poszczególnych ofert z rozeznania cenowego ze wskazaniem ceny uśrednionej, przyjętej w szczegółowym budżecie;</a:t>
            </a:r>
          </a:p>
          <a:p>
            <a:pPr marL="0" indent="0">
              <a:buNone/>
            </a:pPr>
            <a:r>
              <a:rPr lang="pl-PL" sz="2200" dirty="0"/>
              <a:t>- wydatki powinny być opisane w taki sposób, by można było zweryfikować każdy wydatek w projekcie, tj. elementy składowe wydatku, koszt jednostkowy, ilość, metodologia wyliczenia/szacowania ceny;</a:t>
            </a:r>
          </a:p>
          <a:p>
            <a:pPr marL="0" indent="0">
              <a:buNone/>
            </a:pPr>
            <a:r>
              <a:rPr lang="pl-PL" sz="2200" dirty="0"/>
              <a:t>- np. noclegi/wyżywienie – ilość osób, kwota , ilość dni, jaki posiłek– obiad? </a:t>
            </a:r>
            <a:r>
              <a:rPr lang="pl-PL" sz="2200" dirty="0" smtClean="0"/>
              <a:t>śniadanie</a:t>
            </a:r>
            <a:r>
              <a:rPr lang="pl-PL" sz="2200" dirty="0"/>
              <a:t>? Przerwa kawowa – co wchodzi w skład?</a:t>
            </a:r>
          </a:p>
          <a:p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2347784" y="271489"/>
            <a:ext cx="6167566" cy="10919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2400" b="1" dirty="0">
                <a:solidFill>
                  <a:schemeClr val="tx1"/>
                </a:solidFill>
              </a:rPr>
              <a:t>Prawidłowość budżetu projektu</a:t>
            </a:r>
          </a:p>
        </p:txBody>
      </p:sp>
    </p:spTree>
    <p:extLst>
      <p:ext uri="{BB962C8B-B14F-4D97-AF65-F5344CB8AC3E}">
        <p14:creationId xmlns:p14="http://schemas.microsoft.com/office/powerpoint/2010/main" val="35333751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2995" y="2055815"/>
            <a:ext cx="8773297" cy="43272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/>
              <a:t>- np. transport/bilety/dojazd- wskazać linki do stron przewoźników, dlaczego wybrano daną cenę, co wchodzi w skład danej ceny, dla ilu uczestników?</a:t>
            </a:r>
          </a:p>
          <a:p>
            <a:pPr marL="0" indent="0">
              <a:buNone/>
            </a:pPr>
            <a:r>
              <a:rPr lang="pl-PL" sz="2000" dirty="0"/>
              <a:t>- np. jakie elementy składowe wchodzą w skład kwoty zaplanowanej na wizyty studyjne;</a:t>
            </a:r>
          </a:p>
          <a:p>
            <a:pPr marL="0" indent="0">
              <a:buNone/>
            </a:pPr>
            <a:r>
              <a:rPr lang="pl-PL" sz="2000" dirty="0"/>
              <a:t>- niekwalifikowalne koszty info-</a:t>
            </a:r>
            <a:r>
              <a:rPr lang="pl-PL" sz="2000" dirty="0" err="1"/>
              <a:t>promo</a:t>
            </a:r>
            <a:r>
              <a:rPr lang="pl-PL" sz="2000" dirty="0"/>
              <a:t> mające charakter kosztów pośrednich;</a:t>
            </a:r>
          </a:p>
          <a:p>
            <a:pPr marL="0" indent="0">
              <a:buNone/>
            </a:pPr>
            <a:r>
              <a:rPr lang="pl-PL" sz="2000" dirty="0"/>
              <a:t>- wkład – wysokość w podziale na pieniężny i niepieniężny;</a:t>
            </a:r>
          </a:p>
          <a:p>
            <a:pPr marL="0" indent="0">
              <a:buNone/>
            </a:pPr>
            <a:r>
              <a:rPr lang="pl-PL" sz="2000" dirty="0"/>
              <a:t>- brak informacji, iż wkład własny nie był uprzednio finansowany ze środków UE;</a:t>
            </a:r>
          </a:p>
          <a:p>
            <a:pPr marL="0" indent="0">
              <a:buNone/>
            </a:pPr>
            <a:r>
              <a:rPr lang="pl-PL" sz="2000" dirty="0"/>
              <a:t>- cross-</a:t>
            </a:r>
            <a:r>
              <a:rPr lang="pl-PL" sz="2000" dirty="0" err="1"/>
              <a:t>financing</a:t>
            </a:r>
            <a:r>
              <a:rPr lang="pl-PL" sz="2000" dirty="0"/>
              <a:t> w odrębnej kategorii budżetowej;</a:t>
            </a:r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2568661" y="246775"/>
            <a:ext cx="6105782" cy="10919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2400" b="1" dirty="0">
                <a:solidFill>
                  <a:schemeClr val="tx1"/>
                </a:solidFill>
              </a:rPr>
              <a:t>Prawidłowość budżetu projektu</a:t>
            </a:r>
          </a:p>
        </p:txBody>
      </p:sp>
    </p:spTree>
    <p:extLst>
      <p:ext uri="{BB962C8B-B14F-4D97-AF65-F5344CB8AC3E}">
        <p14:creationId xmlns:p14="http://schemas.microsoft.com/office/powerpoint/2010/main" val="2469236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ymbol zastępczy zawartośc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5428221"/>
              </p:ext>
            </p:extLst>
          </p:nvPr>
        </p:nvGraphicFramePr>
        <p:xfrm>
          <a:off x="628648" y="2228649"/>
          <a:ext cx="7886700" cy="503220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2859360671"/>
                    </a:ext>
                  </a:extLst>
                </a:gridCol>
              </a:tblGrid>
              <a:tr h="5032200"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endParaRPr lang="pl-PL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535" marR="895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8265495"/>
                  </a:ext>
                </a:extLst>
              </a:tr>
            </a:tbl>
          </a:graphicData>
        </a:graphic>
      </p:graphicFrame>
      <p:sp>
        <p:nvSpPr>
          <p:cNvPr id="7" name="Prostokąt zaokrąglony 6"/>
          <p:cNvSpPr/>
          <p:nvPr/>
        </p:nvSpPr>
        <p:spPr>
          <a:xfrm>
            <a:off x="2551813" y="86954"/>
            <a:ext cx="6432697" cy="121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>
                <a:solidFill>
                  <a:schemeClr val="tx1"/>
                </a:solidFill>
              </a:rPr>
              <a:t>Doświadczenie Wnioskodawcy i Partnerów </a:t>
            </a:r>
            <a:r>
              <a:rPr lang="pl-PL" sz="2200" b="1" dirty="0" smtClean="0">
                <a:solidFill>
                  <a:schemeClr val="tx1"/>
                </a:solidFill>
              </a:rPr>
              <a:t/>
            </a:r>
            <a:br>
              <a:rPr lang="pl-PL" sz="2200" b="1" dirty="0" smtClean="0">
                <a:solidFill>
                  <a:schemeClr val="tx1"/>
                </a:solidFill>
              </a:rPr>
            </a:br>
            <a:r>
              <a:rPr lang="pl-PL" sz="2200" b="1" dirty="0" smtClean="0">
                <a:solidFill>
                  <a:schemeClr val="tx1"/>
                </a:solidFill>
              </a:rPr>
              <a:t>(</a:t>
            </a:r>
            <a:r>
              <a:rPr lang="pl-PL" sz="2200" b="1" dirty="0">
                <a:solidFill>
                  <a:schemeClr val="tx1"/>
                </a:solidFill>
              </a:rPr>
              <a:t>o ile dotyczy) w zakresie realizacji projektu</a:t>
            </a:r>
          </a:p>
        </p:txBody>
      </p:sp>
      <p:sp>
        <p:nvSpPr>
          <p:cNvPr id="9" name="Prostokąt zaokrąglony 8"/>
          <p:cNvSpPr/>
          <p:nvPr/>
        </p:nvSpPr>
        <p:spPr>
          <a:xfrm>
            <a:off x="1137681" y="2035741"/>
            <a:ext cx="6868633" cy="9284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200" dirty="0">
                <a:solidFill>
                  <a:schemeClr val="tx1"/>
                </a:solidFill>
              </a:rPr>
              <a:t>adekwatność doświadczenia Wnioskodawcy i Partnerów</a:t>
            </a:r>
          </a:p>
        </p:txBody>
      </p:sp>
      <p:sp>
        <p:nvSpPr>
          <p:cNvPr id="10" name="Prostokąt zaokrąglony 9"/>
          <p:cNvSpPr/>
          <p:nvPr/>
        </p:nvSpPr>
        <p:spPr>
          <a:xfrm>
            <a:off x="1137682" y="3302760"/>
            <a:ext cx="6868633" cy="99279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200" dirty="0">
                <a:solidFill>
                  <a:schemeClr val="tx1"/>
                </a:solidFill>
              </a:rPr>
              <a:t>opis i adekwatność potencjału społecznego 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3973032" y="4641273"/>
            <a:ext cx="4809459" cy="128106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pl-PL" sz="2200" b="1" dirty="0">
                <a:solidFill>
                  <a:schemeClr val="tx1"/>
                </a:solidFill>
              </a:rPr>
              <a:t>część „Potencjał do realizacji projektu”</a:t>
            </a:r>
          </a:p>
          <a:p>
            <a:pPr algn="ctr"/>
            <a:r>
              <a:rPr lang="pl-PL" sz="2200" b="1" dirty="0">
                <a:solidFill>
                  <a:schemeClr val="tx1"/>
                </a:solidFill>
              </a:rPr>
              <a:t> </a:t>
            </a:r>
            <a:r>
              <a:rPr lang="pl-PL" sz="22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pl-PL" sz="2200" b="1" dirty="0">
                <a:solidFill>
                  <a:schemeClr val="tx1"/>
                </a:solidFill>
              </a:rPr>
              <a:t> pole „Doświadczenie</a:t>
            </a:r>
            <a:endParaRPr lang="pl-PL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885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281" y="852256"/>
            <a:ext cx="8822724" cy="1091954"/>
          </a:xfrm>
          <a:ln w="1905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2700" b="1" dirty="0"/>
              <a:t>Podsumowanie ocen z naboru nr FEWM.06.01-IZ.00-001/23  </a:t>
            </a:r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48281" y="2409385"/>
            <a:ext cx="8822724" cy="380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700" dirty="0"/>
              <a:t>2 wnioski odrzucone na kryteriach punktowych: </a:t>
            </a:r>
            <a:r>
              <a:rPr lang="pl-PL" sz="2700" b="1" dirty="0"/>
              <a:t>C1, C3 i C4</a:t>
            </a:r>
            <a:r>
              <a:rPr lang="pl-PL" sz="2700" dirty="0"/>
              <a:t>;</a:t>
            </a:r>
          </a:p>
          <a:p>
            <a:r>
              <a:rPr lang="pl-PL" sz="27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700" dirty="0"/>
              <a:t>1 wniosek na kryteriach punktowych: </a:t>
            </a:r>
            <a:r>
              <a:rPr lang="pl-PL" sz="2700" b="1" dirty="0"/>
              <a:t>C2, C4</a:t>
            </a:r>
            <a:r>
              <a:rPr lang="pl-PL" sz="2700" dirty="0"/>
              <a:t>; kryteriach ogólnych zerojedynkowych: </a:t>
            </a:r>
            <a:r>
              <a:rPr lang="pl-PL" sz="2700" b="1" dirty="0"/>
              <a:t>A4, A14</a:t>
            </a:r>
            <a:r>
              <a:rPr lang="pl-PL" sz="2700" dirty="0"/>
              <a:t>; kryteriach specyficznych dostępu: </a:t>
            </a:r>
            <a:r>
              <a:rPr lang="pl-PL" sz="2700" b="1" dirty="0"/>
              <a:t>B2, B4</a:t>
            </a:r>
            <a:r>
              <a:rPr lang="pl-PL" sz="2700" dirty="0"/>
              <a:t>;</a:t>
            </a:r>
          </a:p>
          <a:p>
            <a:endParaRPr lang="pl-PL" sz="27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700" dirty="0"/>
              <a:t>1 wniosek na kryteriach punktowych: </a:t>
            </a:r>
            <a:r>
              <a:rPr lang="pl-PL" sz="2700" b="1" dirty="0"/>
              <a:t>C1, C2, C3, C4 i C7</a:t>
            </a:r>
            <a:r>
              <a:rPr lang="pl-PL" sz="2700" dirty="0"/>
              <a:t>; kryterium specyficznym dostępu </a:t>
            </a:r>
            <a:r>
              <a:rPr lang="pl-PL" sz="2700" b="1" dirty="0"/>
              <a:t>B2</a:t>
            </a:r>
            <a:r>
              <a:rPr lang="pl-PL" sz="27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2731663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ymbol zastępczy zawartośc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8713132"/>
              </p:ext>
            </p:extLst>
          </p:nvPr>
        </p:nvGraphicFramePr>
        <p:xfrm>
          <a:off x="628650" y="2200940"/>
          <a:ext cx="7886700" cy="503220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2859360671"/>
                    </a:ext>
                  </a:extLst>
                </a:gridCol>
              </a:tblGrid>
              <a:tr h="5032200"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endParaRPr lang="pl-PL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535" marR="895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8265495"/>
                  </a:ext>
                </a:extLst>
              </a:tr>
            </a:tbl>
          </a:graphicData>
        </a:graphic>
      </p:graphicFrame>
      <p:sp>
        <p:nvSpPr>
          <p:cNvPr id="7" name="Prostokąt zaokrąglony 6"/>
          <p:cNvSpPr/>
          <p:nvPr/>
        </p:nvSpPr>
        <p:spPr>
          <a:xfrm>
            <a:off x="2551813" y="86954"/>
            <a:ext cx="6432697" cy="111641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>
                <a:solidFill>
                  <a:schemeClr val="tx1"/>
                </a:solidFill>
              </a:rPr>
              <a:t>Adekwatność potencjału Wnioskodawcy i Partnerów (o ile dotyczy) oraz sposobu zarządzania projektem</a:t>
            </a:r>
          </a:p>
        </p:txBody>
      </p:sp>
      <p:sp>
        <p:nvSpPr>
          <p:cNvPr id="9" name="Prostokąt zaokrąglony 8"/>
          <p:cNvSpPr/>
          <p:nvPr/>
        </p:nvSpPr>
        <p:spPr>
          <a:xfrm>
            <a:off x="1137673" y="1407539"/>
            <a:ext cx="6868633" cy="55706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200" dirty="0">
                <a:solidFill>
                  <a:schemeClr val="tx1"/>
                </a:solidFill>
              </a:rPr>
              <a:t>sposób zarządzania projektem</a:t>
            </a:r>
          </a:p>
        </p:txBody>
      </p:sp>
      <p:sp>
        <p:nvSpPr>
          <p:cNvPr id="10" name="Prostokąt zaokrąglony 9"/>
          <p:cNvSpPr/>
          <p:nvPr/>
        </p:nvSpPr>
        <p:spPr>
          <a:xfrm>
            <a:off x="1137671" y="2806433"/>
            <a:ext cx="6868633" cy="60547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200" dirty="0">
                <a:solidFill>
                  <a:schemeClr val="tx1"/>
                </a:solidFill>
              </a:rPr>
              <a:t>własne środki finansowe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2551813" y="4533363"/>
            <a:ext cx="5963537" cy="177728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pl-PL" b="1" dirty="0">
                <a:solidFill>
                  <a:schemeClr val="tx1"/>
                </a:solidFill>
                <a:latin typeface="Trebuchet MS" panose="020B0603020202020204" pitchFamily="34" charset="0"/>
              </a:rPr>
              <a:t>część „Potencjał do realizacji projektu”</a:t>
            </a:r>
          </a:p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pl-PL" b="1" dirty="0">
                <a:solidFill>
                  <a:schemeClr val="tx1"/>
                </a:solidFill>
                <a:latin typeface="Trebuchet MS" panose="020B0603020202020204" pitchFamily="34" charset="0"/>
              </a:rPr>
              <a:t>pole: „Opis sposobu zarządzania projektem”, </a:t>
            </a:r>
          </a:p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pl-PL" b="1" dirty="0">
                <a:solidFill>
                  <a:schemeClr val="tx1"/>
                </a:solidFill>
                <a:latin typeface="Trebuchet MS" panose="020B0603020202020204" pitchFamily="34" charset="0"/>
              </a:rPr>
              <a:t> pole: „Opis wkładu rzeczowego”, </a:t>
            </a:r>
          </a:p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pl-PL" b="1" dirty="0">
                <a:solidFill>
                  <a:schemeClr val="tx1"/>
                </a:solidFill>
                <a:latin typeface="Trebuchet MS" panose="020B0603020202020204" pitchFamily="34" charset="0"/>
              </a:rPr>
              <a:t>pole „Opis własnych środków finansowanych” </a:t>
            </a:r>
          </a:p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pl-PL" b="1" dirty="0">
                <a:solidFill>
                  <a:schemeClr val="tx1"/>
                </a:solidFill>
                <a:latin typeface="Trebuchet MS" panose="020B0603020202020204" pitchFamily="34" charset="0"/>
              </a:rPr>
              <a:t>pole „Potencjał kadrowy do realizacji projektu".</a:t>
            </a:r>
            <a:endParaRPr lang="pl-PL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1137672" y="2168767"/>
            <a:ext cx="6868633" cy="5130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200" dirty="0">
                <a:solidFill>
                  <a:schemeClr val="tx1"/>
                </a:solidFill>
              </a:rPr>
              <a:t>wkład rzeczowy</a:t>
            </a:r>
          </a:p>
        </p:txBody>
      </p:sp>
      <p:sp>
        <p:nvSpPr>
          <p:cNvPr id="11" name="Prostokąt zaokrąglony 10"/>
          <p:cNvSpPr/>
          <p:nvPr/>
        </p:nvSpPr>
        <p:spPr>
          <a:xfrm>
            <a:off x="1137670" y="3536503"/>
            <a:ext cx="6868633" cy="76052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200" dirty="0">
                <a:solidFill>
                  <a:schemeClr val="tx1"/>
                </a:solidFill>
              </a:rPr>
              <a:t>potencjał kadrowy planowany do wykorzystania w ramach projektu</a:t>
            </a:r>
          </a:p>
        </p:txBody>
      </p:sp>
    </p:spTree>
    <p:extLst>
      <p:ext uri="{BB962C8B-B14F-4D97-AF65-F5344CB8AC3E}">
        <p14:creationId xmlns:p14="http://schemas.microsoft.com/office/powerpoint/2010/main" val="27281977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ymbol zastępczy zawartośc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8713132"/>
              </p:ext>
            </p:extLst>
          </p:nvPr>
        </p:nvGraphicFramePr>
        <p:xfrm>
          <a:off x="628650" y="2200940"/>
          <a:ext cx="7886700" cy="503220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2859360671"/>
                    </a:ext>
                  </a:extLst>
                </a:gridCol>
              </a:tblGrid>
              <a:tr h="5032200"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endParaRPr lang="pl-PL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535" marR="895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8265495"/>
                  </a:ext>
                </a:extLst>
              </a:tr>
            </a:tbl>
          </a:graphicData>
        </a:graphic>
      </p:graphicFrame>
      <p:sp>
        <p:nvSpPr>
          <p:cNvPr id="7" name="Prostokąt zaokrąglony 6"/>
          <p:cNvSpPr/>
          <p:nvPr/>
        </p:nvSpPr>
        <p:spPr>
          <a:xfrm>
            <a:off x="2551813" y="86954"/>
            <a:ext cx="6432697" cy="111641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>
                <a:solidFill>
                  <a:schemeClr val="tx1"/>
                </a:solidFill>
              </a:rPr>
              <a:t>Trafność opisanej analizy ryzyka</a:t>
            </a:r>
          </a:p>
          <a:p>
            <a:pPr algn="ctr"/>
            <a:r>
              <a:rPr lang="pl-PL" sz="2200" b="1" dirty="0">
                <a:solidFill>
                  <a:schemeClr val="tx1"/>
                </a:solidFill>
              </a:rPr>
              <a:t>nieosiągnięcia założeń projektu.</a:t>
            </a:r>
          </a:p>
        </p:txBody>
      </p:sp>
      <p:sp>
        <p:nvSpPr>
          <p:cNvPr id="9" name="Prostokąt zaokrąglony 8"/>
          <p:cNvSpPr/>
          <p:nvPr/>
        </p:nvSpPr>
        <p:spPr>
          <a:xfrm>
            <a:off x="321277" y="1440873"/>
            <a:ext cx="7685030" cy="74346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200" dirty="0"/>
              <a:t>-</a:t>
            </a:r>
            <a:r>
              <a:rPr lang="pl-PL" sz="2200" dirty="0">
                <a:solidFill>
                  <a:schemeClr val="tx1"/>
                </a:solidFill>
              </a:rPr>
              <a:t>sytuacji, których wystąpienie utrudni lub uniemożliwi osiągnięcie wartości docelowej wskaźników rezultatu,</a:t>
            </a:r>
          </a:p>
        </p:txBody>
      </p:sp>
      <p:sp>
        <p:nvSpPr>
          <p:cNvPr id="10" name="Prostokąt zaokrąglony 9"/>
          <p:cNvSpPr/>
          <p:nvPr/>
        </p:nvSpPr>
        <p:spPr>
          <a:xfrm>
            <a:off x="321277" y="3117273"/>
            <a:ext cx="7685027" cy="6096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200" dirty="0"/>
              <a:t>-</a:t>
            </a:r>
            <a:r>
              <a:rPr lang="pl-PL" sz="2200" dirty="0">
                <a:solidFill>
                  <a:schemeClr val="tx1"/>
                </a:solidFill>
              </a:rPr>
              <a:t>działań, które zostaną podjęte, aby zapobiec wystąpieniu ryzyka, 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831273" y="4765106"/>
            <a:ext cx="7684077" cy="201846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à"/>
            </a:pPr>
            <a:endParaRPr lang="pl-PL" sz="2000" dirty="0">
              <a:solidFill>
                <a:schemeClr val="tx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à"/>
            </a:pPr>
            <a:endParaRPr lang="pl-PL" sz="20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pl-PL" sz="2000" dirty="0">
                <a:solidFill>
                  <a:schemeClr val="tx1"/>
                </a:solidFill>
                <a:latin typeface="Trebuchet MS" panose="020B0603020202020204" pitchFamily="34" charset="0"/>
              </a:rPr>
              <a:t>Kryterium oceniane będzie na podstawie zapisów wniosku o dofinansowanie projektu, w szczególności w:  części „Dodatkowe informacje”  pole „Ryzyko nieosiągnięcia założeń projektu”.</a:t>
            </a:r>
          </a:p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pl-PL" sz="2000" dirty="0">
                <a:solidFill>
                  <a:schemeClr val="tx1"/>
                </a:solidFill>
                <a:latin typeface="Trebuchet MS" panose="020B0603020202020204" pitchFamily="34" charset="0"/>
              </a:rPr>
              <a:t>Dotyczy projektów o wartości ogółem powyżej </a:t>
            </a:r>
          </a:p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pl-PL" sz="2000" dirty="0">
                <a:solidFill>
                  <a:schemeClr val="tx1"/>
                </a:solidFill>
                <a:latin typeface="Trebuchet MS" panose="020B0603020202020204" pitchFamily="34" charset="0"/>
              </a:rPr>
              <a:t>5 mln PLN.</a:t>
            </a:r>
          </a:p>
          <a:p>
            <a:pPr marL="285750" indent="-285750" algn="ctr">
              <a:buFont typeface="Wingdings" panose="05000000000000000000" pitchFamily="2" charset="2"/>
              <a:buChar char="à"/>
            </a:pPr>
            <a:endParaRPr lang="pl-PL" sz="2000" dirty="0">
              <a:solidFill>
                <a:schemeClr val="tx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à"/>
            </a:pP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321278" y="2339443"/>
            <a:ext cx="7685028" cy="62272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200" dirty="0"/>
              <a:t>-</a:t>
            </a:r>
            <a:r>
              <a:rPr lang="pl-PL" sz="2200" dirty="0">
                <a:solidFill>
                  <a:schemeClr val="tx1"/>
                </a:solidFill>
              </a:rPr>
              <a:t>sposobu identyfikacji wystąpienia takich sytuacji (zajścia ryzyka), </a:t>
            </a:r>
          </a:p>
        </p:txBody>
      </p:sp>
      <p:sp>
        <p:nvSpPr>
          <p:cNvPr id="11" name="Prostokąt zaokrąglony 10"/>
          <p:cNvSpPr/>
          <p:nvPr/>
        </p:nvSpPr>
        <p:spPr>
          <a:xfrm>
            <a:off x="321278" y="3865375"/>
            <a:ext cx="7685026" cy="76122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200" dirty="0"/>
              <a:t>-</a:t>
            </a:r>
            <a:r>
              <a:rPr lang="pl-PL" sz="2200" dirty="0">
                <a:solidFill>
                  <a:schemeClr val="tx1"/>
                </a:solidFill>
              </a:rPr>
              <a:t>działań jakie będą mogły zostać podjęte, aby zminimalizować skutki wystąpienia ryzyka. </a:t>
            </a:r>
          </a:p>
        </p:txBody>
      </p:sp>
    </p:spTree>
    <p:extLst>
      <p:ext uri="{BB962C8B-B14F-4D97-AF65-F5344CB8AC3E}">
        <p14:creationId xmlns:p14="http://schemas.microsoft.com/office/powerpoint/2010/main" val="2460654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>
            <a:extLst>
              <a:ext uri="{FF2B5EF4-FFF2-40B4-BE49-F238E27FC236}">
                <a16:creationId xmlns:a16="http://schemas.microsoft.com/office/drawing/2014/main" id="{00B3A38C-5342-4CE5-ACE6-9E9BDC9B1E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618509"/>
            <a:ext cx="6858000" cy="2639291"/>
          </a:xfrm>
        </p:spPr>
        <p:txBody>
          <a:bodyPr/>
          <a:lstStyle/>
          <a:p>
            <a:endParaRPr lang="pl-PL" sz="3600" dirty="0"/>
          </a:p>
          <a:p>
            <a:r>
              <a:rPr lang="pl-PL" sz="3600" dirty="0"/>
              <a:t>Dziękuję za uwagę </a:t>
            </a:r>
            <a:r>
              <a:rPr lang="pl-PL" sz="3600" dirty="0">
                <a:sym typeface="Wingdings" panose="05000000000000000000" pitchFamily="2" charset="2"/>
              </a:rPr>
              <a:t></a:t>
            </a:r>
          </a:p>
        </p:txBody>
      </p:sp>
    </p:spTree>
    <p:extLst>
      <p:ext uri="{BB962C8B-B14F-4D97-AF65-F5344CB8AC3E}">
        <p14:creationId xmlns:p14="http://schemas.microsoft.com/office/powerpoint/2010/main" val="41575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9CDB72-B690-47E6-BF29-A11D2EBC1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66" y="1352282"/>
            <a:ext cx="7886700" cy="3979571"/>
          </a:xfrm>
          <a:ln w="57150">
            <a:solidFill>
              <a:srgbClr val="00B0F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pl-PL" sz="4400" b="1" dirty="0"/>
          </a:p>
          <a:p>
            <a:pPr marL="0" indent="0" algn="ctr">
              <a:buNone/>
            </a:pPr>
            <a:endParaRPr lang="pl-PL" sz="4400" b="1" u="sng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l-PL" sz="4400" b="1" u="sng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Kryteria </a:t>
            </a:r>
            <a:r>
              <a:rPr lang="pl-PL" sz="4400" b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ogólne punktowe</a:t>
            </a:r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25737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Kryteria ogólne punktowe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9CDB72-B690-47E6-BF29-A11D2EBC1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Prawidłowość opisu grupy docelowej w kontekście sytuacji problemowej. </a:t>
            </a:r>
            <a:r>
              <a:rPr lang="pl-PL" dirty="0">
                <a:solidFill>
                  <a:schemeClr val="accent1"/>
                </a:solidFill>
              </a:rPr>
              <a:t>(</a:t>
            </a:r>
            <a:r>
              <a:rPr lang="pl-PL" altLang="pl-PL" dirty="0">
                <a:solidFill>
                  <a:schemeClr val="accent1"/>
                </a:solidFill>
                <a:cs typeface="Times New Roman" panose="02020603050405020304" pitchFamily="18" charset="0"/>
              </a:rPr>
              <a:t>20 pkt)</a:t>
            </a:r>
            <a:endParaRPr lang="pl-PL" dirty="0">
              <a:solidFill>
                <a:schemeClr val="accent1"/>
              </a:solidFill>
            </a:endParaRPr>
          </a:p>
          <a:p>
            <a:r>
              <a:rPr lang="pl-PL" dirty="0"/>
              <a:t>Zgodność celu projektu z celem szczegółowym wskazanym w SZOP </a:t>
            </a:r>
            <a:r>
              <a:rPr lang="pl-PL" dirty="0" err="1"/>
              <a:t>FEWiM</a:t>
            </a:r>
            <a:r>
              <a:rPr lang="pl-PL" dirty="0"/>
              <a:t> 2021-2027 (aktualnym na dzień ogłoszenia naboru) dla danego Działania oraz adekwatność doboru i opisu wskaźników, źródeł oraz sposobu ich pomiaru.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>
                <a:solidFill>
                  <a:schemeClr val="accent1"/>
                </a:solidFill>
              </a:rPr>
              <a:t>(10 pkt)</a:t>
            </a:r>
          </a:p>
          <a:p>
            <a:r>
              <a:rPr lang="pl-PL" dirty="0"/>
              <a:t>Trafność doboru zadań przewidzianych do realizacji w ramach projektu oraz racjonalność harmonogramu. </a:t>
            </a:r>
            <a:r>
              <a:rPr lang="pl-PL" dirty="0">
                <a:solidFill>
                  <a:schemeClr val="accent1"/>
                </a:solidFill>
              </a:rPr>
              <a:t>(20 pkt)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87543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Kryteria ogólne punktowe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9CDB72-B690-47E6-BF29-A11D2EBC1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Prawidłowość budżetu projektu.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>
                <a:solidFill>
                  <a:schemeClr val="accent1"/>
                </a:solidFill>
              </a:rPr>
              <a:t>(20 pkt)</a:t>
            </a:r>
          </a:p>
          <a:p>
            <a:r>
              <a:rPr lang="pl-PL" dirty="0"/>
              <a:t>Doświadczenie Wnioskodawcy i Partnerów (o ile dotyczy) w zakresie realizacji projektu.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>
                <a:solidFill>
                  <a:schemeClr val="accent1"/>
                </a:solidFill>
              </a:rPr>
              <a:t>(10 pkt)</a:t>
            </a:r>
          </a:p>
          <a:p>
            <a:r>
              <a:rPr lang="pl-PL" dirty="0"/>
              <a:t>Adekwatność potencjału Wnioskodawcy i Partnerów (o ile dotycz) oraz sposobu zarzadzania projektem.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>
                <a:solidFill>
                  <a:schemeClr val="accent1"/>
                </a:solidFill>
              </a:rPr>
              <a:t>(10 pkt)</a:t>
            </a:r>
          </a:p>
          <a:p>
            <a:r>
              <a:rPr lang="pl-PL" dirty="0"/>
              <a:t>Trafność opisanej analizy ryzyka nieosiągnięcia założeń projektu (o ile dotyczy) </a:t>
            </a:r>
            <a:r>
              <a:rPr lang="pl-PL" dirty="0">
                <a:solidFill>
                  <a:schemeClr val="accent1"/>
                </a:solidFill>
              </a:rPr>
              <a:t>(10 pkt)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11644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Kryteria punktowe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2055815"/>
            <a:ext cx="7886700" cy="408740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l-PL" dirty="0"/>
              <a:t>Max 100 punktów</a:t>
            </a:r>
          </a:p>
          <a:p>
            <a:r>
              <a:rPr lang="pl-PL" dirty="0"/>
              <a:t>Minimum 60% ogółem oraz 60% punktów za każde kryterium punktowe</a:t>
            </a:r>
          </a:p>
          <a:p>
            <a:r>
              <a:rPr lang="pl-PL" dirty="0"/>
              <a:t>Wszystkie kryteria punktowe mogą podlegać uzupełnieniu lub poprawie</a:t>
            </a:r>
          </a:p>
          <a:p>
            <a:r>
              <a:rPr lang="pl-PL" dirty="0"/>
              <a:t>Uzupełnienie lub poprawa na etapie negocjacji.</a:t>
            </a:r>
          </a:p>
          <a:p>
            <a:pPr marL="0" indent="0" algn="ctr">
              <a:buNone/>
            </a:pPr>
            <a:r>
              <a:rPr lang="pl-PL" b="1" u="sng" dirty="0">
                <a:solidFill>
                  <a:schemeClr val="accent1">
                    <a:lumMod val="75000"/>
                  </a:schemeClr>
                </a:solidFill>
              </a:rPr>
              <a:t>Podstawą do wypełniania wniosku jest Instrukcja merytoryczna wypełniania wniosku. </a:t>
            </a:r>
          </a:p>
          <a:p>
            <a:pPr marL="0" indent="0" algn="ctr">
              <a:buNone/>
            </a:pPr>
            <a:endParaRPr lang="pl-PL" dirty="0"/>
          </a:p>
          <a:p>
            <a:endParaRPr lang="pl-PL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95707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67B5A2-ADDB-F04D-1DEF-2A9027D97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281" y="2055814"/>
            <a:ext cx="8773298" cy="465390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b="1" dirty="0"/>
              <a:t>a) uzasadnienie wyboru grupy docelowej w kontekście zdiagnozowanej sytuacji problemowej i barier uczestnictwa:</a:t>
            </a:r>
          </a:p>
          <a:p>
            <a:pPr marL="0" indent="0">
              <a:buNone/>
            </a:pPr>
            <a:r>
              <a:rPr lang="pl-PL" dirty="0"/>
              <a:t>- sytuacja problemowa powinna być potwierdzona aktualnymi danymi liczbowymi i/lub danymi jakościowymi wraz z podaniem źródła ich pochodzenia, z trzech ostatnich lat – </a:t>
            </a:r>
            <a:r>
              <a:rPr lang="pl-PL" dirty="0" smtClean="0"/>
              <a:t>z opisu jasno powinno wynikać dlaczego Wnioskodawca wybrał konkretną grupę docelową/uzasadnienie zapotrzebowania na wsparcie w określonym zakresie;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- zabrakło informacji nt. prowadzonych diagnoz: kto prowadził badanie szkół, jakimi metodami, jaki był zakres badania, jakie szkoły brały udział w badaniu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(</a:t>
            </a:r>
            <a:r>
              <a:rPr lang="pl-PL" dirty="0"/>
              <a:t>z całego województwa/z danego subregionu), kiedy zostało przeprowadzone badanie;</a:t>
            </a:r>
          </a:p>
          <a:p>
            <a:pPr marL="0" indent="0">
              <a:buNone/>
            </a:pPr>
            <a:r>
              <a:rPr lang="pl-PL" dirty="0"/>
              <a:t>- brak uzasadnienia dotyczącego liczby szkół, jak również liczby nauczycieli objętych wsparciem;</a:t>
            </a:r>
          </a:p>
          <a:p>
            <a:pPr marL="0" indent="0">
              <a:buNone/>
            </a:pPr>
            <a:r>
              <a:rPr lang="pl-PL" dirty="0"/>
              <a:t>- na jakiej podstawie Wnioskodawca oszacował wielkość grupy docelowej – liczbę osób oraz liczbę szkół objętych wsparciem;</a:t>
            </a:r>
          </a:p>
          <a:p>
            <a:pPr marL="0" indent="0">
              <a:buNone/>
            </a:pPr>
            <a:r>
              <a:rPr lang="pl-PL" dirty="0"/>
              <a:t>- zabrakło określenia barier uczestnictwa w podziale na nauczycieli oraz kadrę zarządzającą, wynikające z racji zajmowanego stanowiska</a:t>
            </a:r>
            <a:r>
              <a:rPr lang="pl-PL" dirty="0" smtClean="0"/>
              <a:t>;</a:t>
            </a:r>
            <a:endParaRPr lang="pl-PL" dirty="0"/>
          </a:p>
        </p:txBody>
      </p:sp>
      <p:sp>
        <p:nvSpPr>
          <p:cNvPr id="4" name="Prostokąt zaokrąglony 8">
            <a:extLst>
              <a:ext uri="{FF2B5EF4-FFF2-40B4-BE49-F238E27FC236}">
                <a16:creationId xmlns:a16="http://schemas.microsoft.com/office/drawing/2014/main" id="{7C1F96E9-26B5-F0D6-FC96-6C358242D8C8}"/>
              </a:ext>
            </a:extLst>
          </p:cNvPr>
          <p:cNvSpPr/>
          <p:nvPr/>
        </p:nvSpPr>
        <p:spPr>
          <a:xfrm>
            <a:off x="2284671" y="421641"/>
            <a:ext cx="6432697" cy="111641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2400" b="1" dirty="0">
                <a:solidFill>
                  <a:schemeClr val="tx1"/>
                </a:solidFill>
              </a:rPr>
              <a:t>Prawidłowość opisu grupy docelowej </a:t>
            </a:r>
            <a:r>
              <a:rPr lang="pl-PL" sz="2400" b="1" dirty="0" smtClean="0">
                <a:solidFill>
                  <a:schemeClr val="tx1"/>
                </a:solidFill>
              </a:rPr>
              <a:t/>
            </a:r>
            <a:br>
              <a:rPr lang="pl-PL" sz="2400" b="1" dirty="0" smtClean="0">
                <a:solidFill>
                  <a:schemeClr val="tx1"/>
                </a:solidFill>
              </a:rPr>
            </a:br>
            <a:r>
              <a:rPr lang="pl-PL" sz="2400" b="1" dirty="0" smtClean="0">
                <a:solidFill>
                  <a:schemeClr val="tx1"/>
                </a:solidFill>
              </a:rPr>
              <a:t>w </a:t>
            </a:r>
            <a:r>
              <a:rPr lang="pl-PL" sz="2400" b="1" dirty="0">
                <a:solidFill>
                  <a:schemeClr val="tx1"/>
                </a:solidFill>
              </a:rPr>
              <a:t>kontekście sytuacji problemowej</a:t>
            </a:r>
          </a:p>
        </p:txBody>
      </p:sp>
    </p:spTree>
    <p:extLst>
      <p:ext uri="{BB962C8B-B14F-4D97-AF65-F5344CB8AC3E}">
        <p14:creationId xmlns:p14="http://schemas.microsoft.com/office/powerpoint/2010/main" val="2023078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D40856D-EBB4-9A7A-BB1C-B1504C67B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2075270"/>
            <a:ext cx="8515350" cy="4327230"/>
          </a:xfrm>
        </p:spPr>
        <p:txBody>
          <a:bodyPr/>
          <a:lstStyle/>
          <a:p>
            <a:pPr marL="0" indent="0">
              <a:buNone/>
            </a:pPr>
            <a:r>
              <a:rPr lang="pl-PL" b="1" dirty="0"/>
              <a:t>b) opis istotnych cech uczestników, w tym potrzeb:</a:t>
            </a:r>
          </a:p>
          <a:p>
            <a:pPr marL="0" indent="0">
              <a:buNone/>
            </a:pPr>
            <a:r>
              <a:rPr lang="pl-PL" dirty="0"/>
              <a:t>- opis istotnych cech uczestników projektu – nauczycieli (stopień awansu zawodowego, miasto/wieś, płeć, wiek) oraz kadry zarządzającej;</a:t>
            </a:r>
          </a:p>
          <a:p>
            <a:pPr marL="0" indent="0">
              <a:buNone/>
            </a:pPr>
            <a:r>
              <a:rPr lang="pl-PL" dirty="0"/>
              <a:t>- zabrakło określenia potrzeb w podziale na nauczycieli oraz kadrę zarządzającą, wynikające z racji zajmowanego stanowiska;</a:t>
            </a:r>
          </a:p>
          <a:p>
            <a:endParaRPr lang="pl-PL" dirty="0"/>
          </a:p>
        </p:txBody>
      </p:sp>
      <p:sp>
        <p:nvSpPr>
          <p:cNvPr id="4" name="Prostokąt zaokrąglony 8">
            <a:extLst>
              <a:ext uri="{FF2B5EF4-FFF2-40B4-BE49-F238E27FC236}">
                <a16:creationId xmlns:a16="http://schemas.microsoft.com/office/drawing/2014/main" id="{8B030FFB-374E-FCD5-E826-E88CBF136BF6}"/>
              </a:ext>
            </a:extLst>
          </p:cNvPr>
          <p:cNvSpPr/>
          <p:nvPr/>
        </p:nvSpPr>
        <p:spPr>
          <a:xfrm>
            <a:off x="2226305" y="246543"/>
            <a:ext cx="6432697" cy="111641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2400" b="1" dirty="0">
                <a:solidFill>
                  <a:schemeClr val="tx1"/>
                </a:solidFill>
              </a:rPr>
              <a:t>Prawidłowość opisu grupy docelowej </a:t>
            </a:r>
            <a:r>
              <a:rPr lang="pl-PL" sz="2400" b="1" dirty="0" smtClean="0">
                <a:solidFill>
                  <a:schemeClr val="tx1"/>
                </a:solidFill>
              </a:rPr>
              <a:t/>
            </a:r>
            <a:br>
              <a:rPr lang="pl-PL" sz="2400" b="1" dirty="0" smtClean="0">
                <a:solidFill>
                  <a:schemeClr val="tx1"/>
                </a:solidFill>
              </a:rPr>
            </a:br>
            <a:r>
              <a:rPr lang="pl-PL" sz="2400" b="1" dirty="0" smtClean="0">
                <a:solidFill>
                  <a:schemeClr val="tx1"/>
                </a:solidFill>
              </a:rPr>
              <a:t>w </a:t>
            </a:r>
            <a:r>
              <a:rPr lang="pl-PL" sz="2400" b="1" dirty="0">
                <a:solidFill>
                  <a:schemeClr val="tx1"/>
                </a:solidFill>
              </a:rPr>
              <a:t>kontekście sytuacji problemowej</a:t>
            </a:r>
          </a:p>
        </p:txBody>
      </p:sp>
    </p:spTree>
    <p:extLst>
      <p:ext uri="{BB962C8B-B14F-4D97-AF65-F5344CB8AC3E}">
        <p14:creationId xmlns:p14="http://schemas.microsoft.com/office/powerpoint/2010/main" val="2772442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F9F63E-6C5A-15E3-FC0A-155A7F636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55815"/>
            <a:ext cx="9144000" cy="4656270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opis sposobu rekrutacji uczestników projektu: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zabrakło uzasadnienia przyjętych kryteriów rekrutacji, zarówno tych określonych jako podstawowe w Regulaminie wyboru projektów, jak i przyjętych własnych kryteriów specyficznych, powiązanych np. z cechami specyficznymi dla danego subregionu;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jeżeli wśród kryteriów pojawia się np. wyniki egzaminów poniżej średniej egzaminów 8 klas należałoby doprecyzować jakiego przedmiotu konkretnie dotyczy średnia czy np. wszystkich przedmiotów? Czy będzie gradacja punktów za średnią? Jeśli tak to, ile punktów za jaką średnią?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kryteria premiujące powinny być konkretne, precyzyjne i niebudzące wątpliwości co do ich interpretacji;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nie wskazano dokumentów, na podstawie których Wnioskodawca oceni spełnienie kryteriów rekrutacyjnych;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brak opisu rekrutacji w kontekście miejsca rekrutacji, terminów, działań, jakie Wnioskodawca będzie podejmował w sytuacji pojawienia się trudności w rekrutacji założonej liczby szkół zainteresowanych udziałem w projekcie,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brak określenia mechanizmu, który pozwalałby na wyłonienie szkoły w momencie, gdy kilka szkół otrzymałoby tą samą liczbę punktów/wyłonienie ostatecznej grupy nauczycieli w momencie, gdy kilku otrzymałoby tą samą liczbę punktów;</a:t>
            </a:r>
          </a:p>
          <a:p>
            <a:endParaRPr lang="pl-PL" dirty="0"/>
          </a:p>
        </p:txBody>
      </p:sp>
      <p:sp>
        <p:nvSpPr>
          <p:cNvPr id="4" name="Prostokąt zaokrąglony 8">
            <a:extLst>
              <a:ext uri="{FF2B5EF4-FFF2-40B4-BE49-F238E27FC236}">
                <a16:creationId xmlns:a16="http://schemas.microsoft.com/office/drawing/2014/main" id="{C2F3706D-9DDA-C5D8-244F-687BB76AD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7994" y="366250"/>
            <a:ext cx="6258533" cy="1092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2400" b="1" dirty="0">
                <a:solidFill>
                  <a:schemeClr val="tx1"/>
                </a:solidFill>
              </a:rPr>
              <a:t>Prawidłowość opisu grupy docelowej </a:t>
            </a:r>
            <a:r>
              <a:rPr lang="pl-PL" sz="2400" b="1" dirty="0" smtClean="0">
                <a:solidFill>
                  <a:schemeClr val="tx1"/>
                </a:solidFill>
              </a:rPr>
              <a:t/>
            </a:r>
            <a:br>
              <a:rPr lang="pl-PL" sz="2400" b="1" dirty="0" smtClean="0">
                <a:solidFill>
                  <a:schemeClr val="tx1"/>
                </a:solidFill>
              </a:rPr>
            </a:br>
            <a:r>
              <a:rPr lang="pl-PL" sz="2400" b="1" dirty="0" smtClean="0">
                <a:solidFill>
                  <a:schemeClr val="tx1"/>
                </a:solidFill>
              </a:rPr>
              <a:t>w </a:t>
            </a:r>
            <a:r>
              <a:rPr lang="pl-PL" sz="2400" b="1" dirty="0">
                <a:solidFill>
                  <a:schemeClr val="tx1"/>
                </a:solidFill>
              </a:rPr>
              <a:t>kontekście sytuacji problemowej</a:t>
            </a:r>
          </a:p>
        </p:txBody>
      </p:sp>
    </p:spTree>
    <p:extLst>
      <p:ext uri="{BB962C8B-B14F-4D97-AF65-F5344CB8AC3E}">
        <p14:creationId xmlns:p14="http://schemas.microsoft.com/office/powerpoint/2010/main" val="3079605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 próba.pptx" id="{C8949DC2-7D54-40E7-A22E-B9228A094069}" vid="{7722B6AC-B982-40FC-AEF3-F63F117DBBB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próbna</Template>
  <TotalTime>3728</TotalTime>
  <Words>2111</Words>
  <Application>Microsoft Office PowerPoint</Application>
  <PresentationFormat>Pokaz na ekranie (4:3)</PresentationFormat>
  <Paragraphs>179</Paragraphs>
  <Slides>22</Slides>
  <Notes>14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Symbol</vt:lpstr>
      <vt:lpstr>Times New Roman</vt:lpstr>
      <vt:lpstr>Trebuchet MS</vt:lpstr>
      <vt:lpstr>Wingdings</vt:lpstr>
      <vt:lpstr>Motyw pakietu Office</vt:lpstr>
      <vt:lpstr>Prezentacja programu PowerPoint</vt:lpstr>
      <vt:lpstr>Podsumowanie ocen z naboru nr FEWM.06.01-IZ.00-001/23  </vt:lpstr>
      <vt:lpstr>Prezentacja programu PowerPoint</vt:lpstr>
      <vt:lpstr>Kryteria ogólne punktowe</vt:lpstr>
      <vt:lpstr>Kryteria ogólne punktowe</vt:lpstr>
      <vt:lpstr>Kryteria punktowe</vt:lpstr>
      <vt:lpstr>Prezentacja programu PowerPoint</vt:lpstr>
      <vt:lpstr>Prezentacja programu PowerPoint</vt:lpstr>
      <vt:lpstr>Prawidłowość opisu grupy docelowej  w kontekście sytuacji problemowej</vt:lpstr>
      <vt:lpstr>Zgodność celu projektu z celem szczegółowym oraz adekwatność doboru i opisu wskaźników, źródeł oraz sposobu ich pomiaru</vt:lpstr>
      <vt:lpstr>Zgodność celu projektu z celem szczegółowym oraz adekwatność doboru i opisu wskaźników, źródeł oraz sposobu ich pomiaru</vt:lpstr>
      <vt:lpstr>Zgodność celu projektu z celem szczegółowym oraz adekwatność doboru i opisu wskaźników, źródeł oraz sposobu ich pomiaru</vt:lpstr>
      <vt:lpstr>Zgodność celu projektu z celem szczegółowym oraz adekwatność doboru i opisu wskaźników, źródeł oraz sposobu ich pomiaru</vt:lpstr>
      <vt:lpstr>Trafność doboru zadań przewidzianych do realizacji w ramach projektu oraz racjonalność harmonogramu</vt:lpstr>
      <vt:lpstr>Trafność doboru zadań przewidzianych do realizacji w ramach projektu oraz racjonalność harmonogramu</vt:lpstr>
      <vt:lpstr>Prezentacja programu PowerPoint</vt:lpstr>
      <vt:lpstr>Prawidłowość budżetu projektu</vt:lpstr>
      <vt:lpstr>Prawidłowość budżetu projektu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Sabina Ropiak</dc:creator>
  <cp:lastModifiedBy>Anna Kapela</cp:lastModifiedBy>
  <cp:revision>238</cp:revision>
  <cp:lastPrinted>2024-02-06T07:50:52Z</cp:lastPrinted>
  <dcterms:created xsi:type="dcterms:W3CDTF">2023-01-20T07:35:09Z</dcterms:created>
  <dcterms:modified xsi:type="dcterms:W3CDTF">2024-02-06T08:45:32Z</dcterms:modified>
</cp:coreProperties>
</file>