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51" r:id="rId2"/>
    <p:sldId id="315" r:id="rId3"/>
    <p:sldId id="265" r:id="rId4"/>
    <p:sldId id="269" r:id="rId5"/>
    <p:sldId id="266" r:id="rId6"/>
    <p:sldId id="319" r:id="rId7"/>
    <p:sldId id="308" r:id="rId8"/>
    <p:sldId id="309" r:id="rId9"/>
    <p:sldId id="299" r:id="rId10"/>
    <p:sldId id="300" r:id="rId11"/>
    <p:sldId id="307" r:id="rId12"/>
    <p:sldId id="268" r:id="rId13"/>
    <p:sldId id="270" r:id="rId14"/>
    <p:sldId id="276" r:id="rId15"/>
    <p:sldId id="289" r:id="rId16"/>
    <p:sldId id="334" r:id="rId17"/>
    <p:sldId id="273" r:id="rId18"/>
    <p:sldId id="295" r:id="rId19"/>
    <p:sldId id="316" r:id="rId20"/>
    <p:sldId id="294" r:id="rId21"/>
    <p:sldId id="297" r:id="rId22"/>
    <p:sldId id="296" r:id="rId23"/>
    <p:sldId id="349" r:id="rId24"/>
    <p:sldId id="352" r:id="rId2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7C80"/>
    <a:srgbClr val="FFE79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2"/>
    </p:cViewPr>
  </p:sorterViewPr>
  <p:notesViewPr>
    <p:cSldViewPr snapToGrid="0"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728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D8B21-A915-46F0-85ED-44238E90F0C2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25FB5-FB89-4718-87BC-A188487C4A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720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DEC97-EE6F-4A15-8964-58AC7D12C306}" type="datetimeFigureOut">
              <a:rPr lang="pl-PL" smtClean="0"/>
              <a:t>08.04.2024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5AB77-61A1-446A-8E33-F74044F25B3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43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5AB77-61A1-446A-8E33-F74044F25B30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4364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5AB77-61A1-446A-8E33-F74044F25B3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8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8" y="2361460"/>
            <a:ext cx="6858001" cy="2797136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  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finansowania</a:t>
            </a:r>
            <a:b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Nabór nr 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FEWM.06.03-IZ.00-001/24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78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576692"/>
              </p:ext>
            </p:extLst>
          </p:nvPr>
        </p:nvGraphicFramePr>
        <p:xfrm>
          <a:off x="628649" y="799070"/>
          <a:ext cx="8180499" cy="5855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0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947">
                <a:tc>
                  <a:txBody>
                    <a:bodyPr/>
                    <a:lstStyle/>
                    <a:p>
                      <a:r>
                        <a:rPr lang="pl-PL" dirty="0" smtClean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Dokumenty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0064">
                <a:tc>
                  <a:txBody>
                    <a:bodyPr/>
                    <a:lstStyle/>
                    <a:p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SZKOLENIA, KURSY DLA NAUCZYCIELI ORAZ KADRY WSPIERAJĄCEJ I ORGANIZUJĄCEJ PROCES NAUCZANIA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Dokumenty do WOP rozliczającego kwotę ryczałtową:</a:t>
                      </a:r>
                    </a:p>
                    <a:p>
                      <a:r>
                        <a:rPr lang="pl-PL" sz="1600" dirty="0" smtClean="0"/>
                        <a:t>Np.: s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prawozdanie realizacji wsparcia, potwierdzenie korzystania z transportu, wyżywienia, otrzymania materiałów szkoleniowych, certyfikaty/ dyplomy/ zaświadczenia uzyskane przez nauczycieli/ kadrę wspierającą i organizującą.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pl-P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wezwanie IZ, na każdym etapie realizacji projektu: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deklaracje uczestnictwa w projekcie/ formularze zgłoszenia, umowy o kształcenie, potwierdzenie otrzymanych materiałów szkoleniowych,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 szkoleń, oświadczenia o skorzystaniu z wyżywienia/noclegu/transportu.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nauczycieli/przedstawicieli kadry wspierającej i organizującej proces nauczania, którzy uczestniczyli w szkoleniu/kursie</a:t>
                      </a: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3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137249"/>
              </p:ext>
            </p:extLst>
          </p:nvPr>
        </p:nvGraphicFramePr>
        <p:xfrm>
          <a:off x="628649" y="1338349"/>
          <a:ext cx="8180499" cy="47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6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050">
                <a:tc>
                  <a:txBody>
                    <a:bodyPr/>
                    <a:lstStyle/>
                    <a:p>
                      <a:r>
                        <a:rPr lang="pl-PL" dirty="0" smtClean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Dokumenty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9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DZIAŁANIA UŚWIADAMIAJĄCE ZWIĄZANE Z PRZECIWDZIAŁANIEM DYSKRYMINACJI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Dokumenty do WOP rozliczającego kwotę ryczałtową:</a:t>
                      </a:r>
                    </a:p>
                    <a:p>
                      <a:r>
                        <a:rPr lang="pl-PL" sz="1600" dirty="0" smtClean="0"/>
                        <a:t>Np.: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sprawozdanie z realizacji wsparcia </a:t>
                      </a:r>
                    </a:p>
                    <a:p>
                      <a:endParaRPr lang="pl-P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wezwanie IZ, na każdym etapie realizacji projektu: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listy obecności,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 deklaracje uczestnictwa w projekcie/ formularze zgłoszenia,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 program szkoleń/warsztatów/spotkań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 dokumentacja fotograficzna,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 protokoły z zakupu materiałów dydaktycznych. 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osób, która uczestniczyła w działaniach uświadamiających związanych z przeciwdziałaniem dyskryminacji.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91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3825"/>
            <a:ext cx="7886700" cy="964277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+mn-lt"/>
              </a:rPr>
              <a:t>WSKAŹNIKI</a:t>
            </a:r>
            <a:endParaRPr lang="pl-PL" sz="3200" b="1" dirty="0">
              <a:latin typeface="+mn-lt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822959" y="1546167"/>
            <a:ext cx="7588873" cy="4655723"/>
          </a:xfrm>
        </p:spPr>
        <p:txBody>
          <a:bodyPr>
            <a:normAutofit lnSpcReduction="10000"/>
          </a:bodyPr>
          <a:lstStyle/>
          <a:p>
            <a:pPr marL="342865" indent="-342865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pl-PL" dirty="0"/>
              <a:t>W przypadku niezrealizowania w pełni </a:t>
            </a:r>
            <a:r>
              <a:rPr lang="pl-PL" u="sng" dirty="0"/>
              <a:t>wskaźników rozliczających kwotę ryczałtową</a:t>
            </a:r>
            <a:r>
              <a:rPr lang="pl-PL" dirty="0"/>
              <a:t>, </a:t>
            </a:r>
            <a:r>
              <a:rPr lang="pl-PL" b="1" dirty="0"/>
              <a:t>dana kwota jest uznana w całości za niekwalifikowalną </a:t>
            </a:r>
            <a:r>
              <a:rPr lang="pl-PL" dirty="0"/>
              <a:t>(rozliczenie w systemie „spełnia – nie spełnia”); </a:t>
            </a:r>
            <a:endParaRPr lang="pl-PL" dirty="0" smtClean="0"/>
          </a:p>
          <a:p>
            <a:pPr marL="0" indent="0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</a:pPr>
            <a:endParaRPr lang="pl-PL" dirty="0"/>
          </a:p>
          <a:p>
            <a:pPr marL="342865" lvl="0" indent="-342865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pl-PL" dirty="0" smtClean="0"/>
              <a:t>W przypadku </a:t>
            </a:r>
            <a:r>
              <a:rPr lang="pl-PL" dirty="0"/>
              <a:t>niezrealizowania określonych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umowie o dofinansowanie projektu </a:t>
            </a:r>
            <a:r>
              <a:rPr lang="pl-PL" u="sng" dirty="0"/>
              <a:t>wskaźników produktu lub rezultatu</a:t>
            </a:r>
            <a:r>
              <a:rPr lang="pl-PL" dirty="0"/>
              <a:t>, dofinansowanie projektu jest odpowiednio </a:t>
            </a:r>
            <a:r>
              <a:rPr lang="pl-PL" dirty="0" smtClean="0"/>
              <a:t>obniżane (reguła proporcjonalności).</a:t>
            </a:r>
          </a:p>
          <a:p>
            <a:pPr marL="342865" lvl="0" indent="-342865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Char char="•"/>
            </a:pPr>
            <a:endParaRPr lang="pl-PL" dirty="0" smtClean="0"/>
          </a:p>
          <a:p>
            <a:pPr marL="342865" lvl="0" indent="-342865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387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3716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KWOTY RYCZAŁTOWE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99253" y="1604356"/>
            <a:ext cx="7886700" cy="4547061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3000" dirty="0" smtClean="0">
                <a:ea typeface="Calibri" panose="020F0502020204030204" pitchFamily="34" charset="0"/>
              </a:rPr>
              <a:t>W przypadku zrealizowania zadania objętego daną kwotą ryczałtową niezgodnie z zakresem Wniosku </a:t>
            </a:r>
            <a:br>
              <a:rPr lang="pl-PL" sz="3000" dirty="0" smtClean="0">
                <a:ea typeface="Calibri" panose="020F0502020204030204" pitchFamily="34" charset="0"/>
              </a:rPr>
            </a:br>
            <a:r>
              <a:rPr lang="pl-PL" sz="3000" dirty="0" smtClean="0">
                <a:ea typeface="Calibri" panose="020F0502020204030204" pitchFamily="34" charset="0"/>
              </a:rPr>
              <a:t>o dofinansowanie, przy jednoczesnym osiągnięciu wskaźników, i/lub niezgodnie ze standardem określonym we wskaźnikach rozliczających kwoty ryczałtowe, Instytucja Zarządzająca </a:t>
            </a:r>
            <a:r>
              <a:rPr lang="pl-PL" sz="3000" dirty="0" err="1" smtClean="0">
                <a:ea typeface="Calibri" panose="020F0502020204030204" pitchFamily="34" charset="0"/>
              </a:rPr>
              <a:t>FEWiM</a:t>
            </a:r>
            <a:r>
              <a:rPr lang="pl-PL" sz="3000" dirty="0" smtClean="0">
                <a:ea typeface="Calibri" panose="020F0502020204030204" pitchFamily="34" charset="0"/>
              </a:rPr>
              <a:t> 2021-2027 </a:t>
            </a:r>
            <a:r>
              <a:rPr lang="pl-PL" sz="3000" b="1" dirty="0" smtClean="0">
                <a:ea typeface="Calibri" panose="020F0502020204030204" pitchFamily="34" charset="0"/>
              </a:rPr>
              <a:t>może uznać część wydatków objętych kwotą ryczałtową za niekwalifikowalne. </a:t>
            </a:r>
          </a:p>
          <a:p>
            <a:pPr marL="0" indent="0" algn="just">
              <a:spcAft>
                <a:spcPts val="300"/>
              </a:spcAft>
              <a:buNone/>
            </a:pPr>
            <a:endParaRPr lang="pl-PL" sz="3000" b="1" dirty="0" smtClean="0">
              <a:ea typeface="Calibri" panose="020F0502020204030204" pitchFamily="34" charset="0"/>
            </a:endParaRPr>
          </a:p>
          <a:p>
            <a:pPr marL="0" indent="0" algn="just">
              <a:spcAft>
                <a:spcPts val="300"/>
              </a:spcAft>
              <a:buNone/>
            </a:pPr>
            <a:r>
              <a:rPr lang="pl-PL" sz="2200" b="1" dirty="0" smtClean="0">
                <a:ea typeface="Calibri" panose="020F0502020204030204" pitchFamily="34" charset="0"/>
              </a:rPr>
              <a:t>(</a:t>
            </a:r>
            <a:r>
              <a:rPr lang="pl-PL" sz="2200" b="1" dirty="0" smtClean="0">
                <a:ea typeface="Times New Roman" panose="02020603050405020304" pitchFamily="18" charset="0"/>
              </a:rPr>
              <a:t>§ </a:t>
            </a:r>
            <a:r>
              <a:rPr lang="pl-PL" sz="2200" b="1" dirty="0">
                <a:ea typeface="Times New Roman" panose="02020603050405020304" pitchFamily="18" charset="0"/>
              </a:rPr>
              <a:t>11</a:t>
            </a:r>
            <a:r>
              <a:rPr lang="pl-PL" sz="2200" b="1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b="1" dirty="0">
                <a:ea typeface="Times New Roman" panose="02020603050405020304" pitchFamily="18" charset="0"/>
              </a:rPr>
              <a:t> pkt. </a:t>
            </a:r>
            <a:r>
              <a:rPr lang="pl-PL" sz="2200" b="1" dirty="0" smtClean="0">
                <a:ea typeface="Times New Roman" panose="02020603050405020304" pitchFamily="18" charset="0"/>
              </a:rPr>
              <a:t>8 Umowy o dofinansowanie)</a:t>
            </a:r>
            <a:endParaRPr lang="pl-PL" sz="2200" dirty="0"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2324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207" y="345180"/>
            <a:ext cx="7886700" cy="109195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CROSS-FINANCING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723207" y="2443941"/>
            <a:ext cx="7886700" cy="4123113"/>
          </a:xfrm>
        </p:spPr>
        <p:txBody>
          <a:bodyPr>
            <a:normAutofit/>
          </a:bodyPr>
          <a:lstStyle/>
          <a:p>
            <a:pPr marL="0" indent="0" algn="just" hangingPunct="0">
              <a:lnSpc>
                <a:spcPct val="110000"/>
              </a:lnSpc>
              <a:spcAft>
                <a:spcPts val="600"/>
              </a:spcAft>
              <a:buNone/>
            </a:pPr>
            <a:r>
              <a:rPr lang="pl-PL" sz="2600" dirty="0" smtClean="0">
                <a:solidFill>
                  <a:prstClr val="black"/>
                </a:solidFill>
              </a:rPr>
              <a:t>Wszystkie </a:t>
            </a:r>
            <a:r>
              <a:rPr lang="pl-PL" sz="2600" dirty="0">
                <a:solidFill>
                  <a:prstClr val="black"/>
                </a:solidFill>
              </a:rPr>
              <a:t>wydatki w ramach </a:t>
            </a:r>
            <a:r>
              <a:rPr lang="pl-PL" sz="2600" dirty="0" smtClean="0">
                <a:solidFill>
                  <a:prstClr val="black"/>
                </a:solidFill>
              </a:rPr>
              <a:t>cross-</a:t>
            </a:r>
            <a:r>
              <a:rPr lang="pl-PL" sz="2600" dirty="0" err="1" smtClean="0">
                <a:solidFill>
                  <a:prstClr val="black"/>
                </a:solidFill>
              </a:rPr>
              <a:t>financingu</a:t>
            </a:r>
            <a:r>
              <a:rPr lang="pl-PL" sz="2600" dirty="0" smtClean="0">
                <a:solidFill>
                  <a:prstClr val="black"/>
                </a:solidFill>
              </a:rPr>
              <a:t> </a:t>
            </a:r>
            <a:r>
              <a:rPr lang="pl-PL" sz="2600" dirty="0">
                <a:solidFill>
                  <a:prstClr val="black"/>
                </a:solidFill>
              </a:rPr>
              <a:t>muszą zostać uzasadnione w kontekście </a:t>
            </a:r>
            <a:r>
              <a:rPr lang="pl-PL" sz="2600" dirty="0" smtClean="0">
                <a:solidFill>
                  <a:prstClr val="black"/>
                </a:solidFill>
              </a:rPr>
              <a:t>ich kwalifikowalności</a:t>
            </a:r>
            <a:r>
              <a:rPr lang="pl-PL" sz="2600" dirty="0">
                <a:solidFill>
                  <a:prstClr val="black"/>
                </a:solidFill>
              </a:rPr>
              <a:t>, niezbędności i racjonalności </a:t>
            </a:r>
            <a:r>
              <a:rPr lang="pl-PL" sz="2600" dirty="0" smtClean="0">
                <a:solidFill>
                  <a:prstClr val="black"/>
                </a:solidFill>
              </a:rPr>
              <a:t>ich </a:t>
            </a:r>
            <a:r>
              <a:rPr lang="pl-PL" sz="2600" dirty="0">
                <a:solidFill>
                  <a:prstClr val="black"/>
                </a:solidFill>
              </a:rPr>
              <a:t>poniesienia dla realizacji konkretnych zadań w ramach projektu</a:t>
            </a:r>
            <a:r>
              <a:rPr lang="pl-PL" sz="2600" dirty="0" smtClean="0">
                <a:solidFill>
                  <a:prstClr val="black"/>
                </a:solidFill>
              </a:rPr>
              <a:t>.</a:t>
            </a:r>
            <a:endParaRPr lang="pl-PL" sz="2600" b="1" dirty="0" smtClean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2600" dirty="0" smtClean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3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36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602471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CROSS-FINANCING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05441" y="1454727"/>
            <a:ext cx="8015018" cy="4514788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l-PL" sz="2400" dirty="0" smtClean="0">
                <a:solidFill>
                  <a:prstClr val="black"/>
                </a:solidFill>
              </a:rPr>
              <a:t>Cross-</a:t>
            </a:r>
            <a:r>
              <a:rPr lang="pl-PL" sz="2400" dirty="0" err="1" smtClean="0">
                <a:solidFill>
                  <a:prstClr val="black"/>
                </a:solidFill>
              </a:rPr>
              <a:t>financing</a:t>
            </a:r>
            <a:r>
              <a:rPr lang="pl-PL" sz="2400" dirty="0" smtClean="0">
                <a:solidFill>
                  <a:prstClr val="black"/>
                </a:solidFill>
              </a:rPr>
              <a:t> </a:t>
            </a:r>
            <a:r>
              <a:rPr lang="pl-PL" sz="2400" dirty="0">
                <a:solidFill>
                  <a:prstClr val="black"/>
                </a:solidFill>
              </a:rPr>
              <a:t>w projektach EFS+ dotyczy wyłącznie: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pl-PL" sz="2400" dirty="0">
                <a:solidFill>
                  <a:prstClr val="black"/>
                </a:solidFill>
              </a:rPr>
              <a:t>zakupu gruntu i nieruchomości,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AutoNum type="alphaLcParenR"/>
              <a:defRPr/>
            </a:pPr>
            <a:endParaRPr lang="pl-PL" sz="2400" dirty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AutoNum type="alphaLcParenR"/>
              <a:defRPr/>
            </a:pPr>
            <a:r>
              <a:rPr lang="pl-PL" sz="2400" dirty="0" smtClean="0">
                <a:solidFill>
                  <a:prstClr val="black"/>
                </a:solidFill>
              </a:rPr>
              <a:t>zakupu infrastruktury (adaptacje, modernizacje);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AutoNum type="alphaLcParenR"/>
              <a:defRPr/>
            </a:pPr>
            <a:endParaRPr lang="pl-PL" sz="2400" dirty="0">
              <a:solidFill>
                <a:prstClr val="black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l-PL" sz="2400" dirty="0">
                <a:solidFill>
                  <a:prstClr val="black"/>
                </a:solidFill>
              </a:rPr>
              <a:t>c</a:t>
            </a:r>
            <a:r>
              <a:rPr lang="pl-PL" sz="2400" dirty="0" smtClean="0">
                <a:solidFill>
                  <a:prstClr val="black"/>
                </a:solidFill>
              </a:rPr>
              <a:t>) </a:t>
            </a:r>
            <a:r>
              <a:rPr lang="pl-PL" sz="2400" dirty="0">
                <a:solidFill>
                  <a:prstClr val="black"/>
                </a:solidFill>
              </a:rPr>
              <a:t>zakupu mebli, sprzętu i pojazdów, z wyjątkiem przypadków:</a:t>
            </a:r>
          </a:p>
          <a:p>
            <a:pPr marL="285750" lvl="0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400" dirty="0">
                <a:solidFill>
                  <a:prstClr val="black"/>
                </a:solidFill>
              </a:rPr>
              <a:t>g</a:t>
            </a:r>
            <a:r>
              <a:rPr lang="pl-PL" sz="2400" dirty="0" smtClean="0">
                <a:solidFill>
                  <a:prstClr val="black"/>
                </a:solidFill>
              </a:rPr>
              <a:t>dy wartość </a:t>
            </a:r>
            <a:r>
              <a:rPr lang="pl-PL" sz="2400" dirty="0">
                <a:solidFill>
                  <a:prstClr val="black"/>
                </a:solidFill>
              </a:rPr>
              <a:t>tych przedmiotów jest całkowicie zamortyzowana </a:t>
            </a:r>
            <a:r>
              <a:rPr lang="pl-PL" sz="2400" dirty="0" smtClean="0">
                <a:solidFill>
                  <a:prstClr val="black"/>
                </a:solidFill>
              </a:rPr>
              <a:t/>
            </a:r>
            <a:br>
              <a:rPr lang="pl-PL" sz="2400" dirty="0" smtClean="0">
                <a:solidFill>
                  <a:prstClr val="black"/>
                </a:solidFill>
              </a:rPr>
            </a:br>
            <a:r>
              <a:rPr lang="pl-PL" sz="2400" dirty="0" smtClean="0">
                <a:solidFill>
                  <a:prstClr val="black"/>
                </a:solidFill>
              </a:rPr>
              <a:t>w </a:t>
            </a:r>
            <a:r>
              <a:rPr lang="pl-PL" sz="2400" dirty="0">
                <a:solidFill>
                  <a:prstClr val="black"/>
                </a:solidFill>
              </a:rPr>
              <a:t>okresie realizacji projektu </a:t>
            </a:r>
          </a:p>
          <a:p>
            <a:pPr marL="285750" lvl="0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400" dirty="0">
                <a:solidFill>
                  <a:prstClr val="black"/>
                </a:solidFill>
              </a:rPr>
              <a:t>ich zakup jest najbardziej opłacalną opcją</a:t>
            </a:r>
          </a:p>
          <a:p>
            <a:pPr marL="285750" lvl="0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400" dirty="0">
                <a:solidFill>
                  <a:prstClr val="black"/>
                </a:solidFill>
              </a:rPr>
              <a:t>z</a:t>
            </a:r>
            <a:r>
              <a:rPr lang="pl-PL" sz="2400" dirty="0" smtClean="0">
                <a:solidFill>
                  <a:prstClr val="black"/>
                </a:solidFill>
              </a:rPr>
              <a:t>akupy </a:t>
            </a:r>
            <a:r>
              <a:rPr lang="pl-PL" sz="2400" dirty="0">
                <a:solidFill>
                  <a:prstClr val="black"/>
                </a:solidFill>
              </a:rPr>
              <a:t>te są konieczne do osiągnięcia celu projektu </a:t>
            </a:r>
            <a:endParaRPr lang="pl-PL" sz="2400" dirty="0" smtClean="0">
              <a:solidFill>
                <a:prstClr val="black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l-PL" sz="2400" b="1" dirty="0" smtClean="0">
                <a:solidFill>
                  <a:srgbClr val="FF0000"/>
                </a:solidFill>
              </a:rPr>
              <a:t>Wystarczy</a:t>
            </a:r>
            <a:r>
              <a:rPr lang="pl-PL" sz="2400" b="1" dirty="0">
                <a:solidFill>
                  <a:srgbClr val="FF0000"/>
                </a:solidFill>
              </a:rPr>
              <a:t>, że spełniony jest jeden z </a:t>
            </a:r>
            <a:r>
              <a:rPr lang="pl-PL" sz="2400" b="1" dirty="0" smtClean="0">
                <a:solidFill>
                  <a:srgbClr val="FF0000"/>
                </a:solidFill>
              </a:rPr>
              <a:t>ww. warunków</a:t>
            </a:r>
            <a:r>
              <a:rPr lang="pl-PL" sz="2400" b="1" dirty="0">
                <a:solidFill>
                  <a:srgbClr val="FF0000"/>
                </a:solidFill>
              </a:rPr>
              <a:t>. </a:t>
            </a:r>
            <a:r>
              <a:rPr lang="pl-PL" sz="2400" b="1" dirty="0" smtClean="0">
                <a:solidFill>
                  <a:srgbClr val="FF0000"/>
                </a:solidFill>
              </a:rPr>
              <a:t>Tym </a:t>
            </a:r>
            <a:r>
              <a:rPr lang="pl-PL" sz="2400" b="1" dirty="0">
                <a:solidFill>
                  <a:srgbClr val="FF0000"/>
                </a:solidFill>
              </a:rPr>
              <a:t>niemniej każdy wydatek musi być niezbędny do realizacji projektu.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3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241070"/>
            <a:ext cx="7886700" cy="112221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CROSS-FINANCING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64276" y="1363288"/>
            <a:ext cx="7198822" cy="5019757"/>
          </a:xfrm>
        </p:spPr>
        <p:txBody>
          <a:bodyPr>
            <a:normAutofit/>
          </a:bodyPr>
          <a:lstStyle/>
          <a:p>
            <a:pPr algn="just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</a:pPr>
            <a:r>
              <a:rPr lang="pl-PL" dirty="0">
                <a:solidFill>
                  <a:prstClr val="black"/>
                </a:solidFill>
              </a:rPr>
              <a:t>Wartość wydatków w ramach cross-</a:t>
            </a:r>
            <a:r>
              <a:rPr lang="pl-PL" dirty="0" err="1">
                <a:solidFill>
                  <a:prstClr val="black"/>
                </a:solidFill>
              </a:rPr>
              <a:t>financingu</a:t>
            </a:r>
            <a:r>
              <a:rPr lang="pl-PL" dirty="0">
                <a:solidFill>
                  <a:prstClr val="black"/>
                </a:solidFill>
              </a:rPr>
              <a:t> </a:t>
            </a:r>
            <a:br>
              <a:rPr lang="pl-PL" dirty="0">
                <a:solidFill>
                  <a:prstClr val="black"/>
                </a:solidFill>
              </a:rPr>
            </a:br>
            <a:r>
              <a:rPr lang="pl-PL" dirty="0">
                <a:solidFill>
                  <a:prstClr val="black"/>
                </a:solidFill>
              </a:rPr>
              <a:t>w danym konkursie: </a:t>
            </a:r>
            <a:r>
              <a:rPr lang="pl-PL" b="1" dirty="0">
                <a:solidFill>
                  <a:prstClr val="black"/>
                </a:solidFill>
              </a:rPr>
              <a:t>nie może stanowić więcej niż 15 % wartości projektu</a:t>
            </a:r>
            <a:r>
              <a:rPr lang="pl-PL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dirty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</a:pPr>
            <a:r>
              <a:rPr lang="pl-PL" dirty="0" smtClean="0"/>
              <a:t>Limit </a:t>
            </a:r>
            <a:r>
              <a:rPr lang="pl-PL" dirty="0"/>
              <a:t>cross-</a:t>
            </a:r>
            <a:r>
              <a:rPr lang="pl-PL" dirty="0" err="1"/>
              <a:t>financingu</a:t>
            </a:r>
            <a:r>
              <a:rPr lang="pl-PL" dirty="0"/>
              <a:t> liczony jest jako </a:t>
            </a:r>
            <a:r>
              <a:rPr lang="pl-PL" b="1" u="sng" dirty="0"/>
              <a:t>suma kosztów bezpośrednich</a:t>
            </a:r>
            <a:r>
              <a:rPr lang="pl-PL" dirty="0"/>
              <a:t> zaliczonych do tego limitu </a:t>
            </a:r>
            <a:r>
              <a:rPr lang="pl-PL" b="1" u="sng" dirty="0"/>
              <a:t>powiększona</a:t>
            </a:r>
            <a:r>
              <a:rPr lang="pl-PL" dirty="0"/>
              <a:t> </a:t>
            </a:r>
            <a:r>
              <a:rPr lang="pl-PL" dirty="0" smtClean="0"/>
              <a:t>o </a:t>
            </a:r>
            <a:r>
              <a:rPr lang="pl-PL" dirty="0"/>
              <a:t>naliczone od nich, zgodnie </a:t>
            </a:r>
            <a:r>
              <a:rPr lang="pl-PL" b="1" u="sng" dirty="0" smtClean="0"/>
              <a:t>z </a:t>
            </a:r>
            <a:r>
              <a:rPr lang="pl-PL" b="1" u="sng" dirty="0"/>
              <a:t>obowiązującą stawką ryczałtową – koszty pośrednie</a:t>
            </a:r>
            <a:r>
              <a:rPr lang="pl-PL" dirty="0"/>
              <a:t>. </a:t>
            </a:r>
            <a:endParaRPr lang="pl-PL" dirty="0" smtClean="0"/>
          </a:p>
          <a:p>
            <a:pPr marL="0" indent="0" algn="just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dirty="0">
              <a:solidFill>
                <a:prstClr val="black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01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0328"/>
            <a:ext cx="7886700" cy="889462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WKŁAD WŁASNY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748144" y="1853738"/>
            <a:ext cx="7767205" cy="4529307"/>
          </a:xfrm>
        </p:spPr>
        <p:txBody>
          <a:bodyPr>
            <a:normAutofit/>
          </a:bodyPr>
          <a:lstStyle/>
          <a:p>
            <a:pPr marL="342865" lvl="0" indent="-342865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pl-PL" b="1" dirty="0">
                <a:solidFill>
                  <a:prstClr val="black"/>
                </a:solidFill>
              </a:rPr>
              <a:t>Minimum </a:t>
            </a:r>
            <a:r>
              <a:rPr lang="pl-PL" b="1" dirty="0" smtClean="0">
                <a:solidFill>
                  <a:prstClr val="black"/>
                </a:solidFill>
              </a:rPr>
              <a:t>10% </a:t>
            </a:r>
            <a:r>
              <a:rPr lang="pl-PL" b="1" dirty="0">
                <a:solidFill>
                  <a:prstClr val="black"/>
                </a:solidFill>
              </a:rPr>
              <a:t>wydatków kwalifikowanych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2400" b="1" dirty="0" smtClean="0">
              <a:solidFill>
                <a:prstClr val="black"/>
              </a:solidFill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pl-PL" sz="2400" dirty="0" smtClean="0">
                <a:solidFill>
                  <a:prstClr val="black"/>
                </a:solidFill>
              </a:rPr>
              <a:t>Wkład </a:t>
            </a:r>
            <a:r>
              <a:rPr lang="pl-PL" sz="2400" dirty="0">
                <a:solidFill>
                  <a:prstClr val="black"/>
                </a:solidFill>
              </a:rPr>
              <a:t>własny lub jego część może być wniesiony </a:t>
            </a:r>
            <a:r>
              <a:rPr lang="pl-PL" sz="2400" dirty="0" smtClean="0">
                <a:solidFill>
                  <a:prstClr val="black"/>
                </a:solidFill>
              </a:rPr>
              <a:t>zarówno </a:t>
            </a:r>
            <a:br>
              <a:rPr lang="pl-PL" sz="2400" dirty="0" smtClean="0">
                <a:solidFill>
                  <a:prstClr val="black"/>
                </a:solidFill>
              </a:rPr>
            </a:br>
            <a:r>
              <a:rPr lang="pl-PL" sz="2400" dirty="0" smtClean="0">
                <a:solidFill>
                  <a:prstClr val="black"/>
                </a:solidFill>
              </a:rPr>
              <a:t>w </a:t>
            </a:r>
            <a:r>
              <a:rPr lang="pl-PL" sz="2400" dirty="0">
                <a:solidFill>
                  <a:prstClr val="black"/>
                </a:solidFill>
              </a:rPr>
              <a:t>ramach kosztów </a:t>
            </a:r>
            <a:r>
              <a:rPr lang="pl-PL" sz="2400" dirty="0" smtClean="0">
                <a:solidFill>
                  <a:prstClr val="black"/>
                </a:solidFill>
              </a:rPr>
              <a:t>pośrednich (wkład pieniężny) </a:t>
            </a:r>
            <a:r>
              <a:rPr lang="pl-PL" sz="2400" dirty="0">
                <a:solidFill>
                  <a:prstClr val="black"/>
                </a:solidFill>
              </a:rPr>
              <a:t>jak i bezpośrednich.</a:t>
            </a:r>
          </a:p>
          <a:p>
            <a:pPr marL="342865" lvl="0" indent="-342865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2400" b="1" dirty="0" smtClean="0">
              <a:solidFill>
                <a:prstClr val="black"/>
              </a:solidFill>
            </a:endParaRPr>
          </a:p>
          <a:p>
            <a:pPr marL="342865" lvl="0" indent="-342865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pl-PL" sz="2400" b="1" dirty="0" smtClean="0">
                <a:solidFill>
                  <a:prstClr val="black"/>
                </a:solidFill>
              </a:rPr>
              <a:t>Wkład własny może być wniesiony w następujących formach:</a:t>
            </a:r>
          </a:p>
          <a:p>
            <a:pPr marL="1142882" lvl="2" indent="-22857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l-PL" sz="2400" dirty="0" smtClean="0">
                <a:solidFill>
                  <a:prstClr val="black"/>
                </a:solidFill>
              </a:rPr>
              <a:t>wkład pieniężny </a:t>
            </a:r>
          </a:p>
          <a:p>
            <a:pPr marL="1142882" lvl="2" indent="-22857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l-PL" sz="2400" dirty="0" smtClean="0">
                <a:solidFill>
                  <a:prstClr val="black"/>
                </a:solidFill>
              </a:rPr>
              <a:t>wkład niepieniężny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084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6704"/>
            <a:ext cx="7886700" cy="839587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ZAMÓWIENIA W RAMACH PROJEKTU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6815" y="1429789"/>
            <a:ext cx="8015018" cy="4696691"/>
          </a:xfrm>
        </p:spPr>
        <p:txBody>
          <a:bodyPr>
            <a:normAutofit lnSpcReduction="1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l-PL" sz="2000" dirty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l-PL" dirty="0">
                <a:solidFill>
                  <a:prstClr val="black"/>
                </a:solidFill>
              </a:rPr>
              <a:t>Procedura udzielania zamówień w ramach PZP </a:t>
            </a:r>
            <a:r>
              <a:rPr lang="pl-PL" dirty="0" smtClean="0">
                <a:solidFill>
                  <a:prstClr val="black"/>
                </a:solidFill>
              </a:rPr>
              <a:t/>
            </a:r>
            <a:br>
              <a:rPr lang="pl-PL" dirty="0" smtClean="0">
                <a:solidFill>
                  <a:prstClr val="black"/>
                </a:solidFill>
              </a:rPr>
            </a:br>
            <a:r>
              <a:rPr lang="pl-PL" dirty="0" smtClean="0">
                <a:solidFill>
                  <a:prstClr val="black"/>
                </a:solidFill>
              </a:rPr>
              <a:t>i </a:t>
            </a:r>
            <a:r>
              <a:rPr lang="pl-PL" dirty="0">
                <a:solidFill>
                  <a:prstClr val="black"/>
                </a:solidFill>
              </a:rPr>
              <a:t>zasady konkurencyjności w projektach rozliczanych na podstawie uproszczonych metod </a:t>
            </a:r>
            <a:r>
              <a:rPr lang="pl-PL" b="1" dirty="0">
                <a:solidFill>
                  <a:prstClr val="black"/>
                </a:solidFill>
              </a:rPr>
              <a:t>nie podlega weryfikacji przez IZ </a:t>
            </a:r>
            <a:r>
              <a:rPr lang="pl-PL" b="1" dirty="0" err="1">
                <a:solidFill>
                  <a:prstClr val="black"/>
                </a:solidFill>
              </a:rPr>
              <a:t>FEWiM</a:t>
            </a:r>
            <a:r>
              <a:rPr lang="pl-PL" b="1" dirty="0">
                <a:solidFill>
                  <a:prstClr val="black"/>
                </a:solidFill>
              </a:rPr>
              <a:t> </a:t>
            </a:r>
            <a:r>
              <a:rPr lang="pl-PL" b="1" dirty="0" smtClean="0">
                <a:solidFill>
                  <a:prstClr val="black"/>
                </a:solidFill>
              </a:rPr>
              <a:t>2021-2027.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l-PL" b="1" dirty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l-PL" dirty="0" smtClean="0">
                <a:solidFill>
                  <a:prstClr val="black"/>
                </a:solidFill>
              </a:rPr>
              <a:t>Ustawa PZP nie zwalnia Beneficjenta udzielającego zamówienie publiczne z obowiązku jej stosowania tj. obowiązek jej zastosowania istnieje również podczas wydatkowania środków rozlicznych na podstawie uproszczonych metod.</a:t>
            </a: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8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+mn-lt"/>
              </a:rPr>
              <a:t>PODATEK VAT</a:t>
            </a: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975955"/>
            <a:ext cx="7886700" cy="3407089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prstClr val="black"/>
                </a:solidFill>
              </a:rPr>
              <a:t>Podatek VAT w projekcie, którego łączny koszt jest mniejszy niż 5 mln EUR (włączając VAT), jest </a:t>
            </a:r>
            <a:r>
              <a:rPr lang="pl-PL" dirty="0" smtClean="0">
                <a:solidFill>
                  <a:prstClr val="black"/>
                </a:solidFill>
              </a:rPr>
              <a:t>kwalifikowalny.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614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66066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KOSZTY </a:t>
            </a: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POŚREDNIE I BEZPOŚREDNIE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28650" y="2095500"/>
            <a:ext cx="7886700" cy="4287545"/>
          </a:xfrm>
        </p:spPr>
        <p:txBody>
          <a:bodyPr>
            <a:normAutofit/>
          </a:bodyPr>
          <a:lstStyle/>
          <a:p>
            <a:pPr marL="342865" lvl="0" indent="-342865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l-PL" sz="2600" dirty="0">
                <a:solidFill>
                  <a:prstClr val="black"/>
                </a:solidFill>
              </a:rPr>
              <a:t>K</a:t>
            </a:r>
            <a:r>
              <a:rPr lang="pl-PL" sz="2600" dirty="0" smtClean="0">
                <a:solidFill>
                  <a:prstClr val="black"/>
                </a:solidFill>
              </a:rPr>
              <a:t>oszty </a:t>
            </a:r>
            <a:r>
              <a:rPr lang="pl-PL" sz="2600" dirty="0">
                <a:solidFill>
                  <a:prstClr val="black"/>
                </a:solidFill>
              </a:rPr>
              <a:t>projektu przedstawiane są w formie </a:t>
            </a:r>
            <a:r>
              <a:rPr lang="pl-PL" sz="2600" b="1" dirty="0">
                <a:solidFill>
                  <a:prstClr val="black"/>
                </a:solidFill>
              </a:rPr>
              <a:t>budżetu zadaniowego </a:t>
            </a:r>
            <a:r>
              <a:rPr lang="pl-PL" sz="2600" dirty="0">
                <a:solidFill>
                  <a:prstClr val="black"/>
                </a:solidFill>
              </a:rPr>
              <a:t>i wykazywane w podziale na koszty bezpośrednie i </a:t>
            </a:r>
            <a:r>
              <a:rPr lang="pl-PL" sz="2600" dirty="0" smtClean="0">
                <a:solidFill>
                  <a:prstClr val="black"/>
                </a:solidFill>
              </a:rPr>
              <a:t>pośrednie w </a:t>
            </a:r>
            <a:r>
              <a:rPr lang="pl-PL" sz="2600" dirty="0">
                <a:solidFill>
                  <a:prstClr val="black"/>
                </a:solidFill>
              </a:rPr>
              <a:t>kontekście zaplanowanych </a:t>
            </a:r>
            <a:r>
              <a:rPr lang="pl-PL" sz="2600" dirty="0" smtClean="0">
                <a:solidFill>
                  <a:prstClr val="black"/>
                </a:solidFill>
              </a:rPr>
              <a:t>zadań, </a:t>
            </a:r>
            <a:r>
              <a:rPr lang="pl-PL" sz="2600" dirty="0">
                <a:solidFill>
                  <a:prstClr val="black"/>
                </a:solidFill>
              </a:rPr>
              <a:t>a także celu </a:t>
            </a:r>
            <a:r>
              <a:rPr lang="pl-PL" sz="2600" dirty="0" smtClean="0">
                <a:solidFill>
                  <a:prstClr val="black"/>
                </a:solidFill>
              </a:rPr>
              <a:t>projektu.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2600" dirty="0">
              <a:solidFill>
                <a:prstClr val="black"/>
              </a:solidFill>
            </a:endParaRPr>
          </a:p>
          <a:p>
            <a:pPr marL="342865" indent="-342865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l-PL" sz="2600" dirty="0">
                <a:solidFill>
                  <a:prstClr val="black"/>
                </a:solidFill>
              </a:rPr>
              <a:t>W ramach kosztów bezpośrednich </a:t>
            </a:r>
            <a:r>
              <a:rPr lang="pl-PL" sz="2600" u="sng" dirty="0">
                <a:solidFill>
                  <a:prstClr val="black"/>
                </a:solidFill>
              </a:rPr>
              <a:t>nie można ująć żadnego kosztu, który znajduje się w katalogu kosztów pośrednich</a:t>
            </a:r>
            <a:r>
              <a:rPr lang="pl-PL" sz="2600" dirty="0" smtClean="0">
                <a:solidFill>
                  <a:prstClr val="black"/>
                </a:solidFill>
              </a:rPr>
              <a:t>.</a:t>
            </a:r>
            <a:endParaRPr lang="pl-PL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4196"/>
            <a:ext cx="7886700" cy="847899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PERSONEL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31320" y="1172095"/>
            <a:ext cx="8015018" cy="5099345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pl-PL" dirty="0" smtClean="0">
                <a:solidFill>
                  <a:prstClr val="black"/>
                </a:solidFill>
              </a:rPr>
              <a:t>Wnioskodawca </a:t>
            </a:r>
            <a:r>
              <a:rPr lang="pl-PL" dirty="0">
                <a:solidFill>
                  <a:prstClr val="black"/>
                </a:solidFill>
              </a:rPr>
              <a:t>powinien wskazać </a:t>
            </a:r>
            <a:r>
              <a:rPr lang="pl-PL" dirty="0" smtClean="0">
                <a:solidFill>
                  <a:prstClr val="black"/>
                </a:solidFill>
              </a:rPr>
              <a:t>we </a:t>
            </a:r>
            <a:r>
              <a:rPr lang="pl-PL" dirty="0">
                <a:solidFill>
                  <a:prstClr val="black"/>
                </a:solidFill>
              </a:rPr>
              <a:t>wniosku </a:t>
            </a:r>
            <a:r>
              <a:rPr lang="pl-PL" dirty="0" smtClean="0">
                <a:solidFill>
                  <a:prstClr val="black"/>
                </a:solidFill>
              </a:rPr>
              <a:t/>
            </a:r>
            <a:br>
              <a:rPr lang="pl-PL" dirty="0" smtClean="0">
                <a:solidFill>
                  <a:prstClr val="black"/>
                </a:solidFill>
              </a:rPr>
            </a:br>
            <a:r>
              <a:rPr lang="pl-PL" dirty="0" smtClean="0">
                <a:solidFill>
                  <a:prstClr val="black"/>
                </a:solidFill>
              </a:rPr>
              <a:t>o </a:t>
            </a:r>
            <a:r>
              <a:rPr lang="pl-PL" dirty="0">
                <a:solidFill>
                  <a:prstClr val="black"/>
                </a:solidFill>
              </a:rPr>
              <a:t>dofinansowanie </a:t>
            </a:r>
            <a:r>
              <a:rPr lang="pl-PL" dirty="0" smtClean="0">
                <a:solidFill>
                  <a:prstClr val="black"/>
                </a:solidFill>
              </a:rPr>
              <a:t>zarówno kadrę własną, jak </a:t>
            </a:r>
            <a:br>
              <a:rPr lang="pl-PL" dirty="0" smtClean="0">
                <a:solidFill>
                  <a:prstClr val="black"/>
                </a:solidFill>
              </a:rPr>
            </a:br>
            <a:r>
              <a:rPr lang="pl-PL" dirty="0" smtClean="0">
                <a:solidFill>
                  <a:prstClr val="black"/>
                </a:solidFill>
              </a:rPr>
              <a:t>i zewnętrzną zaangażowaną do projektu. </a:t>
            </a:r>
            <a:endParaRPr lang="pl-PL" dirty="0">
              <a:solidFill>
                <a:prstClr val="black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pl-PL" dirty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pl-PL" dirty="0">
                <a:solidFill>
                  <a:prstClr val="black"/>
                </a:solidFill>
              </a:rPr>
              <a:t>W ramach projektu rozliczanego na podstawie uproszczonych metod nie ma zastosowania podrozdział 3.8 Wytycznych kwalifikowalności regulujący zasady angażowania personelu projektu, </a:t>
            </a:r>
            <a:r>
              <a:rPr lang="pl-PL" dirty="0" smtClean="0">
                <a:solidFill>
                  <a:prstClr val="black"/>
                </a:solidFill>
              </a:rPr>
              <a:t/>
            </a:r>
            <a:br>
              <a:rPr lang="pl-PL" dirty="0" smtClean="0">
                <a:solidFill>
                  <a:prstClr val="black"/>
                </a:solidFill>
              </a:rPr>
            </a:br>
            <a:r>
              <a:rPr lang="pl-PL" dirty="0" smtClean="0">
                <a:solidFill>
                  <a:prstClr val="black"/>
                </a:solidFill>
              </a:rPr>
              <a:t>a </a:t>
            </a:r>
            <a:r>
              <a:rPr lang="pl-PL" dirty="0" smtClean="0">
                <a:solidFill>
                  <a:prstClr val="black"/>
                </a:solidFill>
              </a:rPr>
              <a:t>więc </a:t>
            </a:r>
            <a:r>
              <a:rPr lang="pl-PL" b="1" dirty="0" smtClean="0">
                <a:solidFill>
                  <a:prstClr val="black"/>
                </a:solidFill>
              </a:rPr>
              <a:t>nie </a:t>
            </a:r>
            <a:r>
              <a:rPr lang="pl-PL" b="1" dirty="0">
                <a:solidFill>
                  <a:prstClr val="black"/>
                </a:solidFill>
              </a:rPr>
              <a:t>ma obowiązku wprowadzania danych dotyczących personelu do Bazy personelu </a:t>
            </a:r>
            <a:r>
              <a:rPr lang="pl-PL" b="1" dirty="0" smtClean="0">
                <a:solidFill>
                  <a:prstClr val="black"/>
                </a:solidFill>
              </a:rPr>
              <a:t/>
            </a:r>
            <a:br>
              <a:rPr lang="pl-PL" b="1" dirty="0" smtClean="0">
                <a:solidFill>
                  <a:prstClr val="black"/>
                </a:solidFill>
              </a:rPr>
            </a:br>
            <a:r>
              <a:rPr lang="pl-PL" b="1" dirty="0" smtClean="0">
                <a:solidFill>
                  <a:prstClr val="black"/>
                </a:solidFill>
              </a:rPr>
              <a:t>w </a:t>
            </a:r>
            <a:r>
              <a:rPr lang="pl-PL" b="1" dirty="0">
                <a:solidFill>
                  <a:prstClr val="black"/>
                </a:solidFill>
              </a:rPr>
              <a:t>systemie CST2021.</a:t>
            </a:r>
          </a:p>
        </p:txBody>
      </p:sp>
    </p:spTree>
    <p:extLst>
      <p:ext uri="{BB962C8B-B14F-4D97-AF65-F5344CB8AC3E}">
        <p14:creationId xmlns:p14="http://schemas.microsoft.com/office/powerpoint/2010/main" val="6358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6953"/>
            <a:ext cx="7886700" cy="773083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PRZYKŁADOWE OBOWIĄZKI </a:t>
            </a:r>
            <a:r>
              <a:rPr lang="pl-PL" altLang="pl-PL" sz="28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PROMOCYJNE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6814" y="1213658"/>
            <a:ext cx="8289985" cy="5436524"/>
          </a:xfrm>
        </p:spPr>
        <p:txBody>
          <a:bodyPr>
            <a:no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pl-PL" sz="2000" dirty="0" smtClean="0">
                <a:solidFill>
                  <a:prstClr val="black"/>
                </a:solidFill>
              </a:rPr>
              <a:t>umieszczania </a:t>
            </a:r>
            <a:r>
              <a:rPr lang="pl-PL" sz="2000" dirty="0">
                <a:solidFill>
                  <a:prstClr val="black"/>
                </a:solidFill>
              </a:rPr>
              <a:t>w widoczny sposób </a:t>
            </a:r>
            <a:r>
              <a:rPr lang="pl-PL" sz="2000" dirty="0" smtClean="0">
                <a:solidFill>
                  <a:prstClr val="black"/>
                </a:solidFill>
              </a:rPr>
              <a:t>znaku </a:t>
            </a:r>
            <a:r>
              <a:rPr lang="pl-PL" sz="2000" dirty="0">
                <a:solidFill>
                  <a:prstClr val="black"/>
                </a:solidFill>
              </a:rPr>
              <a:t>Funduszy Europejskich, znaku barw Rzeczypospolitej </a:t>
            </a:r>
            <a:r>
              <a:rPr lang="pl-PL" sz="2000" dirty="0" smtClean="0">
                <a:solidFill>
                  <a:prstClr val="black"/>
                </a:solidFill>
              </a:rPr>
              <a:t>Polskiej, </a:t>
            </a:r>
            <a:r>
              <a:rPr lang="pl-PL" sz="2000" dirty="0">
                <a:solidFill>
                  <a:prstClr val="black"/>
                </a:solidFill>
              </a:rPr>
              <a:t>logo Województwa Warmińsko-Mazurskiego </a:t>
            </a:r>
            <a:r>
              <a:rPr lang="pl-PL" sz="2000" dirty="0" smtClean="0">
                <a:solidFill>
                  <a:prstClr val="black"/>
                </a:solidFill>
              </a:rPr>
              <a:t/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i </a:t>
            </a:r>
            <a:r>
              <a:rPr lang="pl-PL" sz="2000" dirty="0">
                <a:solidFill>
                  <a:prstClr val="black"/>
                </a:solidFill>
              </a:rPr>
              <a:t>znaku Unii Europejskiej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pl-PL" sz="2000" dirty="0" smtClean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pl-PL" sz="2000" dirty="0" smtClean="0">
                <a:solidFill>
                  <a:prstClr val="black"/>
                </a:solidFill>
              </a:rPr>
              <a:t>umieszczenia </a:t>
            </a:r>
            <a:r>
              <a:rPr lang="pl-PL" sz="2000" dirty="0">
                <a:solidFill>
                  <a:prstClr val="black"/>
                </a:solidFill>
              </a:rPr>
              <a:t>w miejscu realizacji </a:t>
            </a:r>
            <a:r>
              <a:rPr lang="pl-PL" sz="2000" dirty="0" smtClean="0">
                <a:solidFill>
                  <a:prstClr val="black"/>
                </a:solidFill>
              </a:rPr>
              <a:t>Projektu </a:t>
            </a:r>
            <a:r>
              <a:rPr lang="pl-PL" sz="2000" dirty="0">
                <a:solidFill>
                  <a:prstClr val="black"/>
                </a:solidFill>
              </a:rPr>
              <a:t>tablicy </a:t>
            </a:r>
            <a:r>
              <a:rPr lang="pl-PL" sz="2000" dirty="0" smtClean="0">
                <a:solidFill>
                  <a:prstClr val="black"/>
                </a:solidFill>
              </a:rPr>
              <a:t>informacyjnej lub plakatu</a:t>
            </a:r>
            <a:r>
              <a:rPr lang="pl-PL" dirty="0"/>
              <a:t> </a:t>
            </a:r>
            <a:r>
              <a:rPr lang="pl-PL" sz="2000" dirty="0" smtClean="0"/>
              <a:t>podkreślających </a:t>
            </a:r>
            <a:r>
              <a:rPr lang="pl-PL" sz="2000" dirty="0"/>
              <a:t>fakt otrzymania dofinansowania z </a:t>
            </a:r>
            <a:r>
              <a:rPr lang="pl-PL" sz="2000" dirty="0" smtClean="0"/>
              <a:t>UE</a:t>
            </a:r>
            <a:endParaRPr lang="pl-PL" sz="2000" dirty="0">
              <a:solidFill>
                <a:prstClr val="black"/>
              </a:solidFill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pl-PL" sz="2000" dirty="0" smtClean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pl-PL" sz="2000" dirty="0" smtClean="0">
                <a:solidFill>
                  <a:prstClr val="black"/>
                </a:solidFill>
              </a:rPr>
              <a:t>umieszczenia </a:t>
            </a:r>
            <a:r>
              <a:rPr lang="pl-PL" sz="2000" dirty="0">
                <a:solidFill>
                  <a:prstClr val="black"/>
                </a:solidFill>
              </a:rPr>
              <a:t>krótkiego opisu Projektu na oficjalnej stronie internetowej </a:t>
            </a:r>
            <a:r>
              <a:rPr lang="pl-PL" sz="2000" dirty="0" smtClean="0">
                <a:solidFill>
                  <a:prstClr val="black"/>
                </a:solidFill>
              </a:rPr>
              <a:t>Beneficjenta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  <a:r>
              <a:rPr lang="pl-PL" sz="2000" dirty="0" smtClean="0">
                <a:solidFill>
                  <a:prstClr val="black"/>
                </a:solidFill>
              </a:rPr>
              <a:t>i </a:t>
            </a:r>
            <a:r>
              <a:rPr lang="pl-PL" sz="2000" dirty="0">
                <a:solidFill>
                  <a:prstClr val="black"/>
                </a:solidFill>
              </a:rPr>
              <a:t>na </a:t>
            </a:r>
            <a:r>
              <a:rPr lang="pl-PL" sz="2000" dirty="0" smtClean="0">
                <a:solidFill>
                  <a:prstClr val="black"/>
                </a:solidFill>
              </a:rPr>
              <a:t>jego profilu w mediach społecznościowych</a:t>
            </a:r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endParaRPr lang="pl-PL" sz="2000" dirty="0" smtClean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pl-PL" sz="2000" dirty="0" smtClean="0">
                <a:solidFill>
                  <a:prstClr val="black"/>
                </a:solidFill>
              </a:rPr>
              <a:t> </a:t>
            </a:r>
            <a:r>
              <a:rPr lang="pl-PL" sz="2000" dirty="0">
                <a:solidFill>
                  <a:prstClr val="black"/>
                </a:solidFill>
              </a:rPr>
              <a:t>przypadku stworzenia przez osobę trzecią utworów, w rozumieniu </a:t>
            </a:r>
            <a:r>
              <a:rPr lang="pl-PL" sz="2000" dirty="0" smtClean="0">
                <a:solidFill>
                  <a:prstClr val="black"/>
                </a:solidFill>
              </a:rPr>
              <a:t/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art</a:t>
            </a:r>
            <a:r>
              <a:rPr lang="pl-PL" sz="2000" dirty="0">
                <a:solidFill>
                  <a:prstClr val="black"/>
                </a:solidFill>
              </a:rPr>
              <a:t>. 1 </a:t>
            </a:r>
            <a:r>
              <a:rPr lang="pl-PL" sz="2000" dirty="0" smtClean="0">
                <a:solidFill>
                  <a:prstClr val="black"/>
                </a:solidFill>
              </a:rPr>
              <a:t>Ustawy </a:t>
            </a:r>
            <a:r>
              <a:rPr lang="pl-PL" sz="2000" dirty="0">
                <a:solidFill>
                  <a:prstClr val="black"/>
                </a:solidFill>
              </a:rPr>
              <a:t>z dnia 4 lutego 1994 r. o Prawach autorskich i prawach pokrewnych, związanych z komunikacją i </a:t>
            </a:r>
            <a:r>
              <a:rPr lang="pl-PL" sz="2000" dirty="0" smtClean="0">
                <a:solidFill>
                  <a:prstClr val="black"/>
                </a:solidFill>
              </a:rPr>
              <a:t>widocznością, </a:t>
            </a:r>
            <a:r>
              <a:rPr lang="pl-PL" sz="2000" dirty="0">
                <a:solidFill>
                  <a:prstClr val="black"/>
                </a:solidFill>
              </a:rPr>
              <a:t>powstałych </a:t>
            </a:r>
            <a:r>
              <a:rPr lang="pl-PL" sz="2000" dirty="0" smtClean="0">
                <a:solidFill>
                  <a:prstClr val="black"/>
                </a:solidFill>
              </a:rPr>
              <a:t/>
            </a:r>
            <a:br>
              <a:rPr lang="pl-PL" sz="2000" dirty="0" smtClean="0">
                <a:solidFill>
                  <a:prstClr val="black"/>
                </a:solidFill>
              </a:rPr>
            </a:br>
            <a:r>
              <a:rPr lang="pl-PL" sz="2000" dirty="0" smtClean="0">
                <a:solidFill>
                  <a:prstClr val="black"/>
                </a:solidFill>
              </a:rPr>
              <a:t>w </a:t>
            </a:r>
            <a:r>
              <a:rPr lang="pl-PL" sz="2000" dirty="0">
                <a:solidFill>
                  <a:prstClr val="black"/>
                </a:solidFill>
              </a:rPr>
              <a:t>ramach Projektu, Beneficjent zobowiązuje się do </a:t>
            </a:r>
            <a:r>
              <a:rPr lang="pl-PL" sz="2000" u="sng" dirty="0">
                <a:solidFill>
                  <a:prstClr val="black"/>
                </a:solidFill>
              </a:rPr>
              <a:t>uzyskania od tej osoby majątkowych praw autorskich do tych utworów</a:t>
            </a:r>
            <a:r>
              <a:rPr lang="pl-PL" sz="2000" dirty="0">
                <a:solidFill>
                  <a:prstClr val="black"/>
                </a:solidFill>
              </a:rPr>
              <a:t>.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AutoNum type="arabicParenR"/>
              <a:defRPr/>
            </a:pPr>
            <a:endParaRPr lang="pl-PL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4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0574"/>
            <a:ext cx="7886700" cy="731521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OBOWIĄZKI PROMOCYJNE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57200" y="1330036"/>
            <a:ext cx="8058149" cy="4962699"/>
          </a:xfrm>
        </p:spPr>
        <p:txBody>
          <a:bodyPr>
            <a:no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l-PL" sz="2600" dirty="0" smtClean="0">
                <a:solidFill>
                  <a:prstClr val="black"/>
                </a:solidFill>
              </a:rPr>
              <a:t>W p</a:t>
            </a:r>
            <a:r>
              <a:rPr lang="pl-PL" sz="2600" dirty="0" smtClean="0">
                <a:solidFill>
                  <a:prstClr val="black"/>
                </a:solidFill>
              </a:rPr>
              <a:t>rzypadku </a:t>
            </a:r>
            <a:r>
              <a:rPr lang="pl-PL" sz="2600" dirty="0">
                <a:solidFill>
                  <a:prstClr val="black"/>
                </a:solidFill>
              </a:rPr>
              <a:t>niewywiązania się Beneficjenta </a:t>
            </a:r>
            <a:r>
              <a:rPr lang="pl-PL" sz="2600" dirty="0" smtClean="0">
                <a:solidFill>
                  <a:prstClr val="black"/>
                </a:solidFill>
              </a:rPr>
              <a:t/>
            </a:r>
            <a:br>
              <a:rPr lang="pl-PL" sz="2600" dirty="0" smtClean="0">
                <a:solidFill>
                  <a:prstClr val="black"/>
                </a:solidFill>
              </a:rPr>
            </a:br>
            <a:r>
              <a:rPr lang="pl-PL" sz="2600" dirty="0" smtClean="0">
                <a:solidFill>
                  <a:prstClr val="black"/>
                </a:solidFill>
              </a:rPr>
              <a:t>z </a:t>
            </a:r>
            <a:r>
              <a:rPr lang="pl-PL" sz="2600" dirty="0">
                <a:solidFill>
                  <a:prstClr val="black"/>
                </a:solidFill>
              </a:rPr>
              <a:t>obowiązków promocyjnych </a:t>
            </a:r>
            <a:r>
              <a:rPr lang="pl-PL" sz="2600" dirty="0" smtClean="0">
                <a:solidFill>
                  <a:prstClr val="black"/>
                </a:solidFill>
              </a:rPr>
              <a:t>(zał</a:t>
            </a:r>
            <a:r>
              <a:rPr lang="pl-PL" sz="2600" dirty="0">
                <a:solidFill>
                  <a:prstClr val="black"/>
                </a:solidFill>
              </a:rPr>
              <a:t>. 6 do Umowy </a:t>
            </a:r>
            <a:r>
              <a:rPr lang="pl-PL" sz="2600" dirty="0" smtClean="0">
                <a:solidFill>
                  <a:prstClr val="black"/>
                </a:solidFill>
              </a:rPr>
              <a:t/>
            </a:r>
            <a:br>
              <a:rPr lang="pl-PL" sz="2600" dirty="0" smtClean="0">
                <a:solidFill>
                  <a:prstClr val="black"/>
                </a:solidFill>
              </a:rPr>
            </a:br>
            <a:r>
              <a:rPr lang="pl-PL" sz="2600" dirty="0" smtClean="0">
                <a:solidFill>
                  <a:prstClr val="black"/>
                </a:solidFill>
              </a:rPr>
              <a:t>o </a:t>
            </a:r>
            <a:r>
              <a:rPr lang="pl-PL" sz="2600" dirty="0">
                <a:solidFill>
                  <a:prstClr val="black"/>
                </a:solidFill>
              </a:rPr>
              <a:t>dofinansowanie), </a:t>
            </a:r>
            <a:r>
              <a:rPr lang="pl-PL" sz="2600" dirty="0" smtClean="0">
                <a:solidFill>
                  <a:prstClr val="black"/>
                </a:solidFill>
              </a:rPr>
              <a:t>IZ </a:t>
            </a:r>
            <a:r>
              <a:rPr lang="pl-PL" sz="2600" dirty="0" err="1">
                <a:solidFill>
                  <a:prstClr val="black"/>
                </a:solidFill>
              </a:rPr>
              <a:t>FEWiM</a:t>
            </a:r>
            <a:r>
              <a:rPr lang="pl-PL" sz="2600" dirty="0">
                <a:solidFill>
                  <a:prstClr val="black"/>
                </a:solidFill>
              </a:rPr>
              <a:t> 2021-2027 wezwie Beneficjenta do podjęcia działań zaradczych. </a:t>
            </a:r>
            <a:endParaRPr lang="pl-PL" sz="2600" dirty="0">
              <a:solidFill>
                <a:prstClr val="black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pl-PL" sz="2600" dirty="0" smtClean="0">
                <a:solidFill>
                  <a:prstClr val="black"/>
                </a:solidFill>
              </a:rPr>
              <a:t>W </a:t>
            </a:r>
            <a:r>
              <a:rPr lang="pl-PL" sz="2600" dirty="0">
                <a:solidFill>
                  <a:prstClr val="black"/>
                </a:solidFill>
              </a:rPr>
              <a:t>przypadku braku wykonania przez Beneficjenta działań zaradczych, </a:t>
            </a:r>
            <a:r>
              <a:rPr lang="pl-PL" sz="2600" dirty="0" smtClean="0">
                <a:solidFill>
                  <a:prstClr val="black"/>
                </a:solidFill>
              </a:rPr>
              <a:t>IZ </a:t>
            </a:r>
            <a:r>
              <a:rPr lang="pl-PL" sz="2600" dirty="0" err="1">
                <a:solidFill>
                  <a:prstClr val="black"/>
                </a:solidFill>
              </a:rPr>
              <a:t>FEWiM</a:t>
            </a:r>
            <a:r>
              <a:rPr lang="pl-PL" sz="2600" dirty="0">
                <a:solidFill>
                  <a:prstClr val="black"/>
                </a:solidFill>
              </a:rPr>
              <a:t> 2021-2027 pomniejszy maksymalną kwotę dofinansowania, o wartość nie większą niż </a:t>
            </a:r>
            <a:r>
              <a:rPr lang="pl-PL" sz="2600" b="1" dirty="0">
                <a:solidFill>
                  <a:prstClr val="black"/>
                </a:solidFill>
              </a:rPr>
              <a:t>3 % tego dofinansowania</a:t>
            </a:r>
            <a:r>
              <a:rPr lang="pl-PL" sz="2600" dirty="0">
                <a:solidFill>
                  <a:prstClr val="black"/>
                </a:solidFill>
              </a:rPr>
              <a:t>, zgodnie </a:t>
            </a:r>
            <a:r>
              <a:rPr lang="pl-PL" sz="2600" dirty="0" smtClean="0">
                <a:solidFill>
                  <a:prstClr val="black"/>
                </a:solidFill>
              </a:rPr>
              <a:t/>
            </a:r>
            <a:br>
              <a:rPr lang="pl-PL" sz="2600" dirty="0" smtClean="0">
                <a:solidFill>
                  <a:prstClr val="black"/>
                </a:solidFill>
              </a:rPr>
            </a:br>
            <a:r>
              <a:rPr lang="pl-PL" sz="2600" dirty="0" smtClean="0">
                <a:solidFill>
                  <a:prstClr val="black"/>
                </a:solidFill>
              </a:rPr>
              <a:t>z </a:t>
            </a:r>
            <a:r>
              <a:rPr lang="pl-PL" sz="2600" i="1" dirty="0">
                <a:solidFill>
                  <a:prstClr val="black"/>
                </a:solidFill>
              </a:rPr>
              <a:t>Wykazem pomniejszeń wartości dofinansowania Projektu w zakresie obowiązków informacyjnych </a:t>
            </a:r>
            <a:r>
              <a:rPr lang="pl-PL" sz="2600" i="1" dirty="0" smtClean="0">
                <a:solidFill>
                  <a:prstClr val="black"/>
                </a:solidFill>
              </a:rPr>
              <a:t/>
            </a:r>
            <a:br>
              <a:rPr lang="pl-PL" sz="2600" i="1" dirty="0" smtClean="0">
                <a:solidFill>
                  <a:prstClr val="black"/>
                </a:solidFill>
              </a:rPr>
            </a:br>
            <a:r>
              <a:rPr lang="pl-PL" sz="2600" i="1" dirty="0" smtClean="0">
                <a:solidFill>
                  <a:prstClr val="black"/>
                </a:solidFill>
              </a:rPr>
              <a:t>i </a:t>
            </a:r>
            <a:r>
              <a:rPr lang="pl-PL" sz="2600" i="1" dirty="0">
                <a:solidFill>
                  <a:prstClr val="black"/>
                </a:solidFill>
              </a:rPr>
              <a:t>promocyjnych beneficjentów </a:t>
            </a:r>
            <a:r>
              <a:rPr lang="pl-PL" sz="2600" i="1" dirty="0" smtClean="0">
                <a:solidFill>
                  <a:prstClr val="black"/>
                </a:solidFill>
              </a:rPr>
              <a:t>Funduszy Europejskich</a:t>
            </a:r>
            <a:r>
              <a:rPr lang="pl-PL" sz="2600" dirty="0" smtClean="0">
                <a:solidFill>
                  <a:prstClr val="black"/>
                </a:solidFill>
              </a:rPr>
              <a:t>, </a:t>
            </a:r>
            <a:r>
              <a:rPr lang="pl-PL" sz="2600" dirty="0">
                <a:solidFill>
                  <a:prstClr val="black"/>
                </a:solidFill>
              </a:rPr>
              <a:t>określonym </a:t>
            </a:r>
            <a:r>
              <a:rPr lang="pl-PL" sz="2600" dirty="0" smtClean="0">
                <a:solidFill>
                  <a:prstClr val="black"/>
                </a:solidFill>
              </a:rPr>
              <a:t>w </a:t>
            </a:r>
            <a:r>
              <a:rPr lang="pl-PL" sz="2600" dirty="0" smtClean="0">
                <a:solidFill>
                  <a:prstClr val="black"/>
                </a:solidFill>
              </a:rPr>
              <a:t>ww. </a:t>
            </a:r>
            <a:r>
              <a:rPr lang="pl-PL" sz="2600" dirty="0" smtClean="0">
                <a:solidFill>
                  <a:prstClr val="black"/>
                </a:solidFill>
              </a:rPr>
              <a:t>załączniku.</a:t>
            </a:r>
            <a:endParaRPr lang="pl-PL" sz="2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100" y="711201"/>
            <a:ext cx="8470899" cy="567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4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79562" y="1409372"/>
            <a:ext cx="8015018" cy="4327230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l-PL" sz="2000" b="1" dirty="0" smtClean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l-PL" sz="2000" b="1" dirty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l-PL" sz="2000" b="1" dirty="0" smtClean="0">
              <a:solidFill>
                <a:prstClr val="black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pl-PL" sz="2000" b="1" dirty="0">
              <a:solidFill>
                <a:prstClr val="black"/>
              </a:solidFill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pl-PL" sz="3600" b="1" dirty="0" smtClean="0">
                <a:solidFill>
                  <a:prstClr val="black"/>
                </a:solidFill>
              </a:rPr>
              <a:t>Dziękuję za uwagę!</a:t>
            </a:r>
            <a:endParaRPr lang="pl-PL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389"/>
            <a:ext cx="7886700" cy="831273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KOSZTY </a:t>
            </a: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POŚREDNIE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806336" y="1346662"/>
            <a:ext cx="7709014" cy="5036383"/>
          </a:xfrm>
        </p:spPr>
        <p:txBody>
          <a:bodyPr>
            <a:normAutofit fontScale="92500" lnSpcReduction="10000"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pl-PL" dirty="0">
                <a:ea typeface="Calibri" panose="020F0502020204030204" pitchFamily="34" charset="0"/>
                <a:cs typeface="Calibri" panose="020F0502020204030204" pitchFamily="34" charset="0"/>
              </a:rPr>
              <a:t>Koszty pośrednie projektu są kwalifikowalne </a:t>
            </a:r>
            <a:r>
              <a:rPr lang="pl-PL" dirty="0" smtClean="0"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 smtClean="0"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dirty="0">
                <a:ea typeface="Calibri" panose="020F0502020204030204" pitchFamily="34" charset="0"/>
                <a:cs typeface="Calibri" panose="020F0502020204030204" pitchFamily="34" charset="0"/>
              </a:rPr>
              <a:t>ramach naboru </a:t>
            </a:r>
            <a:r>
              <a:rPr lang="pl-PL" dirty="0" smtClean="0"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dirty="0">
                <a:ea typeface="Calibri" panose="020F0502020204030204" pitchFamily="34" charset="0"/>
                <a:cs typeface="Calibri" panose="020F0502020204030204" pitchFamily="34" charset="0"/>
              </a:rPr>
              <a:t>stanowią koszty administracyjne związane z techniczną obsługą realizacji </a:t>
            </a:r>
            <a:r>
              <a:rPr lang="pl-PL" dirty="0" smtClean="0">
                <a:ea typeface="Calibri" panose="020F0502020204030204" pitchFamily="34" charset="0"/>
                <a:cs typeface="Calibri" panose="020F0502020204030204" pitchFamily="34" charset="0"/>
              </a:rPr>
              <a:t>projektu.</a:t>
            </a: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dirty="0" smtClean="0"/>
              <a:t>(katalog </a:t>
            </a:r>
            <a:r>
              <a:rPr lang="pl-PL" dirty="0"/>
              <a:t>kosztów pośrednich został wskazany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podrozdziale 3.12 Wytycznych dotyczących kwalifikowalności wydatków na lata 2021 </a:t>
            </a:r>
            <a:r>
              <a:rPr lang="pl-PL" dirty="0" smtClean="0"/>
              <a:t>– 2027).</a:t>
            </a:r>
            <a:endParaRPr lang="pl-PL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</a:pPr>
            <a:endParaRPr lang="pl-PL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pl-PL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b="1" dirty="0" smtClean="0">
                <a:solidFill>
                  <a:prstClr val="black"/>
                </a:solidFill>
              </a:rPr>
              <a:t>Koszty </a:t>
            </a:r>
            <a:r>
              <a:rPr lang="pl-PL" b="1" dirty="0">
                <a:solidFill>
                  <a:prstClr val="black"/>
                </a:solidFill>
              </a:rPr>
              <a:t>pośrednie </a:t>
            </a:r>
            <a:r>
              <a:rPr lang="pl-PL" dirty="0">
                <a:solidFill>
                  <a:prstClr val="black"/>
                </a:solidFill>
              </a:rPr>
              <a:t>mogą być rozliczane </a:t>
            </a:r>
            <a:r>
              <a:rPr lang="pl-PL" dirty="0" smtClean="0">
                <a:solidFill>
                  <a:prstClr val="black"/>
                </a:solidFill>
              </a:rPr>
              <a:t>w </a:t>
            </a:r>
            <a:r>
              <a:rPr lang="pl-PL" dirty="0">
                <a:solidFill>
                  <a:prstClr val="black"/>
                </a:solidFill>
              </a:rPr>
              <a:t>projekcie wyłącznie </a:t>
            </a:r>
            <a:r>
              <a:rPr lang="pl-PL" b="1" dirty="0" smtClean="0">
                <a:solidFill>
                  <a:prstClr val="black"/>
                </a:solidFill>
              </a:rPr>
              <a:t>ryczałtem </a:t>
            </a:r>
            <a:r>
              <a:rPr lang="pl-PL" dirty="0" smtClean="0">
                <a:solidFill>
                  <a:prstClr val="black"/>
                </a:solidFill>
              </a:rPr>
              <a:t>z wykorzystaniem następującej stawki </a:t>
            </a:r>
            <a:r>
              <a:rPr lang="pl-PL" dirty="0" smtClean="0"/>
              <a:t>ryczałtowej:</a:t>
            </a: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pl-PL" b="1" dirty="0" smtClean="0"/>
              <a:t>	25</a:t>
            </a:r>
            <a:r>
              <a:rPr lang="pl-PL" b="1" dirty="0"/>
              <a:t>% kosztów bezpośrednich </a:t>
            </a:r>
            <a:r>
              <a:rPr lang="pl-PL" dirty="0"/>
              <a:t>– w przypadku </a:t>
            </a:r>
            <a:r>
              <a:rPr lang="pl-PL" dirty="0" smtClean="0"/>
              <a:t>	projektów </a:t>
            </a:r>
            <a:r>
              <a:rPr lang="pl-PL" dirty="0"/>
              <a:t>o wartości kosztów </a:t>
            </a:r>
            <a:r>
              <a:rPr lang="pl-PL" dirty="0" smtClean="0"/>
              <a:t>bezpośrednich</a:t>
            </a:r>
            <a:br>
              <a:rPr lang="pl-PL" dirty="0" smtClean="0"/>
            </a:br>
            <a:r>
              <a:rPr lang="pl-PL" dirty="0" smtClean="0"/>
              <a:t>	</a:t>
            </a:r>
            <a:r>
              <a:rPr lang="pl-PL" u="sng" dirty="0" smtClean="0"/>
              <a:t>do </a:t>
            </a:r>
            <a:r>
              <a:rPr lang="pl-PL" u="sng" dirty="0"/>
              <a:t>830 tys. PLN włącznie</a:t>
            </a:r>
            <a:r>
              <a:rPr lang="pl-PL" dirty="0"/>
              <a:t>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b="1" dirty="0" smtClean="0">
              <a:solidFill>
                <a:prstClr val="black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dirty="0" smtClean="0">
              <a:solidFill>
                <a:prstClr val="black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28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prstClr val="black"/>
                </a:solidFill>
                <a:latin typeface="Calibri"/>
              </a:rPr>
              <a:t>KOSZTY </a:t>
            </a: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POŚREDNIE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  <a:tabLst>
                <a:tab pos="180340" algn="l"/>
                <a:tab pos="228600" algn="l"/>
              </a:tabLs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Instytucja Zarządzająca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FEWiM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2021-2027 może obniżyć stawkę ryczałtową kosztów pośrednich w przypadkach rażącego naruszenia przez Beneficjenta obowiązków w zakresie zarządzania Projektem.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Zasady obniżania stawki ryczałtowej kosztów pośrednich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stanowi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9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Umowy o dofinansowanie.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8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7819"/>
            <a:ext cx="7886700" cy="84789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KWOTY RYCZAŁTOWE</a:t>
            </a:r>
            <a:endParaRPr lang="pl-PL" sz="32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28650" y="980902"/>
            <a:ext cx="7886700" cy="5602778"/>
          </a:xfrm>
        </p:spPr>
        <p:txBody>
          <a:bodyPr>
            <a:no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pl-PL" sz="2400" b="1" dirty="0">
                <a:solidFill>
                  <a:prstClr val="black"/>
                </a:solidFill>
              </a:rPr>
              <a:t>Koszt bezpośredni </a:t>
            </a:r>
            <a:r>
              <a:rPr lang="pl-PL" sz="2400" dirty="0">
                <a:solidFill>
                  <a:prstClr val="black"/>
                </a:solidFill>
              </a:rPr>
              <a:t>każdego zadania </a:t>
            </a:r>
            <a:r>
              <a:rPr lang="pl-PL" sz="2400" dirty="0" smtClean="0">
                <a:solidFill>
                  <a:prstClr val="black"/>
                </a:solidFill>
              </a:rPr>
              <a:t>kalkulowany jest </a:t>
            </a:r>
            <a:br>
              <a:rPr lang="pl-PL" sz="2400" dirty="0" smtClean="0">
                <a:solidFill>
                  <a:prstClr val="black"/>
                </a:solidFill>
              </a:rPr>
            </a:br>
            <a:r>
              <a:rPr lang="pl-PL" sz="2400" dirty="0" smtClean="0">
                <a:solidFill>
                  <a:prstClr val="black"/>
                </a:solidFill>
              </a:rPr>
              <a:t>w </a:t>
            </a:r>
            <a:r>
              <a:rPr lang="pl-PL" sz="2400" dirty="0">
                <a:solidFill>
                  <a:prstClr val="black"/>
                </a:solidFill>
              </a:rPr>
              <a:t>oparciu o budżet szczegółowy. Jest on podstawą do oceny </a:t>
            </a:r>
            <a:r>
              <a:rPr lang="pl-PL" sz="2400" b="1" dirty="0">
                <a:solidFill>
                  <a:prstClr val="black"/>
                </a:solidFill>
              </a:rPr>
              <a:t>kwalifikowalności</a:t>
            </a:r>
            <a:r>
              <a:rPr lang="pl-PL" sz="2400" dirty="0">
                <a:solidFill>
                  <a:prstClr val="black"/>
                </a:solidFill>
              </a:rPr>
              <a:t>, </a:t>
            </a:r>
            <a:r>
              <a:rPr lang="pl-PL" sz="2400" b="1" dirty="0">
                <a:solidFill>
                  <a:prstClr val="black"/>
                </a:solidFill>
              </a:rPr>
              <a:t>racjonalności i efektywności wydatków</a:t>
            </a:r>
            <a:r>
              <a:rPr lang="pl-PL" sz="2400" dirty="0">
                <a:solidFill>
                  <a:prstClr val="black"/>
                </a:solidFill>
              </a:rPr>
              <a:t>, dokonywanej przez KOP</a:t>
            </a:r>
            <a:r>
              <a:rPr lang="pl-PL" sz="2400" dirty="0" smtClean="0">
                <a:solidFill>
                  <a:prstClr val="black"/>
                </a:solidFill>
              </a:rPr>
              <a:t>.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pl-PL" sz="2400" dirty="0"/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pl-PL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Wydatki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w kosztach bezpośrednich </a:t>
            </a:r>
            <a:r>
              <a:rPr lang="pl-PL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ramach danego konkursu muszą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być rozliczane w oparciu </a:t>
            </a:r>
            <a:r>
              <a:rPr lang="pl-PL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metody </a:t>
            </a:r>
            <a:r>
              <a:rPr lang="pl-PL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uproszczone – </a:t>
            </a:r>
            <a:r>
              <a:rPr lang="pl-PL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jedna kwota ryczałtowa to jedno zadanie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ts val="0"/>
              </a:spcBef>
              <a:buNone/>
            </a:pPr>
            <a:endParaRPr lang="pl-PL" sz="24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ts val="0"/>
              </a:spcBef>
            </a:pPr>
            <a:r>
              <a:rPr lang="pl-PL" sz="2400" dirty="0" smtClean="0"/>
              <a:t>Należy </a:t>
            </a:r>
            <a:r>
              <a:rPr lang="pl-PL" sz="2400" dirty="0"/>
              <a:t>pamiętać, że w przypadku wydatków objętych limitem (np. cross </a:t>
            </a:r>
            <a:r>
              <a:rPr lang="pl-PL" sz="2400" dirty="0" smtClean="0"/>
              <a:t>– </a:t>
            </a:r>
            <a:r>
              <a:rPr lang="pl-PL" sz="2400" dirty="0" err="1" smtClean="0"/>
              <a:t>financing</a:t>
            </a:r>
            <a:r>
              <a:rPr lang="pl-PL" sz="2400" dirty="0"/>
              <a:t>) </a:t>
            </a:r>
            <a:r>
              <a:rPr lang="pl-PL" sz="2400" b="1" u="sng" dirty="0"/>
              <a:t>będzie wymagane wyodrębnienie nowego zadania, obejmującego w całości dany limit</a:t>
            </a:r>
            <a:r>
              <a:rPr lang="pl-PL" sz="2400" dirty="0"/>
              <a:t> (nie ma możliwości przyporządkowania części wydatków w ramach danego zadania do limitu).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91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39832"/>
            <a:ext cx="7886700" cy="881149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+mn-lt"/>
              </a:rPr>
              <a:t>KWOTY RYCZAŁTOWE</a:t>
            </a: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95302"/>
            <a:ext cx="7886700" cy="448774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pl-PL" dirty="0" smtClean="0"/>
              <a:t>Na </a:t>
            </a:r>
            <a:r>
              <a:rPr lang="pl-PL" dirty="0"/>
              <a:t>etapie realizacji projektu IZ </a:t>
            </a:r>
            <a:r>
              <a:rPr lang="pl-PL" b="1" dirty="0"/>
              <a:t>nie weryfikuje </a:t>
            </a:r>
            <a:r>
              <a:rPr lang="pl-PL" dirty="0"/>
              <a:t>wartości poszczególnych wydatków w oparciu </a:t>
            </a:r>
            <a:br>
              <a:rPr lang="pl-PL" dirty="0"/>
            </a:br>
            <a:r>
              <a:rPr lang="pl-PL" dirty="0"/>
              <a:t>o dokumenty </a:t>
            </a:r>
            <a:r>
              <a:rPr lang="pl-PL" dirty="0" smtClean="0"/>
              <a:t>księgowe, </a:t>
            </a:r>
            <a:r>
              <a:rPr lang="pl-PL" u="sng" dirty="0" smtClean="0"/>
              <a:t>zatem ciężar uzasadnienia </a:t>
            </a:r>
            <a:r>
              <a:rPr lang="pl-PL" u="sng" dirty="0"/>
              <a:t>niezbędności i </a:t>
            </a:r>
            <a:r>
              <a:rPr lang="pl-PL" u="sng" dirty="0" smtClean="0"/>
              <a:t>racjonalności </a:t>
            </a:r>
            <a:r>
              <a:rPr lang="pl-PL" u="sng" dirty="0"/>
              <a:t>wydatków zostaje </a:t>
            </a:r>
            <a:r>
              <a:rPr lang="pl-PL" u="sng" dirty="0" smtClean="0"/>
              <a:t>przeniesiony na wniosek o dofinansowanie </a:t>
            </a:r>
            <a:r>
              <a:rPr lang="pl-PL" dirty="0" smtClean="0"/>
              <a:t>oceniany w ramach Komisji Oceny Projektów, </a:t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beneficjent stosuje swoje praktyki </a:t>
            </a:r>
            <a:r>
              <a:rPr lang="pl-PL" dirty="0" smtClean="0"/>
              <a:t>księgowe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dirty="0"/>
          </a:p>
          <a:p>
            <a:pPr algn="just">
              <a:spcBef>
                <a:spcPts val="0"/>
              </a:spcBef>
            </a:pPr>
            <a:r>
              <a:rPr lang="pl-PL" dirty="0"/>
              <a:t>Wydatki rozliczane w sposób uproszczony są traktowane jako wydatki </a:t>
            </a:r>
            <a:r>
              <a:rPr lang="pl-PL" dirty="0" smtClean="0"/>
              <a:t>poniesione.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01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80901"/>
            <a:ext cx="7886700" cy="590203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+mn-lt"/>
              </a:rPr>
              <a:t>BUDŻET POMOCNICZY-KWOTY RYCZAŁTOWE</a:t>
            </a:r>
            <a:endParaRPr lang="pl-PL" sz="3200" b="1" dirty="0">
              <a:latin typeface="+mn-lt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917259"/>
              </p:ext>
            </p:extLst>
          </p:nvPr>
        </p:nvGraphicFramePr>
        <p:xfrm>
          <a:off x="266007" y="1670858"/>
          <a:ext cx="8636925" cy="4929449"/>
        </p:xfrm>
        <a:graphic>
          <a:graphicData uri="http://schemas.openxmlformats.org/drawingml/2006/table">
            <a:tbl>
              <a:tblPr/>
              <a:tblGrid>
                <a:gridCol w="2121349">
                  <a:extLst>
                    <a:ext uri="{9D8B030D-6E8A-4147-A177-3AD203B41FA5}">
                      <a16:colId xmlns:a16="http://schemas.microsoft.com/office/drawing/2014/main" val="328878720"/>
                    </a:ext>
                  </a:extLst>
                </a:gridCol>
                <a:gridCol w="808134">
                  <a:extLst>
                    <a:ext uri="{9D8B030D-6E8A-4147-A177-3AD203B41FA5}">
                      <a16:colId xmlns:a16="http://schemas.microsoft.com/office/drawing/2014/main" val="24588444"/>
                    </a:ext>
                  </a:extLst>
                </a:gridCol>
                <a:gridCol w="1742270">
                  <a:extLst>
                    <a:ext uri="{9D8B030D-6E8A-4147-A177-3AD203B41FA5}">
                      <a16:colId xmlns:a16="http://schemas.microsoft.com/office/drawing/2014/main" val="3357887226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2489279038"/>
                    </a:ext>
                  </a:extLst>
                </a:gridCol>
                <a:gridCol w="714894">
                  <a:extLst>
                    <a:ext uri="{9D8B030D-6E8A-4147-A177-3AD203B41FA5}">
                      <a16:colId xmlns:a16="http://schemas.microsoft.com/office/drawing/2014/main" val="273169988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966955879"/>
                    </a:ext>
                  </a:extLst>
                </a:gridCol>
                <a:gridCol w="282633">
                  <a:extLst>
                    <a:ext uri="{9D8B030D-6E8A-4147-A177-3AD203B41FA5}">
                      <a16:colId xmlns:a16="http://schemas.microsoft.com/office/drawing/2014/main" val="556308499"/>
                    </a:ext>
                  </a:extLst>
                </a:gridCol>
                <a:gridCol w="1587732">
                  <a:extLst>
                    <a:ext uri="{9D8B030D-6E8A-4147-A177-3AD203B41FA5}">
                      <a16:colId xmlns:a16="http://schemas.microsoft.com/office/drawing/2014/main" val="2417022859"/>
                    </a:ext>
                  </a:extLst>
                </a:gridCol>
              </a:tblGrid>
              <a:tr h="27222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Budżet pomocniczy - kwoty ryczałtowe</a:t>
                      </a: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22194"/>
                  </a:ext>
                </a:extLst>
              </a:tr>
              <a:tr h="159704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 i nazwa zadania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nazwa kosztu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Jednostka miary 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(os., grupa, szt., komplet, zestaw, godz., doba, mies. usługa, etc.)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jedn.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Cena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jedn.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(zł)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Wartość ogółem (zł)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Suma kosztów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ramach wszystkich zadań merytorycznych (bez </a:t>
                      </a: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kosztów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pośrednich) w zł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78089"/>
                  </a:ext>
                </a:extLst>
              </a:tr>
              <a:tr h="30534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Zadanie 1 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</a:t>
                      </a:r>
                      <a:r>
                        <a:rPr lang="pl-PL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(wpisz nazwę </a:t>
                      </a:r>
                      <a:r>
                        <a:rPr lang="pl-PL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zadania)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SUMA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88017"/>
                  </a:ext>
                </a:extLst>
              </a:tr>
              <a:tr h="3106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702827"/>
                  </a:ext>
                </a:extLst>
              </a:tr>
              <a:tr h="310655">
                <a:tc>
                  <a:txBody>
                    <a:bodyPr/>
                    <a:lstStyle/>
                    <a:p>
                      <a:pPr algn="ctr" fontAlgn="t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350752"/>
                  </a:ext>
                </a:extLst>
              </a:tr>
              <a:tr h="603431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Suma kosztów </a:t>
                      </a: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(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ramach zadania)</a:t>
                      </a:r>
                    </a:p>
                  </a:txBody>
                  <a:tcPr marL="6684" marR="6684" marT="668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646215"/>
                  </a:ext>
                </a:extLst>
              </a:tr>
              <a:tr h="305348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Zadanie 2 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</a:t>
                      </a:r>
                      <a:r>
                        <a:rPr lang="pl-PL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(wpisz nazwę </a:t>
                      </a:r>
                      <a:r>
                        <a:rPr lang="pl-PL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zadania)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81549"/>
                  </a:ext>
                </a:extLst>
              </a:tr>
              <a:tr h="31065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103168"/>
                  </a:ext>
                </a:extLst>
              </a:tr>
              <a:tr h="310655">
                <a:tc>
                  <a:txBody>
                    <a:bodyPr/>
                    <a:lstStyle/>
                    <a:p>
                      <a:pPr algn="ctr" fontAlgn="t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220176"/>
                  </a:ext>
                </a:extLst>
              </a:tr>
              <a:tr h="603431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Suma kosztów </a:t>
                      </a:r>
                      <a:r>
                        <a:rPr lang="pl-P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(</a:t>
                      </a: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 ramach zadania)</a:t>
                      </a:r>
                    </a:p>
                  </a:txBody>
                  <a:tcPr marL="6684" marR="6684" marT="668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661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7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7818" y="852256"/>
            <a:ext cx="8686800" cy="835228"/>
          </a:xfrm>
        </p:spPr>
        <p:txBody>
          <a:bodyPr>
            <a:normAutofit/>
          </a:bodyPr>
          <a:lstStyle/>
          <a:p>
            <a:r>
              <a:rPr lang="pl-PL" sz="3100" b="1" dirty="0" smtClean="0">
                <a:latin typeface="+mn-lt"/>
              </a:rPr>
              <a:t>PRZYKŁADOWE ZADANIA, DOKUMENTY, WSKAŹNIKI</a:t>
            </a:r>
            <a:endParaRPr lang="pl-PL" sz="3100" b="1" dirty="0">
              <a:latin typeface="+mn-lt"/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953" y="1687484"/>
            <a:ext cx="8021782" cy="476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001160"/>
              </p:ext>
            </p:extLst>
          </p:nvPr>
        </p:nvGraphicFramePr>
        <p:xfrm>
          <a:off x="628650" y="799070"/>
          <a:ext cx="8128984" cy="5445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651">
                <a:tc>
                  <a:txBody>
                    <a:bodyPr/>
                    <a:lstStyle/>
                    <a:p>
                      <a:r>
                        <a:rPr lang="pl-PL" dirty="0" smtClean="0"/>
                        <a:t>Zadanie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Dokumenty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1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TWORZENIE WARUNKÓW DLA REALIZACJI EDUKACJI WŁĄCZAJĄCEJ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Dokumenty do WOP rozliczającego kwotę ryczałtową:</a:t>
                      </a:r>
                    </a:p>
                    <a:p>
                      <a:r>
                        <a:rPr lang="pl-PL" sz="1600" dirty="0" smtClean="0"/>
                        <a:t>Np.: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sprawozdanie z realizacji wsparcia, protokół zdawczo-odbiorczy dot. zakupionego specjalistycznego sprzętu,  protokół zdawczo-odbiorczy dot. przystosowania pomieszczenia (zniesienia barier architektonicznych) </a:t>
                      </a:r>
                      <a:endParaRPr lang="pl-PL" sz="1600" dirty="0" smtClean="0"/>
                    </a:p>
                    <a:p>
                      <a:endParaRPr lang="pl-PL" sz="1600" dirty="0" smtClean="0"/>
                    </a:p>
                    <a:p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wezwanie IZ, na każdym etapie realizacji projektu:</a:t>
                      </a:r>
                    </a:p>
                    <a:p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Np.: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zestawienie list obecności, listy obecności, deklaracje uczestnictwa w projekcie/ formularze zgłoszenia, dokumentacja fotograficzna,	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protokoły z zakupu materiałów/pomocy dydaktycznych, indywidualny program edukacyjno-terapeutyczny.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Liczba uczniów objęta wsparciem w ramach edukacji włączającej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1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1359</TotalTime>
  <Words>1406</Words>
  <Application>Microsoft Office PowerPoint</Application>
  <PresentationFormat>Pokaz na ekranie (4:3)</PresentationFormat>
  <Paragraphs>174</Paragraphs>
  <Slides>24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Motyw pakietu Office</vt:lpstr>
      <vt:lpstr>  Zasady finansowania  Nabór nr FEWM.06.03-IZ.00-001/24</vt:lpstr>
      <vt:lpstr>KOSZTY POŚREDNIE I BEZPOŚREDNIE</vt:lpstr>
      <vt:lpstr>KOSZTY POŚREDNIE</vt:lpstr>
      <vt:lpstr>KOSZTY POŚREDNIE</vt:lpstr>
      <vt:lpstr>KWOTY RYCZAŁTOWE</vt:lpstr>
      <vt:lpstr>KWOTY RYCZAŁTOWE</vt:lpstr>
      <vt:lpstr>BUDŻET POMOCNICZY-KWOTY RYCZAŁTOWE</vt:lpstr>
      <vt:lpstr>PRZYKŁADOWE ZADANIA, DOKUMENTY, WSKAŹNIKI</vt:lpstr>
      <vt:lpstr>Prezentacja programu PowerPoint</vt:lpstr>
      <vt:lpstr>Prezentacja programu PowerPoint</vt:lpstr>
      <vt:lpstr>Prezentacja programu PowerPoint</vt:lpstr>
      <vt:lpstr>WSKAŹNIKI</vt:lpstr>
      <vt:lpstr>KWOTY RYCZAŁTOWE</vt:lpstr>
      <vt:lpstr>CROSS-FINANCING</vt:lpstr>
      <vt:lpstr>CROSS-FINANCING</vt:lpstr>
      <vt:lpstr>CROSS-FINANCING</vt:lpstr>
      <vt:lpstr>WKŁAD WŁASNY</vt:lpstr>
      <vt:lpstr>ZAMÓWIENIA W RAMACH PROJEKTU</vt:lpstr>
      <vt:lpstr>PODATEK VAT</vt:lpstr>
      <vt:lpstr>PERSONEL</vt:lpstr>
      <vt:lpstr>PRZYKŁADOWE OBOWIĄZKI PROMOCYJNE</vt:lpstr>
      <vt:lpstr>OBOWIĄZKI PROMOCYJNE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Agnieszka Tunkiewicz-Koper</cp:lastModifiedBy>
  <cp:revision>132</cp:revision>
  <cp:lastPrinted>2024-04-08T08:19:34Z</cp:lastPrinted>
  <dcterms:created xsi:type="dcterms:W3CDTF">2023-01-20T07:35:09Z</dcterms:created>
  <dcterms:modified xsi:type="dcterms:W3CDTF">2024-04-08T12:11:17Z</dcterms:modified>
</cp:coreProperties>
</file>