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0" r:id="rId2"/>
    <p:sldId id="268" r:id="rId3"/>
    <p:sldId id="279" r:id="rId4"/>
    <p:sldId id="293" r:id="rId5"/>
    <p:sldId id="305" r:id="rId6"/>
    <p:sldId id="296" r:id="rId7"/>
    <p:sldId id="266" r:id="rId8"/>
    <p:sldId id="308" r:id="rId9"/>
    <p:sldId id="263" r:id="rId1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3" autoAdjust="0"/>
    <p:restoredTop sz="52612" autoAdjust="0"/>
  </p:normalViewPr>
  <p:slideViewPr>
    <p:cSldViewPr snapToGrid="0">
      <p:cViewPr varScale="1">
        <p:scale>
          <a:sx n="45" d="100"/>
          <a:sy n="45" d="100"/>
        </p:scale>
        <p:origin x="242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912671-7D46-4AB0-B495-A8409CA50A25}" type="datetimeFigureOut">
              <a:rPr lang="pl-PL" smtClean="0"/>
              <a:t>12.02.2026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968B5-F5BD-4C5F-BB5E-EDC8E22345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86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400" rtl="0" eaLnBrk="1" latinLnBrk="0" hangingPunct="1"/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1259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6999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6383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0813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5514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8930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2374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41500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726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0AD32C27-0ACE-4874-A2D0-738C4E77C2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1781" y="-6490"/>
            <a:ext cx="9676714" cy="686448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900" y="3561020"/>
            <a:ext cx="6858001" cy="106754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Priorytet </a:t>
            </a:r>
            <a:r>
              <a:rPr lang="pl-PL" dirty="0"/>
              <a:t>6: Edukacja i kompetencje EFS+ </a:t>
            </a:r>
            <a:br>
              <a:rPr lang="pl-PL" dirty="0"/>
            </a:br>
            <a:r>
              <a:rPr lang="pl-PL" dirty="0"/>
              <a:t>Działanie </a:t>
            </a:r>
            <a:r>
              <a:rPr lang="pl-PL" dirty="0" smtClean="0"/>
              <a:t>6.3– </a:t>
            </a:r>
            <a:r>
              <a:rPr lang="pl-PL" dirty="0"/>
              <a:t>Edukacja </a:t>
            </a:r>
            <a:r>
              <a:rPr lang="pl-PL" dirty="0" smtClean="0"/>
              <a:t>ogólnokształcąca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3600" b="1" dirty="0" smtClean="0"/>
              <a:t>Logika projektu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10.02.2026 r.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619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01766" y="-186267"/>
            <a:ext cx="7886700" cy="1091954"/>
          </a:xfrm>
        </p:spPr>
        <p:txBody>
          <a:bodyPr>
            <a:normAutofit fontScale="90000"/>
          </a:bodyPr>
          <a:lstStyle/>
          <a:p>
            <a:r>
              <a:rPr lang="pl-PL" dirty="0"/>
              <a:t/>
            </a:r>
            <a:br>
              <a:rPr lang="pl-PL" dirty="0"/>
            </a:br>
            <a:r>
              <a:rPr lang="pl-PL" b="1" dirty="0" smtClean="0"/>
              <a:t>Logika projektu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0593" y="1309856"/>
            <a:ext cx="7886700" cy="43272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Logiczny ciąg powiązań przyczynowo - skutkowych pomiędzy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pPr lvl="0"/>
            <a:r>
              <a:rPr lang="pl-PL" dirty="0" smtClean="0"/>
              <a:t>zidentyfikowanymi </a:t>
            </a:r>
            <a:r>
              <a:rPr lang="pl-PL" b="1" dirty="0" smtClean="0"/>
              <a:t>problemami</a:t>
            </a:r>
            <a:r>
              <a:rPr lang="pl-PL" dirty="0" smtClean="0"/>
              <a:t>,</a:t>
            </a:r>
          </a:p>
          <a:p>
            <a:pPr lvl="0"/>
            <a:r>
              <a:rPr lang="pl-PL" b="1" dirty="0" smtClean="0"/>
              <a:t>potrzebami</a:t>
            </a:r>
            <a:r>
              <a:rPr lang="pl-PL" dirty="0" smtClean="0"/>
              <a:t> grupy docelowej,</a:t>
            </a:r>
          </a:p>
          <a:p>
            <a:pPr lvl="0"/>
            <a:r>
              <a:rPr lang="pl-PL" b="1" dirty="0" smtClean="0"/>
              <a:t>celami </a:t>
            </a:r>
            <a:r>
              <a:rPr lang="pl-PL" b="1" dirty="0"/>
              <a:t>projektu</a:t>
            </a:r>
            <a:r>
              <a:rPr lang="pl-PL" dirty="0" smtClean="0"/>
              <a:t>,</a:t>
            </a:r>
            <a:endParaRPr lang="pl-PL" dirty="0"/>
          </a:p>
          <a:p>
            <a:pPr lvl="0"/>
            <a:r>
              <a:rPr lang="pl-PL" b="1" dirty="0"/>
              <a:t>zadaniami (działaniami</a:t>
            </a:r>
            <a:r>
              <a:rPr lang="pl-PL" b="1" dirty="0" smtClean="0"/>
              <a:t>)</a:t>
            </a:r>
            <a:r>
              <a:rPr lang="pl-PL" dirty="0" smtClean="0"/>
              <a:t>,</a:t>
            </a:r>
            <a:endParaRPr lang="pl-PL" b="1" dirty="0" smtClean="0"/>
          </a:p>
          <a:p>
            <a:pPr lvl="0"/>
            <a:r>
              <a:rPr lang="pl-PL" b="1" dirty="0" smtClean="0"/>
              <a:t>kosztami</a:t>
            </a:r>
            <a:r>
              <a:rPr lang="pl-PL" dirty="0" smtClean="0"/>
              <a:t>.</a:t>
            </a:r>
          </a:p>
          <a:p>
            <a:pPr lvl="0"/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966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7184" y="174922"/>
            <a:ext cx="7886700" cy="1091954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latin typeface="+mn-lt"/>
                <a:ea typeface="+mn-ea"/>
                <a:cs typeface="+mn-cs"/>
              </a:rPr>
              <a:t>Schemat logiczny projektu</a:t>
            </a:r>
            <a:r>
              <a:rPr lang="pl-PL" dirty="0" smtClean="0">
                <a:latin typeface="+mn-lt"/>
                <a:ea typeface="+mn-ea"/>
                <a:cs typeface="+mn-cs"/>
              </a:rPr>
              <a:t/>
            </a:r>
            <a:br>
              <a:rPr lang="pl-PL" dirty="0" smtClean="0">
                <a:latin typeface="+mn-lt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628650" y="1032934"/>
            <a:ext cx="7886700" cy="53501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 smtClean="0"/>
              <a:t>Sytuacja problemowa </a:t>
            </a:r>
          </a:p>
          <a:p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Diagnoza potrzeb</a:t>
            </a:r>
          </a:p>
          <a:p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Cele </a:t>
            </a:r>
            <a:r>
              <a:rPr lang="pl-PL" dirty="0"/>
              <a:t>projektu</a:t>
            </a:r>
          </a:p>
          <a:p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Zadania/ działania 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Koszty/ budżet</a:t>
            </a:r>
            <a:endParaRPr lang="pl-PL" dirty="0"/>
          </a:p>
        </p:txBody>
      </p:sp>
      <p:sp>
        <p:nvSpPr>
          <p:cNvPr id="7" name="Strzałka w dół 6"/>
          <p:cNvSpPr/>
          <p:nvPr/>
        </p:nvSpPr>
        <p:spPr>
          <a:xfrm>
            <a:off x="1107101" y="1564936"/>
            <a:ext cx="484632" cy="4114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dół 9"/>
          <p:cNvSpPr/>
          <p:nvPr/>
        </p:nvSpPr>
        <p:spPr>
          <a:xfrm>
            <a:off x="1107101" y="2834361"/>
            <a:ext cx="484632" cy="4114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dół 11"/>
          <p:cNvSpPr/>
          <p:nvPr/>
        </p:nvSpPr>
        <p:spPr>
          <a:xfrm>
            <a:off x="1107101" y="4157238"/>
            <a:ext cx="484632" cy="4114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dół 12"/>
          <p:cNvSpPr/>
          <p:nvPr/>
        </p:nvSpPr>
        <p:spPr>
          <a:xfrm>
            <a:off x="1107101" y="5278707"/>
            <a:ext cx="484632" cy="4114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348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0" y="0"/>
            <a:ext cx="7886700" cy="1091954"/>
          </a:xfrm>
        </p:spPr>
        <p:txBody>
          <a:bodyPr>
            <a:normAutofit fontScale="90000"/>
          </a:bodyPr>
          <a:lstStyle/>
          <a:p>
            <a:r>
              <a:rPr lang="pl-PL" dirty="0"/>
              <a:t/>
            </a:r>
            <a:br>
              <a:rPr lang="pl-PL" dirty="0"/>
            </a:br>
            <a:r>
              <a:rPr lang="pl-PL" b="1" dirty="0" smtClean="0"/>
              <a:t>Sytuacja problemowa</a:t>
            </a:r>
            <a:endParaRPr lang="pl-PL" b="1" dirty="0"/>
          </a:p>
        </p:txBody>
      </p:sp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opisie sytuacji problemowej należy wskazać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pPr lvl="0"/>
            <a:r>
              <a:rPr lang="pl-PL" b="1" dirty="0"/>
              <a:t>kogo dotyczy problem</a:t>
            </a:r>
            <a:r>
              <a:rPr lang="pl-PL" dirty="0"/>
              <a:t> (grupa docelowa),</a:t>
            </a:r>
          </a:p>
          <a:p>
            <a:pPr lvl="0"/>
            <a:r>
              <a:rPr lang="pl-PL" b="1" dirty="0"/>
              <a:t>na czym polega problem</a:t>
            </a:r>
            <a:r>
              <a:rPr lang="pl-PL" dirty="0"/>
              <a:t>,</a:t>
            </a:r>
          </a:p>
          <a:p>
            <a:pPr lvl="0"/>
            <a:r>
              <a:rPr lang="pl-PL" b="1" dirty="0"/>
              <a:t>jakie są jego skutki</a:t>
            </a:r>
            <a:r>
              <a:rPr lang="pl-PL" dirty="0"/>
              <a:t>,</a:t>
            </a:r>
          </a:p>
          <a:p>
            <a:pPr lvl="0"/>
            <a:r>
              <a:rPr lang="pl-PL" b="1" dirty="0"/>
              <a:t>dlaczego problem </a:t>
            </a:r>
            <a:r>
              <a:rPr lang="pl-PL" b="1" dirty="0" smtClean="0"/>
              <a:t>występuje</a:t>
            </a:r>
          </a:p>
          <a:p>
            <a:pPr lvl="0"/>
            <a:r>
              <a:rPr lang="pl-PL" b="1" dirty="0" smtClean="0"/>
              <a:t>jakie </a:t>
            </a:r>
            <a:r>
              <a:rPr lang="pl-PL" b="1" dirty="0"/>
              <a:t>bariery należy zniwelować</a:t>
            </a:r>
            <a:r>
              <a:rPr lang="pl-PL" dirty="0"/>
              <a:t>.</a:t>
            </a:r>
          </a:p>
          <a:p>
            <a:pPr lvl="0"/>
            <a:endParaRPr lang="pl-PL" dirty="0"/>
          </a:p>
          <a:p>
            <a:pPr marL="0" lv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2569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079999" y="259589"/>
            <a:ext cx="3926417" cy="1091954"/>
          </a:xfrm>
        </p:spPr>
        <p:txBody>
          <a:bodyPr>
            <a:normAutofit fontScale="90000"/>
          </a:bodyPr>
          <a:lstStyle/>
          <a:p>
            <a:pPr algn="r"/>
            <a:r>
              <a:rPr lang="pl-PL" b="1" dirty="0" smtClean="0"/>
              <a:t>Diagnoza potrzeb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Diagnoza potrzeb</a:t>
            </a:r>
            <a:r>
              <a:rPr lang="pl-PL" dirty="0" smtClean="0"/>
              <a:t> wynika bezpośrednio z sytuacji problemowej.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Jej celem jest określenie:</a:t>
            </a:r>
          </a:p>
          <a:p>
            <a:pPr lvl="0"/>
            <a:r>
              <a:rPr lang="pl-PL" b="1" dirty="0" smtClean="0"/>
              <a:t>jakie zmiany są konieczne</a:t>
            </a:r>
            <a:r>
              <a:rPr lang="pl-PL" dirty="0" smtClean="0"/>
              <a:t>,</a:t>
            </a:r>
          </a:p>
          <a:p>
            <a:pPr lvl="0"/>
            <a:r>
              <a:rPr lang="pl-PL" b="1" dirty="0" smtClean="0"/>
              <a:t>jakiego rodzaju wsparcia potrzebuje grupa docelowa</a:t>
            </a:r>
            <a:r>
              <a:rPr lang="pl-PL" dirty="0" smtClean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23678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691717" y="135467"/>
            <a:ext cx="3266017" cy="1422400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Cele projektu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Cele projektu</a:t>
            </a:r>
            <a:r>
              <a:rPr lang="pl-PL" dirty="0"/>
              <a:t> określają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jaką zmianę projekt ma wywołać,</a:t>
            </a:r>
          </a:p>
          <a:p>
            <a:r>
              <a:rPr lang="pl-PL" dirty="0"/>
              <a:t>u kogo ta zmiana nastąpi (grupa docelowa),</a:t>
            </a:r>
          </a:p>
          <a:p>
            <a:r>
              <a:rPr lang="pl-PL" dirty="0"/>
              <a:t>w jakim okresie i w jakim zakresie.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623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116917" y="0"/>
            <a:ext cx="5027083" cy="1091954"/>
          </a:xfrm>
        </p:spPr>
        <p:txBody>
          <a:bodyPr/>
          <a:lstStyle/>
          <a:p>
            <a:r>
              <a:rPr lang="pl-PL" b="1" dirty="0"/>
              <a:t>Zadania / </a:t>
            </a:r>
            <a:r>
              <a:rPr lang="pl-PL" b="1" dirty="0" smtClean="0"/>
              <a:t>działania to:</a:t>
            </a:r>
            <a:endParaRPr lang="pl-PL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zaplanowane </a:t>
            </a:r>
            <a:r>
              <a:rPr lang="pl-PL" dirty="0"/>
              <a:t>formy wsparcia,</a:t>
            </a:r>
          </a:p>
          <a:p>
            <a:r>
              <a:rPr lang="pl-PL" dirty="0"/>
              <a:t>realizowane wobec grupy docelowej,</a:t>
            </a:r>
          </a:p>
          <a:p>
            <a:r>
              <a:rPr lang="pl-PL" dirty="0"/>
              <a:t>wynikające bezpośrednio z diagnozy </a:t>
            </a:r>
            <a:r>
              <a:rPr lang="pl-PL" dirty="0" smtClean="0"/>
              <a:t>potrzeb.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132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607050" y="124122"/>
            <a:ext cx="7886700" cy="1091954"/>
          </a:xfrm>
        </p:spPr>
        <p:txBody>
          <a:bodyPr/>
          <a:lstStyle/>
          <a:p>
            <a:r>
              <a:rPr lang="pl-PL" b="1" dirty="0" smtClean="0"/>
              <a:t>Koszty/ budżet</a:t>
            </a:r>
            <a:endParaRPr lang="pl-PL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logice projektu </a:t>
            </a:r>
            <a:r>
              <a:rPr lang="pl-PL" dirty="0" smtClean="0"/>
              <a:t>koszty/ budżet:</a:t>
            </a:r>
          </a:p>
          <a:p>
            <a:pPr marL="0" indent="0">
              <a:buNone/>
            </a:pPr>
            <a:r>
              <a:rPr lang="pl-PL" dirty="0"/>
              <a:t/>
            </a:r>
            <a:br>
              <a:rPr lang="pl-PL" dirty="0"/>
            </a:br>
            <a:r>
              <a:rPr lang="pl-PL" dirty="0"/>
              <a:t>✔ wynika bezpośrednio z zadań,</a:t>
            </a:r>
            <a:br>
              <a:rPr lang="pl-PL" dirty="0"/>
            </a:br>
            <a:r>
              <a:rPr lang="pl-PL" dirty="0"/>
              <a:t>✔ potwierdza realność realizacji projektu,</a:t>
            </a:r>
            <a:br>
              <a:rPr lang="pl-PL" dirty="0"/>
            </a:br>
            <a:r>
              <a:rPr lang="pl-PL" dirty="0"/>
              <a:t>✔ pokazuje racjonalność i efektywność wydatków.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016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1D51D081-70A4-4394-992C-F64ABA4AC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5569" y="3116203"/>
            <a:ext cx="6858001" cy="1067540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 smtClean="0"/>
              <a:t>Dziękuję za uwagę !!!</a:t>
            </a:r>
            <a:endParaRPr lang="pl-PL" sz="4000" b="1" dirty="0"/>
          </a:p>
        </p:txBody>
      </p:sp>
    </p:spTree>
    <p:extLst>
      <p:ext uri="{BB962C8B-B14F-4D97-AF65-F5344CB8AC3E}">
        <p14:creationId xmlns:p14="http://schemas.microsoft.com/office/powerpoint/2010/main" val="415751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3786</TotalTime>
  <Words>226</Words>
  <Application>Microsoft Office PowerPoint</Application>
  <PresentationFormat>Pokaz na ekranie (4:3)</PresentationFormat>
  <Paragraphs>61</Paragraphs>
  <Slides>9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Motyw pakietu Office</vt:lpstr>
      <vt:lpstr>Priorytet 6: Edukacja i kompetencje EFS+  Działanie 6.3– Edukacja ogólnokształcąca  Logika projektu  10.02.2026 r. </vt:lpstr>
      <vt:lpstr> Logika projektu</vt:lpstr>
      <vt:lpstr>Schemat logiczny projektu </vt:lpstr>
      <vt:lpstr> Sytuacja problemowa</vt:lpstr>
      <vt:lpstr>Diagnoza potrzeb </vt:lpstr>
      <vt:lpstr>Cele projektu  </vt:lpstr>
      <vt:lpstr>Zadania / działania to:</vt:lpstr>
      <vt:lpstr>Koszty/ budżet</vt:lpstr>
      <vt:lpstr>Dziękuję za uwagę 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Monika Majbańska-Konopińska</cp:lastModifiedBy>
  <cp:revision>147</cp:revision>
  <cp:lastPrinted>2025-03-20T09:01:17Z</cp:lastPrinted>
  <dcterms:created xsi:type="dcterms:W3CDTF">2023-01-20T07:35:09Z</dcterms:created>
  <dcterms:modified xsi:type="dcterms:W3CDTF">2026-02-12T08:47:57Z</dcterms:modified>
</cp:coreProperties>
</file>