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4"/>
  </p:notesMasterIdLst>
  <p:handoutMasterIdLst>
    <p:handoutMasterId r:id="rId45"/>
  </p:handoutMasterIdLst>
  <p:sldIdLst>
    <p:sldId id="260" r:id="rId2"/>
    <p:sldId id="300" r:id="rId3"/>
    <p:sldId id="306" r:id="rId4"/>
    <p:sldId id="266" r:id="rId5"/>
    <p:sldId id="267" r:id="rId6"/>
    <p:sldId id="307" r:id="rId7"/>
    <p:sldId id="309" r:id="rId8"/>
    <p:sldId id="336" r:id="rId9"/>
    <p:sldId id="313" r:id="rId10"/>
    <p:sldId id="337" r:id="rId11"/>
    <p:sldId id="331" r:id="rId12"/>
    <p:sldId id="314" r:id="rId13"/>
    <p:sldId id="315" r:id="rId14"/>
    <p:sldId id="335" r:id="rId15"/>
    <p:sldId id="318" r:id="rId16"/>
    <p:sldId id="317" r:id="rId17"/>
    <p:sldId id="280" r:id="rId18"/>
    <p:sldId id="316" r:id="rId19"/>
    <p:sldId id="285" r:id="rId20"/>
    <p:sldId id="322" r:id="rId21"/>
    <p:sldId id="323" r:id="rId22"/>
    <p:sldId id="319" r:id="rId23"/>
    <p:sldId id="324" r:id="rId24"/>
    <p:sldId id="320" r:id="rId25"/>
    <p:sldId id="326" r:id="rId26"/>
    <p:sldId id="327" r:id="rId27"/>
    <p:sldId id="325" r:id="rId28"/>
    <p:sldId id="291" r:id="rId29"/>
    <p:sldId id="292" r:id="rId30"/>
    <p:sldId id="290" r:id="rId31"/>
    <p:sldId id="328" r:id="rId32"/>
    <p:sldId id="329" r:id="rId33"/>
    <p:sldId id="330" r:id="rId34"/>
    <p:sldId id="332" r:id="rId35"/>
    <p:sldId id="333" r:id="rId36"/>
    <p:sldId id="334" r:id="rId37"/>
    <p:sldId id="294" r:id="rId38"/>
    <p:sldId id="296" r:id="rId39"/>
    <p:sldId id="297" r:id="rId40"/>
    <p:sldId id="298" r:id="rId41"/>
    <p:sldId id="295" r:id="rId42"/>
    <p:sldId id="263" r:id="rId43"/>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3" autoAdjust="0"/>
    <p:restoredTop sz="76395" autoAdjust="0"/>
  </p:normalViewPr>
  <p:slideViewPr>
    <p:cSldViewPr snapToGrid="0">
      <p:cViewPr varScale="1">
        <p:scale>
          <a:sx n="88" d="100"/>
          <a:sy n="88" d="100"/>
        </p:scale>
        <p:origin x="22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3_4#1">
  <dgm:title val=""/>
  <dgm:desc val=""/>
  <dgm:catLst>
    <dgm:cat type="accent3" pri="11400"/>
  </dgm:catLst>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4#2">
  <dgm:title val=""/>
  <dgm:desc val=""/>
  <dgm:catLst>
    <dgm:cat type="accent3" pri="11400"/>
  </dgm:catLst>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5#1">
  <dgm:title val=""/>
  <dgm:desc val=""/>
  <dgm:catLst>
    <dgm:cat type="accent4" pri="11500"/>
  </dgm:catLst>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4#1">
  <dgm:title val=""/>
  <dgm:desc val=""/>
  <dgm:catLst>
    <dgm:cat type="accent4" pri="11400"/>
  </dgm:catLst>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776550AB-4210-4537-844B-77B6256DD9B7}" type="doc">
      <dgm:prSet loTypeId="urn:microsoft.com/office/officeart/2005/8/layout/vProcess5" loCatId="process" qsTypeId="urn:microsoft.com/office/officeart/2005/8/quickstyle/3d1#2" qsCatId="3D" csTypeId="urn:microsoft.com/office/officeart/2005/8/colors/accent3_4#1" csCatId="accent3" phldr="1"/>
      <dgm:spPr/>
      <dgm:t>
        <a:bodyPr/>
        <a:lstStyle/>
        <a:p>
          <a:endParaRPr lang="en-US"/>
        </a:p>
      </dgm:t>
    </dgm:pt>
    <dgm:pt modelId="{AEC15988-C138-4EEE-94E3-1307693079CF}">
      <dgm:prSet custT="1">
        <dgm:style>
          <a:lnRef idx="1">
            <a:schemeClr val="accent3"/>
          </a:lnRef>
          <a:fillRef idx="2">
            <a:schemeClr val="accent3"/>
          </a:fillRef>
          <a:effectRef idx="1">
            <a:schemeClr val="accent3"/>
          </a:effectRef>
          <a:fontRef idx="minor">
            <a:schemeClr val="dk1"/>
          </a:fontRef>
        </dgm:style>
      </dgm:prSet>
      <dgm:spPr>
        <a:xfrm>
          <a:off x="1234492" y="3168174"/>
          <a:ext cx="6995160" cy="1357788"/>
        </a:xfrm>
        <a:solidFill>
          <a:schemeClr val="accent3">
            <a:lumMod val="20000"/>
            <a:lumOff val="80000"/>
          </a:schemeClr>
        </a:solidFill>
        <a:ln w="9525" cap="flat" cmpd="sng" algn="ctr">
          <a:solidFill>
            <a:srgbClr val="002060"/>
          </a:solidFill>
          <a:prstDash val="solid"/>
        </a:ln>
        <a:effectLst>
          <a:outerShdw blurRad="40000" dist="20000" dir="5400000" rotWithShape="0">
            <a:srgbClr val="000000">
              <a:alpha val="38000"/>
            </a:srgbClr>
          </a:outerShdw>
        </a:effectLst>
        <a:scene3d>
          <a:camera prst="orthographicFront"/>
          <a:lightRig rig="flat" dir="t"/>
        </a:scene3d>
        <a:sp3d>
          <a:bevelT/>
        </a:sp3d>
      </dgm:spPr>
      <dgm:t>
        <a:bodyPr/>
        <a:lstStyle/>
        <a:p>
          <a:pPr algn="ctr"/>
          <a:r>
            <a:rPr lang="pl-PL" sz="1400" b="1" dirty="0" smtClean="0">
              <a:solidFill>
                <a:srgbClr val="002060"/>
              </a:solidFill>
              <a:latin typeface="Calibri" panose="020F0502020204030204"/>
              <a:ea typeface="+mn-ea"/>
              <a:cs typeface="+mn-cs"/>
            </a:rPr>
            <a:t>Realizacja projektów edukacyjnych </a:t>
          </a:r>
          <a:endParaRPr lang="en-US" sz="1400" b="1" dirty="0">
            <a:solidFill>
              <a:srgbClr val="002060"/>
            </a:solidFill>
            <a:latin typeface="Calibri" panose="020F0502020204030204"/>
            <a:ea typeface="+mn-ea"/>
            <a:cs typeface="+mn-cs"/>
          </a:endParaRPr>
        </a:p>
      </dgm:t>
    </dgm:pt>
    <dgm:pt modelId="{916B8DD6-D318-47C1-9448-CA0FBF6C73FC}" type="parTrans" cxnId="{F80E4896-27C3-4862-86C5-9F905BC68A47}">
      <dgm:prSet/>
      <dgm:spPr/>
      <dgm:t>
        <a:bodyPr/>
        <a:lstStyle/>
        <a:p>
          <a:pPr algn="ctr"/>
          <a:endParaRPr lang="en-US"/>
        </a:p>
      </dgm:t>
    </dgm:pt>
    <dgm:pt modelId="{E4BAFFDC-2CFB-41DC-B143-77DA0FF2BA11}" type="sibTrans" cxnId="{F80E4896-27C3-4862-86C5-9F905BC68A47}">
      <dgm:prSet/>
      <dgm:spPr>
        <a:solidFill>
          <a:schemeClr val="accent5">
            <a:lumMod val="40000"/>
            <a:lumOff val="60000"/>
            <a:alpha val="90000"/>
          </a:schemeClr>
        </a:solidFill>
        <a:ln>
          <a:solidFill>
            <a:srgbClr val="002060">
              <a:alpha val="90000"/>
            </a:srgbClr>
          </a:solidFill>
        </a:ln>
      </dgm:spPr>
      <dgm:t>
        <a:bodyPr/>
        <a:lstStyle/>
        <a:p>
          <a:pPr algn="ctr"/>
          <a:endParaRPr lang="en-US"/>
        </a:p>
      </dgm:t>
    </dgm:pt>
    <dgm:pt modelId="{0374A612-8309-4530-A87E-DA56E8BFA1A5}">
      <dgm:prSet custT="1"/>
      <dgm:spPr>
        <a:noFill/>
        <a:ln w="28575">
          <a:solidFill>
            <a:srgbClr val="002060"/>
          </a:solidFill>
        </a:ln>
      </dgm:spPr>
      <dgm:t>
        <a:bodyPr/>
        <a:lstStyle/>
        <a:p>
          <a:pPr algn="ctr"/>
          <a:r>
            <a:rPr lang="pl-PL" sz="1400" b="1" dirty="0" smtClean="0">
              <a:solidFill>
                <a:srgbClr val="002060"/>
              </a:solidFill>
              <a:latin typeface="Calibri" panose="020F0502020204030204"/>
              <a:ea typeface="+mn-ea"/>
              <a:cs typeface="+mn-cs"/>
            </a:rPr>
            <a:t>Realizacja dodatkowych zajęć</a:t>
          </a:r>
          <a:endParaRPr lang="pl-PL" sz="1400" b="1" dirty="0">
            <a:solidFill>
              <a:srgbClr val="002060"/>
            </a:solidFill>
            <a:latin typeface="Calibri" panose="020F0502020204030204"/>
            <a:ea typeface="+mn-ea"/>
            <a:cs typeface="+mn-cs"/>
          </a:endParaRPr>
        </a:p>
      </dgm:t>
    </dgm:pt>
    <dgm:pt modelId="{642A1967-9A3B-4E26-8DD5-D049DE92B8BF}" type="parTrans" cxnId="{4E6F8F41-24B6-4E93-AAA8-CFA8854657B7}">
      <dgm:prSet/>
      <dgm:spPr/>
      <dgm:t>
        <a:bodyPr/>
        <a:lstStyle/>
        <a:p>
          <a:pPr algn="ctr"/>
          <a:endParaRPr lang="pl-PL"/>
        </a:p>
      </dgm:t>
    </dgm:pt>
    <dgm:pt modelId="{44EF147E-05CA-4C18-88CC-C674A0E6E2F6}" type="sibTrans" cxnId="{4E6F8F41-24B6-4E93-AAA8-CFA8854657B7}">
      <dgm:prSet/>
      <dgm:spPr>
        <a:solidFill>
          <a:schemeClr val="accent5">
            <a:lumMod val="40000"/>
            <a:lumOff val="60000"/>
            <a:alpha val="90000"/>
          </a:schemeClr>
        </a:solidFill>
        <a:ln>
          <a:solidFill>
            <a:srgbClr val="002060">
              <a:alpha val="90000"/>
            </a:srgbClr>
          </a:solidFill>
        </a:ln>
      </dgm:spPr>
      <dgm:t>
        <a:bodyPr/>
        <a:lstStyle/>
        <a:p>
          <a:pPr algn="ctr"/>
          <a:endParaRPr lang="pl-PL"/>
        </a:p>
      </dgm:t>
    </dgm:pt>
    <dgm:pt modelId="{93AB6268-7C46-4220-95AB-FC395BAC777F}">
      <dgm:prSet custT="1"/>
      <dgm:spPr>
        <a:solidFill>
          <a:schemeClr val="bg1"/>
        </a:solidFill>
        <a:ln>
          <a:solidFill>
            <a:srgbClr val="002060"/>
          </a:solidFill>
        </a:ln>
      </dgm:spPr>
      <dgm:t>
        <a:bodyPr/>
        <a:lstStyle/>
        <a:p>
          <a:pPr algn="ctr"/>
          <a:endParaRPr lang="pl-PL" sz="1400" b="1" dirty="0" smtClean="0">
            <a:solidFill>
              <a:srgbClr val="002060"/>
            </a:solidFill>
          </a:endParaRPr>
        </a:p>
        <a:p>
          <a:pPr algn="ctr"/>
          <a:r>
            <a:rPr lang="pl-PL" sz="1400" b="1" dirty="0" smtClean="0">
              <a:solidFill>
                <a:srgbClr val="002060"/>
              </a:solidFill>
            </a:rPr>
            <a:t>Realizacja zajęć organizowanych poza lekcjami lub poza szkołą</a:t>
          </a:r>
        </a:p>
        <a:p>
          <a:pPr algn="ctr"/>
          <a:endParaRPr lang="pl-PL" sz="1400" b="1" dirty="0">
            <a:solidFill>
              <a:srgbClr val="002060"/>
            </a:solidFill>
          </a:endParaRPr>
        </a:p>
      </dgm:t>
    </dgm:pt>
    <dgm:pt modelId="{F27881D2-0FE1-4BF0-B0BD-0ECE20286B9D}" type="parTrans" cxnId="{08C5C475-C2C3-40A4-9BB6-908EF080E614}">
      <dgm:prSet/>
      <dgm:spPr/>
      <dgm:t>
        <a:bodyPr/>
        <a:lstStyle/>
        <a:p>
          <a:pPr algn="ctr"/>
          <a:endParaRPr lang="pl-PL"/>
        </a:p>
      </dgm:t>
    </dgm:pt>
    <dgm:pt modelId="{AE214869-9ED8-4FE2-BFB4-B231F158B206}" type="sibTrans" cxnId="{08C5C475-C2C3-40A4-9BB6-908EF080E614}">
      <dgm:prSet/>
      <dgm:spPr/>
      <dgm:t>
        <a:bodyPr/>
        <a:lstStyle/>
        <a:p>
          <a:pPr algn="ctr"/>
          <a:endParaRPr lang="pl-PL"/>
        </a:p>
      </dgm:t>
    </dgm:pt>
    <dgm:pt modelId="{F6F0845E-B57D-4A87-85DA-B14B650296CD}" type="pres">
      <dgm:prSet presAssocID="{776550AB-4210-4537-844B-77B6256DD9B7}" presName="outerComposite" presStyleCnt="0">
        <dgm:presLayoutVars>
          <dgm:chMax val="5"/>
          <dgm:dir/>
          <dgm:resizeHandles val="exact"/>
        </dgm:presLayoutVars>
      </dgm:prSet>
      <dgm:spPr/>
      <dgm:t>
        <a:bodyPr/>
        <a:lstStyle/>
        <a:p>
          <a:endParaRPr lang="pl-PL"/>
        </a:p>
      </dgm:t>
    </dgm:pt>
    <dgm:pt modelId="{345D236E-31FB-4C19-A762-79D3E792BCBC}" type="pres">
      <dgm:prSet presAssocID="{776550AB-4210-4537-844B-77B6256DD9B7}" presName="dummyMaxCanvas" presStyleCnt="0">
        <dgm:presLayoutVars/>
      </dgm:prSet>
      <dgm:spPr/>
    </dgm:pt>
    <dgm:pt modelId="{12CA6A26-5500-4A7D-9C27-CA1A22BC097C}" type="pres">
      <dgm:prSet presAssocID="{776550AB-4210-4537-844B-77B6256DD9B7}" presName="ThreeNodes_1" presStyleLbl="node1" presStyleIdx="0" presStyleCnt="3" custScaleY="65214" custLinFactNeighborX="-281" custLinFactNeighborY="-16366">
        <dgm:presLayoutVars>
          <dgm:bulletEnabled val="1"/>
        </dgm:presLayoutVars>
      </dgm:prSet>
      <dgm:spPr/>
      <dgm:t>
        <a:bodyPr/>
        <a:lstStyle/>
        <a:p>
          <a:endParaRPr lang="pl-PL"/>
        </a:p>
      </dgm:t>
    </dgm:pt>
    <dgm:pt modelId="{30CF07FE-A5F1-4420-AD24-B67B7EA3A795}" type="pres">
      <dgm:prSet presAssocID="{776550AB-4210-4537-844B-77B6256DD9B7}" presName="ThreeNodes_2" presStyleLbl="node1" presStyleIdx="1" presStyleCnt="3" custScaleY="63691" custLinFactNeighborX="-2245" custLinFactNeighborY="-21821">
        <dgm:presLayoutVars>
          <dgm:bulletEnabled val="1"/>
        </dgm:presLayoutVars>
      </dgm:prSet>
      <dgm:spPr/>
      <dgm:t>
        <a:bodyPr/>
        <a:lstStyle/>
        <a:p>
          <a:endParaRPr lang="pl-PL"/>
        </a:p>
      </dgm:t>
    </dgm:pt>
    <dgm:pt modelId="{AB2C1132-1782-4D74-97B6-37702E0A0D0A}" type="pres">
      <dgm:prSet presAssocID="{776550AB-4210-4537-844B-77B6256DD9B7}" presName="ThreeNodes_3" presStyleLbl="node1" presStyleIdx="2" presStyleCnt="3" custScaleX="94433" custScaleY="52320" custLinFactNeighborX="-2104" custLinFactNeighborY="-29614">
        <dgm:presLayoutVars>
          <dgm:bulletEnabled val="1"/>
        </dgm:presLayoutVars>
      </dgm:prSet>
      <dgm:spPr/>
      <dgm:t>
        <a:bodyPr/>
        <a:lstStyle/>
        <a:p>
          <a:endParaRPr lang="pl-PL"/>
        </a:p>
      </dgm:t>
    </dgm:pt>
    <dgm:pt modelId="{BFC457B0-36DD-46F6-808C-3440C93FFB59}" type="pres">
      <dgm:prSet presAssocID="{776550AB-4210-4537-844B-77B6256DD9B7}" presName="ThreeConn_1-2" presStyleLbl="fgAccFollowNode1" presStyleIdx="0" presStyleCnt="2" custLinFactNeighborX="-26377" custLinFactNeighborY="-50356">
        <dgm:presLayoutVars>
          <dgm:bulletEnabled val="1"/>
        </dgm:presLayoutVars>
      </dgm:prSet>
      <dgm:spPr/>
      <dgm:t>
        <a:bodyPr/>
        <a:lstStyle/>
        <a:p>
          <a:endParaRPr lang="pl-PL"/>
        </a:p>
      </dgm:t>
    </dgm:pt>
    <dgm:pt modelId="{3A1598ED-A83F-420C-9DA4-EB0EA63BB036}" type="pres">
      <dgm:prSet presAssocID="{776550AB-4210-4537-844B-77B6256DD9B7}" presName="ThreeConn_2-3" presStyleLbl="fgAccFollowNode1" presStyleIdx="1" presStyleCnt="2" custLinFactNeighborX="-27575" custLinFactNeighborY="-52753">
        <dgm:presLayoutVars>
          <dgm:bulletEnabled val="1"/>
        </dgm:presLayoutVars>
      </dgm:prSet>
      <dgm:spPr/>
      <dgm:t>
        <a:bodyPr/>
        <a:lstStyle/>
        <a:p>
          <a:endParaRPr lang="pl-PL"/>
        </a:p>
      </dgm:t>
    </dgm:pt>
    <dgm:pt modelId="{5EE76080-5F95-42EB-BDDB-A2D33C1652F2}" type="pres">
      <dgm:prSet presAssocID="{776550AB-4210-4537-844B-77B6256DD9B7}" presName="ThreeNodes_1_text" presStyleLbl="node1" presStyleIdx="2" presStyleCnt="3">
        <dgm:presLayoutVars>
          <dgm:bulletEnabled val="1"/>
        </dgm:presLayoutVars>
      </dgm:prSet>
      <dgm:spPr/>
      <dgm:t>
        <a:bodyPr/>
        <a:lstStyle/>
        <a:p>
          <a:endParaRPr lang="pl-PL"/>
        </a:p>
      </dgm:t>
    </dgm:pt>
    <dgm:pt modelId="{73C72DE4-D90B-47A1-BE84-3ACCF9270FB4}" type="pres">
      <dgm:prSet presAssocID="{776550AB-4210-4537-844B-77B6256DD9B7}" presName="ThreeNodes_2_text" presStyleLbl="node1" presStyleIdx="2" presStyleCnt="3">
        <dgm:presLayoutVars>
          <dgm:bulletEnabled val="1"/>
        </dgm:presLayoutVars>
      </dgm:prSet>
      <dgm:spPr/>
      <dgm:t>
        <a:bodyPr/>
        <a:lstStyle/>
        <a:p>
          <a:endParaRPr lang="pl-PL"/>
        </a:p>
      </dgm:t>
    </dgm:pt>
    <dgm:pt modelId="{D9C22132-831B-4D0B-96B6-0C0BB5BEC0D8}" type="pres">
      <dgm:prSet presAssocID="{776550AB-4210-4537-844B-77B6256DD9B7}" presName="ThreeNodes_3_text" presStyleLbl="node1" presStyleIdx="2" presStyleCnt="3">
        <dgm:presLayoutVars>
          <dgm:bulletEnabled val="1"/>
        </dgm:presLayoutVars>
      </dgm:prSet>
      <dgm:spPr/>
      <dgm:t>
        <a:bodyPr/>
        <a:lstStyle/>
        <a:p>
          <a:endParaRPr lang="pl-PL"/>
        </a:p>
      </dgm:t>
    </dgm:pt>
  </dgm:ptLst>
  <dgm:cxnLst>
    <dgm:cxn modelId="{6338E7AB-94A3-4D3E-9B32-8309445DC6C6}" type="presOf" srcId="{AEC15988-C138-4EEE-94E3-1307693079CF}" destId="{30CF07FE-A5F1-4420-AD24-B67B7EA3A795}" srcOrd="0" destOrd="0" presId="urn:microsoft.com/office/officeart/2005/8/layout/vProcess5"/>
    <dgm:cxn modelId="{49824F91-BBE4-47D2-AFB7-5D7DD1D0350E}" type="presOf" srcId="{E4BAFFDC-2CFB-41DC-B143-77DA0FF2BA11}" destId="{3A1598ED-A83F-420C-9DA4-EB0EA63BB036}" srcOrd="0" destOrd="0" presId="urn:microsoft.com/office/officeart/2005/8/layout/vProcess5"/>
    <dgm:cxn modelId="{8D42A6D9-1F5F-4E32-BF2B-DD682D130A32}" type="presOf" srcId="{0374A612-8309-4530-A87E-DA56E8BFA1A5}" destId="{5EE76080-5F95-42EB-BDDB-A2D33C1652F2}" srcOrd="1" destOrd="0" presId="urn:microsoft.com/office/officeart/2005/8/layout/vProcess5"/>
    <dgm:cxn modelId="{18590F89-6E9A-47FA-98DA-458BB517DB87}" type="presOf" srcId="{AEC15988-C138-4EEE-94E3-1307693079CF}" destId="{73C72DE4-D90B-47A1-BE84-3ACCF9270FB4}" srcOrd="1" destOrd="0" presId="urn:microsoft.com/office/officeart/2005/8/layout/vProcess5"/>
    <dgm:cxn modelId="{F80E4896-27C3-4862-86C5-9F905BC68A47}" srcId="{776550AB-4210-4537-844B-77B6256DD9B7}" destId="{AEC15988-C138-4EEE-94E3-1307693079CF}" srcOrd="1" destOrd="0" parTransId="{916B8DD6-D318-47C1-9448-CA0FBF6C73FC}" sibTransId="{E4BAFFDC-2CFB-41DC-B143-77DA0FF2BA11}"/>
    <dgm:cxn modelId="{5554489F-BAFD-4726-9123-55F784B00AE0}" type="presOf" srcId="{93AB6268-7C46-4220-95AB-FC395BAC777F}" destId="{D9C22132-831B-4D0B-96B6-0C0BB5BEC0D8}" srcOrd="1" destOrd="0" presId="urn:microsoft.com/office/officeart/2005/8/layout/vProcess5"/>
    <dgm:cxn modelId="{DE594417-186F-4575-B49A-255506F08CF0}" type="presOf" srcId="{44EF147E-05CA-4C18-88CC-C674A0E6E2F6}" destId="{BFC457B0-36DD-46F6-808C-3440C93FFB59}" srcOrd="0" destOrd="0" presId="urn:microsoft.com/office/officeart/2005/8/layout/vProcess5"/>
    <dgm:cxn modelId="{08C5C475-C2C3-40A4-9BB6-908EF080E614}" srcId="{776550AB-4210-4537-844B-77B6256DD9B7}" destId="{93AB6268-7C46-4220-95AB-FC395BAC777F}" srcOrd="2" destOrd="0" parTransId="{F27881D2-0FE1-4BF0-B0BD-0ECE20286B9D}" sibTransId="{AE214869-9ED8-4FE2-BFB4-B231F158B206}"/>
    <dgm:cxn modelId="{524D7734-08D6-4694-AB5D-83CA1B7BD883}" type="presOf" srcId="{776550AB-4210-4537-844B-77B6256DD9B7}" destId="{F6F0845E-B57D-4A87-85DA-B14B650296CD}" srcOrd="0" destOrd="0" presId="urn:microsoft.com/office/officeart/2005/8/layout/vProcess5"/>
    <dgm:cxn modelId="{4E6F8F41-24B6-4E93-AAA8-CFA8854657B7}" srcId="{776550AB-4210-4537-844B-77B6256DD9B7}" destId="{0374A612-8309-4530-A87E-DA56E8BFA1A5}" srcOrd="0" destOrd="0" parTransId="{642A1967-9A3B-4E26-8DD5-D049DE92B8BF}" sibTransId="{44EF147E-05CA-4C18-88CC-C674A0E6E2F6}"/>
    <dgm:cxn modelId="{69A0FFBB-8215-4542-88FA-5A459F5CC5B0}" type="presOf" srcId="{0374A612-8309-4530-A87E-DA56E8BFA1A5}" destId="{12CA6A26-5500-4A7D-9C27-CA1A22BC097C}" srcOrd="0" destOrd="0" presId="urn:microsoft.com/office/officeart/2005/8/layout/vProcess5"/>
    <dgm:cxn modelId="{73A106F1-F55E-4CB8-A567-8C6A54C6F671}" type="presOf" srcId="{93AB6268-7C46-4220-95AB-FC395BAC777F}" destId="{AB2C1132-1782-4D74-97B6-37702E0A0D0A}" srcOrd="0" destOrd="0" presId="urn:microsoft.com/office/officeart/2005/8/layout/vProcess5"/>
    <dgm:cxn modelId="{84533769-8925-45A0-BA42-7699E7D78D55}" type="presParOf" srcId="{F6F0845E-B57D-4A87-85DA-B14B650296CD}" destId="{345D236E-31FB-4C19-A762-79D3E792BCBC}" srcOrd="0" destOrd="0" presId="urn:microsoft.com/office/officeart/2005/8/layout/vProcess5"/>
    <dgm:cxn modelId="{5BA64D73-AFAC-4D10-8845-3D9149C78C5D}" type="presParOf" srcId="{F6F0845E-B57D-4A87-85DA-B14B650296CD}" destId="{12CA6A26-5500-4A7D-9C27-CA1A22BC097C}" srcOrd="1" destOrd="0" presId="urn:microsoft.com/office/officeart/2005/8/layout/vProcess5"/>
    <dgm:cxn modelId="{83ABDF5C-D360-45DF-A6EA-D4AA282E5829}" type="presParOf" srcId="{F6F0845E-B57D-4A87-85DA-B14B650296CD}" destId="{30CF07FE-A5F1-4420-AD24-B67B7EA3A795}" srcOrd="2" destOrd="0" presId="urn:microsoft.com/office/officeart/2005/8/layout/vProcess5"/>
    <dgm:cxn modelId="{201CA0C9-FA7A-4CDC-BEA3-CD42FB77C0D4}" type="presParOf" srcId="{F6F0845E-B57D-4A87-85DA-B14B650296CD}" destId="{AB2C1132-1782-4D74-97B6-37702E0A0D0A}" srcOrd="3" destOrd="0" presId="urn:microsoft.com/office/officeart/2005/8/layout/vProcess5"/>
    <dgm:cxn modelId="{2E882637-9635-4185-AC6A-E47D03B67921}" type="presParOf" srcId="{F6F0845E-B57D-4A87-85DA-B14B650296CD}" destId="{BFC457B0-36DD-46F6-808C-3440C93FFB59}" srcOrd="4" destOrd="0" presId="urn:microsoft.com/office/officeart/2005/8/layout/vProcess5"/>
    <dgm:cxn modelId="{2282949F-307C-430D-A624-D2DB7D616CDA}" type="presParOf" srcId="{F6F0845E-B57D-4A87-85DA-B14B650296CD}" destId="{3A1598ED-A83F-420C-9DA4-EB0EA63BB036}" srcOrd="5" destOrd="0" presId="urn:microsoft.com/office/officeart/2005/8/layout/vProcess5"/>
    <dgm:cxn modelId="{1A5B1B03-EA0C-4BC4-9DAB-607ABDC65F40}" type="presParOf" srcId="{F6F0845E-B57D-4A87-85DA-B14B650296CD}" destId="{5EE76080-5F95-42EB-BDDB-A2D33C1652F2}" srcOrd="6" destOrd="0" presId="urn:microsoft.com/office/officeart/2005/8/layout/vProcess5"/>
    <dgm:cxn modelId="{49E15164-0EB5-4E63-AA26-7B67FCDB77B1}" type="presParOf" srcId="{F6F0845E-B57D-4A87-85DA-B14B650296CD}" destId="{73C72DE4-D90B-47A1-BE84-3ACCF9270FB4}" srcOrd="7" destOrd="0" presId="urn:microsoft.com/office/officeart/2005/8/layout/vProcess5"/>
    <dgm:cxn modelId="{31135149-DC92-4F9C-B521-0FFEAC18DD77}" type="presParOf" srcId="{F6F0845E-B57D-4A87-85DA-B14B650296CD}" destId="{D9C22132-831B-4D0B-96B6-0C0BB5BEC0D8}"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9679CE-CCE1-4317-A32F-EC69F0EC215B}" type="doc">
      <dgm:prSet loTypeId="urn:microsoft.com/office/officeart/2005/8/layout/bProcess4#1" loCatId="process" qsTypeId="urn:microsoft.com/office/officeart/2005/8/quickstyle/3d1#3" qsCatId="3D" csTypeId="urn:microsoft.com/office/officeart/2005/8/colors/accent3_4#2" csCatId="accent3" phldr="1"/>
      <dgm:spPr/>
      <dgm:t>
        <a:bodyPr/>
        <a:lstStyle/>
        <a:p>
          <a:endParaRPr lang="en-US"/>
        </a:p>
      </dgm:t>
    </dgm:pt>
    <dgm:pt modelId="{C409B130-5F00-4456-B799-24E62F5145EB}">
      <dgm:prSet phldrT="[Tekst]" custT="1"/>
      <dgm:spPr>
        <a:xfrm>
          <a:off x="185785" y="1448"/>
          <a:ext cx="2153840" cy="1292304"/>
        </a:xfrm>
        <a:prstGeom prst="roundRect">
          <a:avLst>
            <a:gd name="adj" fmla="val 10000"/>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pPr>
            <a:lnSpc>
              <a:spcPct val="100000"/>
            </a:lnSpc>
          </a:pPr>
          <a:r>
            <a:rPr lang="pl-PL" sz="1800" b="1" dirty="0" smtClean="0">
              <a:solidFill>
                <a:sysClr val="window" lastClr="FFFFFF"/>
              </a:solidFill>
              <a:latin typeface="Calibri" panose="020F0502020204030204"/>
              <a:ea typeface="+mn-ea"/>
              <a:cs typeface="+mn-cs"/>
            </a:rPr>
            <a:t>Organizacja zajęć uzupełniających ofertę szkoły dla uczniów z SPE</a:t>
          </a:r>
          <a:endParaRPr lang="en-US" sz="1800" b="1" dirty="0">
            <a:solidFill>
              <a:sysClr val="window" lastClr="FFFFFF"/>
            </a:solidFill>
            <a:latin typeface="Calibri" panose="020F0502020204030204"/>
            <a:ea typeface="+mn-ea"/>
            <a:cs typeface="+mn-cs"/>
          </a:endParaRPr>
        </a:p>
      </dgm:t>
    </dgm:pt>
    <dgm:pt modelId="{FE5DAEF8-B476-4DBC-A6E9-4B0BD202C47A}" type="parTrans" cxnId="{C57391C3-D68F-46BC-A9B6-5C3EACD03C77}">
      <dgm:prSet/>
      <dgm:spPr/>
      <dgm:t>
        <a:bodyPr/>
        <a:lstStyle/>
        <a:p>
          <a:endParaRPr lang="en-US"/>
        </a:p>
      </dgm:t>
    </dgm:pt>
    <dgm:pt modelId="{D20FBB22-A408-44E3-AA2E-F1BA5A719D86}" type="sibTrans" cxnId="{C57391C3-D68F-46BC-A9B6-5C3EACD03C77}">
      <dgm:prSet/>
      <dgm:spPr>
        <a:xfrm rot="5400000">
          <a:off x="-181714" y="1029234"/>
          <a:ext cx="1605958" cy="193845"/>
        </a:xfrm>
        <a:prstGeom prst="rect">
          <a:avLst/>
        </a:prstGeom>
        <a:solidFill>
          <a:schemeClr val="accent5">
            <a:lumMod val="20000"/>
            <a:lumOff val="80000"/>
          </a:schemeClr>
        </a:solidFill>
        <a:ln>
          <a:solidFill>
            <a:srgbClr val="002060"/>
          </a:solid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gm:spPr>
      <dgm:t>
        <a:bodyPr/>
        <a:lstStyle/>
        <a:p>
          <a:endParaRPr lang="en-US"/>
        </a:p>
      </dgm:t>
    </dgm:pt>
    <dgm:pt modelId="{6B9F73FF-DB72-4C90-86C5-65615DCCAF02}">
      <dgm:prSet phldrT="[Tekst]" custT="1"/>
      <dgm:spPr>
        <a:xfrm>
          <a:off x="185785" y="1616829"/>
          <a:ext cx="2153840" cy="1292304"/>
        </a:xfrm>
        <a:prstGeom prst="roundRect">
          <a:avLst>
            <a:gd name="adj" fmla="val 10000"/>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r>
            <a:rPr lang="pl-PL" sz="2000" b="1" dirty="0" smtClean="0">
              <a:solidFill>
                <a:schemeClr val="bg1"/>
              </a:solidFill>
              <a:latin typeface="Calibri" panose="020F0502020204030204"/>
              <a:ea typeface="+mn-ea"/>
              <a:cs typeface="+mn-cs"/>
            </a:rPr>
            <a:t>Dostosowanie pomieszczeń szkoły </a:t>
          </a:r>
          <a:endParaRPr lang="en-US" sz="2000" b="1" dirty="0">
            <a:solidFill>
              <a:schemeClr val="bg1"/>
            </a:solidFill>
            <a:latin typeface="Calibri" panose="020F0502020204030204"/>
            <a:ea typeface="+mn-ea"/>
            <a:cs typeface="+mn-cs"/>
          </a:endParaRPr>
        </a:p>
      </dgm:t>
    </dgm:pt>
    <dgm:pt modelId="{ED8EBBC6-CDFF-48AC-896D-8E966779FDCD}" type="parTrans" cxnId="{21AC3AEC-2382-4D34-B00E-F888C559D8AA}">
      <dgm:prSet/>
      <dgm:spPr/>
      <dgm:t>
        <a:bodyPr/>
        <a:lstStyle/>
        <a:p>
          <a:endParaRPr lang="en-US"/>
        </a:p>
      </dgm:t>
    </dgm:pt>
    <dgm:pt modelId="{053E0B85-FDE5-4625-A55C-52A66404A6E6}" type="sibTrans" cxnId="{21AC3AEC-2382-4D34-B00E-F888C559D8AA}">
      <dgm:prSet/>
      <dgm:spPr>
        <a:xfrm rot="5400000">
          <a:off x="-181714" y="2644614"/>
          <a:ext cx="1605958" cy="193845"/>
        </a:xfrm>
        <a:prstGeom prst="rect">
          <a:avLst/>
        </a:prstGeom>
        <a:solidFill>
          <a:schemeClr val="accent5">
            <a:lumMod val="20000"/>
            <a:lumOff val="80000"/>
          </a:schemeClr>
        </a:solidFill>
        <a:ln>
          <a:solidFill>
            <a:srgbClr val="002060"/>
          </a:solid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gm:spPr>
      <dgm:t>
        <a:bodyPr/>
        <a:lstStyle/>
        <a:p>
          <a:endParaRPr lang="en-US"/>
        </a:p>
      </dgm:t>
    </dgm:pt>
    <dgm:pt modelId="{ABCE3BBD-7F0D-411F-BC2E-2AA2D2C6A443}">
      <dgm:prSet phldrT="[Tekst]" custT="1"/>
      <dgm:spPr>
        <a:xfrm>
          <a:off x="185785" y="3232209"/>
          <a:ext cx="2153840" cy="1292304"/>
        </a:xfrm>
        <a:prstGeom prst="roundRect">
          <a:avLst>
            <a:gd name="adj" fmla="val 10000"/>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r>
            <a:rPr lang="pl-PL" sz="2000" b="1" dirty="0" smtClean="0">
              <a:solidFill>
                <a:schemeClr val="bg1"/>
              </a:solidFill>
              <a:latin typeface="Calibri" panose="020F0502020204030204"/>
              <a:ea typeface="+mn-ea"/>
              <a:cs typeface="+mn-cs"/>
            </a:rPr>
            <a:t>Dostosowanie odpowiedniego wyżywienia</a:t>
          </a:r>
          <a:endParaRPr lang="en-US" sz="2000" b="1" dirty="0">
            <a:solidFill>
              <a:schemeClr val="bg1"/>
            </a:solidFill>
            <a:latin typeface="Calibri" panose="020F0502020204030204"/>
            <a:ea typeface="+mn-ea"/>
            <a:cs typeface="+mn-cs"/>
          </a:endParaRPr>
        </a:p>
      </dgm:t>
    </dgm:pt>
    <dgm:pt modelId="{112D0E99-EF48-4216-907F-D112AFBA31B8}" type="parTrans" cxnId="{8219FAE2-8F13-4BD0-83C2-6E9B1313AC3C}">
      <dgm:prSet/>
      <dgm:spPr/>
      <dgm:t>
        <a:bodyPr/>
        <a:lstStyle/>
        <a:p>
          <a:endParaRPr lang="en-US"/>
        </a:p>
      </dgm:t>
    </dgm:pt>
    <dgm:pt modelId="{254BB41C-E00A-40F2-9B92-A4C2F8CEE657}" type="sibTrans" cxnId="{8219FAE2-8F13-4BD0-83C2-6E9B1313AC3C}">
      <dgm:prSet/>
      <dgm:spPr>
        <a:xfrm>
          <a:off x="625975" y="3452304"/>
          <a:ext cx="2855186" cy="193845"/>
        </a:xfrm>
        <a:prstGeom prst="rect">
          <a:avLst/>
        </a:prstGeom>
        <a:solidFill>
          <a:srgbClr val="1F497D">
            <a:lumMod val="20000"/>
            <a:lumOff val="80000"/>
          </a:srgbClr>
        </a:solidFill>
        <a:ln>
          <a:solidFill>
            <a:srgbClr val="002060"/>
          </a:solid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gm:spPr>
      <dgm:t>
        <a:bodyPr/>
        <a:lstStyle/>
        <a:p>
          <a:endParaRPr lang="en-US"/>
        </a:p>
      </dgm:t>
    </dgm:pt>
    <dgm:pt modelId="{E51C9B84-7072-436B-B8D3-604E3EA74BC5}">
      <dgm:prSet phldrT="[Tekst]" custT="1"/>
      <dgm:spPr>
        <a:xfrm>
          <a:off x="3050393" y="3232209"/>
          <a:ext cx="2153840" cy="1292304"/>
        </a:xfrm>
        <a:prstGeom prst="roundRect">
          <a:avLst>
            <a:gd name="adj" fmla="val 10000"/>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r>
            <a:rPr lang="pl-PL" sz="1800" b="1" dirty="0" smtClean="0">
              <a:solidFill>
                <a:schemeClr val="bg1"/>
              </a:solidFill>
              <a:latin typeface="Calibri" panose="020F0502020204030204"/>
              <a:ea typeface="+mn-ea"/>
              <a:cs typeface="+mn-cs"/>
            </a:rPr>
            <a:t>Usługi asystenckie</a:t>
          </a:r>
          <a:endParaRPr lang="en-US" sz="1800" b="1" dirty="0">
            <a:solidFill>
              <a:schemeClr val="bg1"/>
            </a:solidFill>
            <a:latin typeface="Calibri" panose="020F0502020204030204"/>
            <a:ea typeface="+mn-ea"/>
            <a:cs typeface="+mn-cs"/>
          </a:endParaRPr>
        </a:p>
      </dgm:t>
    </dgm:pt>
    <dgm:pt modelId="{886F66F9-5585-401D-842B-B0791958730D}" type="parTrans" cxnId="{0DC291CA-0D86-496A-9FAA-AD3CDAED4EB6}">
      <dgm:prSet/>
      <dgm:spPr/>
      <dgm:t>
        <a:bodyPr/>
        <a:lstStyle/>
        <a:p>
          <a:endParaRPr lang="en-US"/>
        </a:p>
      </dgm:t>
    </dgm:pt>
    <dgm:pt modelId="{BD21A998-4A41-4BE5-81BF-8A439ABEA696}" type="sibTrans" cxnId="{0DC291CA-0D86-496A-9FAA-AD3CDAED4EB6}">
      <dgm:prSet/>
      <dgm:spPr>
        <a:xfrm rot="16200000">
          <a:off x="2682893" y="2644614"/>
          <a:ext cx="1605958" cy="193845"/>
        </a:xfrm>
        <a:prstGeom prst="rect">
          <a:avLst/>
        </a:prstGeom>
        <a:solidFill>
          <a:srgbClr val="1F497D">
            <a:lumMod val="20000"/>
            <a:lumOff val="80000"/>
          </a:srgbClr>
        </a:solidFill>
        <a:ln>
          <a:solidFill>
            <a:srgbClr val="002060"/>
          </a:solid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gm:spPr>
      <dgm:t>
        <a:bodyPr/>
        <a:lstStyle/>
        <a:p>
          <a:endParaRPr lang="en-US"/>
        </a:p>
      </dgm:t>
    </dgm:pt>
    <dgm:pt modelId="{324393CD-8D51-4939-9BCF-78CE1A04C7E7}">
      <dgm:prSet phldrT="[Tekst]" custT="1"/>
      <dgm:spPr>
        <a:xfrm>
          <a:off x="3050393" y="1616829"/>
          <a:ext cx="2153840" cy="1292304"/>
        </a:xfrm>
        <a:prstGeom prst="roundRect">
          <a:avLst>
            <a:gd name="adj" fmla="val 10000"/>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r>
            <a:rPr lang="pl-PL" sz="2000" b="1" dirty="0" smtClean="0">
              <a:solidFill>
                <a:schemeClr val="bg1"/>
              </a:solidFill>
              <a:latin typeface="Calibri" panose="020F0502020204030204"/>
              <a:ea typeface="+mn-ea"/>
              <a:cs typeface="+mn-cs"/>
            </a:rPr>
            <a:t>Specjalistyczny sprzęt i pomoce dydaktyczne</a:t>
          </a:r>
          <a:endParaRPr lang="en-US" sz="2000" b="1" dirty="0">
            <a:solidFill>
              <a:schemeClr val="bg1"/>
            </a:solidFill>
            <a:latin typeface="Calibri" panose="020F0502020204030204"/>
            <a:ea typeface="+mn-ea"/>
            <a:cs typeface="+mn-cs"/>
          </a:endParaRPr>
        </a:p>
      </dgm:t>
    </dgm:pt>
    <dgm:pt modelId="{896E4B40-A832-4365-9CE6-436F9446B114}" type="parTrans" cxnId="{A9693581-B5B6-4BDB-8C21-89AE92BE62FC}">
      <dgm:prSet/>
      <dgm:spPr/>
      <dgm:t>
        <a:bodyPr/>
        <a:lstStyle/>
        <a:p>
          <a:endParaRPr lang="en-US"/>
        </a:p>
      </dgm:t>
    </dgm:pt>
    <dgm:pt modelId="{860DB769-8DB2-46EC-BF97-D9953A785521}" type="sibTrans" cxnId="{A9693581-B5B6-4BDB-8C21-89AE92BE62FC}">
      <dgm:prSet/>
      <dgm:spPr>
        <a:xfrm rot="16200000">
          <a:off x="2682893" y="1029234"/>
          <a:ext cx="1605958" cy="193845"/>
        </a:xfrm>
        <a:prstGeom prst="rect">
          <a:avLst/>
        </a:prstGeom>
        <a:solidFill>
          <a:srgbClr val="1F497D">
            <a:lumMod val="20000"/>
            <a:lumOff val="80000"/>
          </a:srgbClr>
        </a:solidFill>
        <a:ln>
          <a:solidFill>
            <a:srgbClr val="002060"/>
          </a:solid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gm:spPr>
      <dgm:t>
        <a:bodyPr/>
        <a:lstStyle/>
        <a:p>
          <a:endParaRPr lang="en-US"/>
        </a:p>
      </dgm:t>
    </dgm:pt>
    <dgm:pt modelId="{9A58CEB6-39E1-4138-9972-8C8A4069D882}">
      <dgm:prSet phldrT="[Tekst]" custT="1"/>
      <dgm:spPr>
        <a:xfrm>
          <a:off x="3050393" y="1448"/>
          <a:ext cx="2153840" cy="1292304"/>
        </a:xfrm>
        <a:prstGeom prst="roundRect">
          <a:avLst>
            <a:gd name="adj" fmla="val 10000"/>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r>
            <a:rPr lang="pl-PL" sz="2000" b="1" dirty="0" smtClean="0">
              <a:solidFill>
                <a:schemeClr val="bg1"/>
              </a:solidFill>
              <a:latin typeface="Calibri" panose="020F0502020204030204"/>
              <a:ea typeface="+mn-ea"/>
              <a:cs typeface="+mn-cs"/>
            </a:rPr>
            <a:t>Dowóz</a:t>
          </a:r>
          <a:endParaRPr lang="en-US" sz="2000" b="1" dirty="0">
            <a:solidFill>
              <a:schemeClr val="bg1"/>
            </a:solidFill>
            <a:latin typeface="Calibri" panose="020F0502020204030204"/>
            <a:ea typeface="+mn-ea"/>
            <a:cs typeface="+mn-cs"/>
          </a:endParaRPr>
        </a:p>
      </dgm:t>
    </dgm:pt>
    <dgm:pt modelId="{9028C15C-1196-4565-9332-63E1CE267DD5}" type="parTrans" cxnId="{C6CD032D-919A-4385-A77E-6B00EE3CAB6D}">
      <dgm:prSet/>
      <dgm:spPr/>
      <dgm:t>
        <a:bodyPr/>
        <a:lstStyle/>
        <a:p>
          <a:endParaRPr lang="en-US"/>
        </a:p>
      </dgm:t>
    </dgm:pt>
    <dgm:pt modelId="{B4A0CB71-71B7-4032-A639-541A49153ED4}" type="sibTrans" cxnId="{C6CD032D-919A-4385-A77E-6B00EE3CAB6D}">
      <dgm:prSet/>
      <dgm:spPr>
        <a:xfrm>
          <a:off x="3490583" y="221543"/>
          <a:ext cx="2842727" cy="193845"/>
        </a:xfrm>
        <a:prstGeom prst="rect">
          <a:avLst/>
        </a:prstGeom>
        <a:solidFill>
          <a:srgbClr val="1F497D">
            <a:lumMod val="20000"/>
            <a:lumOff val="80000"/>
          </a:srgbClr>
        </a:solidFill>
        <a:ln>
          <a:solidFill>
            <a:srgbClr val="002060"/>
          </a:solid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gm:spPr>
      <dgm:t>
        <a:bodyPr/>
        <a:lstStyle/>
        <a:p>
          <a:endParaRPr lang="en-US"/>
        </a:p>
      </dgm:t>
    </dgm:pt>
    <dgm:pt modelId="{C133FC0B-1B3B-4469-ADD0-67CFC801EE54}">
      <dgm:prSet phldrT="[Tekst]" custT="1"/>
      <dgm:spPr>
        <a:xfrm>
          <a:off x="5915001" y="1448"/>
          <a:ext cx="2128812" cy="1292304"/>
        </a:xfrm>
        <a:prstGeom prst="roundRect">
          <a:avLst>
            <a:gd name="adj" fmla="val 10000"/>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r>
            <a:rPr lang="pl-PL" sz="2000" b="1" dirty="0" smtClean="0">
              <a:solidFill>
                <a:schemeClr val="bg1"/>
              </a:solidFill>
              <a:latin typeface="Calibri" panose="020F0502020204030204"/>
              <a:ea typeface="+mn-ea"/>
              <a:cs typeface="+mn-cs"/>
            </a:rPr>
            <a:t>Inne wydatki</a:t>
          </a:r>
          <a:endParaRPr lang="en-US" sz="2000" b="1" dirty="0">
            <a:solidFill>
              <a:schemeClr val="bg1"/>
            </a:solidFill>
            <a:latin typeface="Calibri" panose="020F0502020204030204"/>
            <a:ea typeface="+mn-ea"/>
            <a:cs typeface="+mn-cs"/>
          </a:endParaRPr>
        </a:p>
      </dgm:t>
    </dgm:pt>
    <dgm:pt modelId="{56472BC9-5111-4B2C-9AEB-A8DF4E2D916F}" type="parTrans" cxnId="{2A4DEEEB-70A3-4296-9107-D5D9475F9C20}">
      <dgm:prSet/>
      <dgm:spPr/>
      <dgm:t>
        <a:bodyPr/>
        <a:lstStyle/>
        <a:p>
          <a:endParaRPr lang="en-US"/>
        </a:p>
      </dgm:t>
    </dgm:pt>
    <dgm:pt modelId="{28C7F8C7-F4D4-47CD-A81C-6C78D909A2E2}" type="sibTrans" cxnId="{2A4DEEEB-70A3-4296-9107-D5D9475F9C20}">
      <dgm:prSet/>
      <dgm:spPr/>
      <dgm:t>
        <a:bodyPr/>
        <a:lstStyle/>
        <a:p>
          <a:endParaRPr lang="en-US"/>
        </a:p>
      </dgm:t>
    </dgm:pt>
    <dgm:pt modelId="{EBAD7256-6B82-4248-9F19-D7770E2788A4}" type="pres">
      <dgm:prSet presAssocID="{F89679CE-CCE1-4317-A32F-EC69F0EC215B}" presName="Name0" presStyleCnt="0">
        <dgm:presLayoutVars>
          <dgm:dir/>
          <dgm:resizeHandles/>
        </dgm:presLayoutVars>
      </dgm:prSet>
      <dgm:spPr/>
      <dgm:t>
        <a:bodyPr/>
        <a:lstStyle/>
        <a:p>
          <a:endParaRPr lang="pl-PL"/>
        </a:p>
      </dgm:t>
    </dgm:pt>
    <dgm:pt modelId="{5C56C84A-838E-4DE5-A95A-EF2666A6FDF4}" type="pres">
      <dgm:prSet presAssocID="{C409B130-5F00-4456-B799-24E62F5145EB}" presName="compNode" presStyleCnt="0"/>
      <dgm:spPr/>
    </dgm:pt>
    <dgm:pt modelId="{2484D16F-14D2-49B2-BF5A-811B27B13624}" type="pres">
      <dgm:prSet presAssocID="{C409B130-5F00-4456-B799-24E62F5145EB}" presName="dummyConnPt" presStyleCnt="0"/>
      <dgm:spPr/>
    </dgm:pt>
    <dgm:pt modelId="{86AF3CB3-B3F5-4A60-A0B7-D65B54E191C4}" type="pres">
      <dgm:prSet presAssocID="{C409B130-5F00-4456-B799-24E62F5145EB}" presName="node" presStyleLbl="node1" presStyleIdx="0" presStyleCnt="7">
        <dgm:presLayoutVars>
          <dgm:bulletEnabled val="1"/>
        </dgm:presLayoutVars>
      </dgm:prSet>
      <dgm:spPr/>
      <dgm:t>
        <a:bodyPr/>
        <a:lstStyle/>
        <a:p>
          <a:endParaRPr lang="pl-PL"/>
        </a:p>
      </dgm:t>
    </dgm:pt>
    <dgm:pt modelId="{0FF1B607-BE3C-442F-8779-C943988EDCDC}" type="pres">
      <dgm:prSet presAssocID="{D20FBB22-A408-44E3-AA2E-F1BA5A719D86}" presName="sibTrans" presStyleLbl="bgSibTrans2D1" presStyleIdx="0" presStyleCnt="6"/>
      <dgm:spPr/>
      <dgm:t>
        <a:bodyPr/>
        <a:lstStyle/>
        <a:p>
          <a:endParaRPr lang="pl-PL"/>
        </a:p>
      </dgm:t>
    </dgm:pt>
    <dgm:pt modelId="{240F86D6-1DFA-45E6-88D3-FE09F6476A72}" type="pres">
      <dgm:prSet presAssocID="{6B9F73FF-DB72-4C90-86C5-65615DCCAF02}" presName="compNode" presStyleCnt="0"/>
      <dgm:spPr/>
    </dgm:pt>
    <dgm:pt modelId="{B882982C-A00F-45AF-856A-71C0F36E7B6D}" type="pres">
      <dgm:prSet presAssocID="{6B9F73FF-DB72-4C90-86C5-65615DCCAF02}" presName="dummyConnPt" presStyleCnt="0"/>
      <dgm:spPr/>
    </dgm:pt>
    <dgm:pt modelId="{32D5B0A2-47C0-4BA7-B959-DB81C761BA86}" type="pres">
      <dgm:prSet presAssocID="{6B9F73FF-DB72-4C90-86C5-65615DCCAF02}" presName="node" presStyleLbl="node1" presStyleIdx="1" presStyleCnt="7">
        <dgm:presLayoutVars>
          <dgm:bulletEnabled val="1"/>
        </dgm:presLayoutVars>
      </dgm:prSet>
      <dgm:spPr/>
      <dgm:t>
        <a:bodyPr/>
        <a:lstStyle/>
        <a:p>
          <a:endParaRPr lang="en-US"/>
        </a:p>
      </dgm:t>
    </dgm:pt>
    <dgm:pt modelId="{1C33143D-9AA6-46FD-B23D-EBD759F72CA3}" type="pres">
      <dgm:prSet presAssocID="{053E0B85-FDE5-4625-A55C-52A66404A6E6}" presName="sibTrans" presStyleLbl="bgSibTrans2D1" presStyleIdx="1" presStyleCnt="6"/>
      <dgm:spPr/>
      <dgm:t>
        <a:bodyPr/>
        <a:lstStyle/>
        <a:p>
          <a:endParaRPr lang="pl-PL"/>
        </a:p>
      </dgm:t>
    </dgm:pt>
    <dgm:pt modelId="{F63872F2-DD83-4DBD-B407-BE5750529723}" type="pres">
      <dgm:prSet presAssocID="{ABCE3BBD-7F0D-411F-BC2E-2AA2D2C6A443}" presName="compNode" presStyleCnt="0"/>
      <dgm:spPr/>
    </dgm:pt>
    <dgm:pt modelId="{C5820589-FCE3-4517-8DC9-CAC8BA7F7A12}" type="pres">
      <dgm:prSet presAssocID="{ABCE3BBD-7F0D-411F-BC2E-2AA2D2C6A443}" presName="dummyConnPt" presStyleCnt="0"/>
      <dgm:spPr/>
    </dgm:pt>
    <dgm:pt modelId="{0E82C9DA-4F8E-44C6-AB07-747F1652C4D3}" type="pres">
      <dgm:prSet presAssocID="{ABCE3BBD-7F0D-411F-BC2E-2AA2D2C6A443}" presName="node" presStyleLbl="node1" presStyleIdx="2" presStyleCnt="7">
        <dgm:presLayoutVars>
          <dgm:bulletEnabled val="1"/>
        </dgm:presLayoutVars>
      </dgm:prSet>
      <dgm:spPr/>
      <dgm:t>
        <a:bodyPr/>
        <a:lstStyle/>
        <a:p>
          <a:endParaRPr lang="en-US"/>
        </a:p>
      </dgm:t>
    </dgm:pt>
    <dgm:pt modelId="{1DD9B8B4-4CEF-455B-8667-55C25657C8BF}" type="pres">
      <dgm:prSet presAssocID="{254BB41C-E00A-40F2-9B92-A4C2F8CEE657}" presName="sibTrans" presStyleLbl="bgSibTrans2D1" presStyleIdx="2" presStyleCnt="6"/>
      <dgm:spPr/>
      <dgm:t>
        <a:bodyPr/>
        <a:lstStyle/>
        <a:p>
          <a:endParaRPr lang="pl-PL"/>
        </a:p>
      </dgm:t>
    </dgm:pt>
    <dgm:pt modelId="{F17E8093-062A-48CA-9897-8492B2828DA8}" type="pres">
      <dgm:prSet presAssocID="{E51C9B84-7072-436B-B8D3-604E3EA74BC5}" presName="compNode" presStyleCnt="0"/>
      <dgm:spPr/>
    </dgm:pt>
    <dgm:pt modelId="{B814FE4D-F8D1-4B85-B0DF-58BB9F518648}" type="pres">
      <dgm:prSet presAssocID="{E51C9B84-7072-436B-B8D3-604E3EA74BC5}" presName="dummyConnPt" presStyleCnt="0"/>
      <dgm:spPr/>
    </dgm:pt>
    <dgm:pt modelId="{FDAF0781-1495-4232-BCEF-1AB3561EBC76}" type="pres">
      <dgm:prSet presAssocID="{E51C9B84-7072-436B-B8D3-604E3EA74BC5}" presName="node" presStyleLbl="node1" presStyleIdx="3" presStyleCnt="7">
        <dgm:presLayoutVars>
          <dgm:bulletEnabled val="1"/>
        </dgm:presLayoutVars>
      </dgm:prSet>
      <dgm:spPr/>
      <dgm:t>
        <a:bodyPr/>
        <a:lstStyle/>
        <a:p>
          <a:endParaRPr lang="en-US"/>
        </a:p>
      </dgm:t>
    </dgm:pt>
    <dgm:pt modelId="{7A311853-564D-4CD8-BEC4-5D66965146AA}" type="pres">
      <dgm:prSet presAssocID="{BD21A998-4A41-4BE5-81BF-8A439ABEA696}" presName="sibTrans" presStyleLbl="bgSibTrans2D1" presStyleIdx="3" presStyleCnt="6"/>
      <dgm:spPr/>
      <dgm:t>
        <a:bodyPr/>
        <a:lstStyle/>
        <a:p>
          <a:endParaRPr lang="pl-PL"/>
        </a:p>
      </dgm:t>
    </dgm:pt>
    <dgm:pt modelId="{A9D0CF53-43E8-4005-BC2B-BF1AB77E3260}" type="pres">
      <dgm:prSet presAssocID="{324393CD-8D51-4939-9BCF-78CE1A04C7E7}" presName="compNode" presStyleCnt="0"/>
      <dgm:spPr/>
    </dgm:pt>
    <dgm:pt modelId="{1C9AD482-3C7B-4BA2-9575-55F06BB4291F}" type="pres">
      <dgm:prSet presAssocID="{324393CD-8D51-4939-9BCF-78CE1A04C7E7}" presName="dummyConnPt" presStyleCnt="0"/>
      <dgm:spPr/>
    </dgm:pt>
    <dgm:pt modelId="{AAA11764-2AC1-4AF7-A65A-029389665B53}" type="pres">
      <dgm:prSet presAssocID="{324393CD-8D51-4939-9BCF-78CE1A04C7E7}" presName="node" presStyleLbl="node1" presStyleIdx="4" presStyleCnt="7">
        <dgm:presLayoutVars>
          <dgm:bulletEnabled val="1"/>
        </dgm:presLayoutVars>
      </dgm:prSet>
      <dgm:spPr/>
      <dgm:t>
        <a:bodyPr/>
        <a:lstStyle/>
        <a:p>
          <a:endParaRPr lang="pl-PL"/>
        </a:p>
      </dgm:t>
    </dgm:pt>
    <dgm:pt modelId="{91420227-5B47-4E97-8193-A484C272CC23}" type="pres">
      <dgm:prSet presAssocID="{860DB769-8DB2-46EC-BF97-D9953A785521}" presName="sibTrans" presStyleLbl="bgSibTrans2D1" presStyleIdx="4" presStyleCnt="6"/>
      <dgm:spPr/>
      <dgm:t>
        <a:bodyPr/>
        <a:lstStyle/>
        <a:p>
          <a:endParaRPr lang="pl-PL"/>
        </a:p>
      </dgm:t>
    </dgm:pt>
    <dgm:pt modelId="{4E7C95F6-BCB5-4975-A3FC-E61E69360BC0}" type="pres">
      <dgm:prSet presAssocID="{9A58CEB6-39E1-4138-9972-8C8A4069D882}" presName="compNode" presStyleCnt="0"/>
      <dgm:spPr/>
    </dgm:pt>
    <dgm:pt modelId="{098D0DED-9752-457D-A340-034857E5CD12}" type="pres">
      <dgm:prSet presAssocID="{9A58CEB6-39E1-4138-9972-8C8A4069D882}" presName="dummyConnPt" presStyleCnt="0"/>
      <dgm:spPr/>
    </dgm:pt>
    <dgm:pt modelId="{C3486B42-44CC-4CCF-9635-402113AC7A16}" type="pres">
      <dgm:prSet presAssocID="{9A58CEB6-39E1-4138-9972-8C8A4069D882}" presName="node" presStyleLbl="node1" presStyleIdx="5" presStyleCnt="7">
        <dgm:presLayoutVars>
          <dgm:bulletEnabled val="1"/>
        </dgm:presLayoutVars>
      </dgm:prSet>
      <dgm:spPr/>
      <dgm:t>
        <a:bodyPr/>
        <a:lstStyle/>
        <a:p>
          <a:endParaRPr lang="pl-PL"/>
        </a:p>
      </dgm:t>
    </dgm:pt>
    <dgm:pt modelId="{94789242-A486-449B-8871-0C212BDD315D}" type="pres">
      <dgm:prSet presAssocID="{B4A0CB71-71B7-4032-A639-541A49153ED4}" presName="sibTrans" presStyleLbl="bgSibTrans2D1" presStyleIdx="5" presStyleCnt="6"/>
      <dgm:spPr/>
      <dgm:t>
        <a:bodyPr/>
        <a:lstStyle/>
        <a:p>
          <a:endParaRPr lang="pl-PL"/>
        </a:p>
      </dgm:t>
    </dgm:pt>
    <dgm:pt modelId="{E978FA68-4C39-485C-8BFF-7641E4888C3F}" type="pres">
      <dgm:prSet presAssocID="{C133FC0B-1B3B-4469-ADD0-67CFC801EE54}" presName="compNode" presStyleCnt="0"/>
      <dgm:spPr/>
    </dgm:pt>
    <dgm:pt modelId="{D286718D-48B6-40D9-9B79-AB32AC98B49D}" type="pres">
      <dgm:prSet presAssocID="{C133FC0B-1B3B-4469-ADD0-67CFC801EE54}" presName="dummyConnPt" presStyleCnt="0"/>
      <dgm:spPr/>
    </dgm:pt>
    <dgm:pt modelId="{D65AC0F3-FF7B-4CAC-BC02-99CEE8F08FFA}" type="pres">
      <dgm:prSet presAssocID="{C133FC0B-1B3B-4469-ADD0-67CFC801EE54}" presName="node" presStyleLbl="node1" presStyleIdx="6" presStyleCnt="7" custScaleX="98838">
        <dgm:presLayoutVars>
          <dgm:bulletEnabled val="1"/>
        </dgm:presLayoutVars>
      </dgm:prSet>
      <dgm:spPr/>
      <dgm:t>
        <a:bodyPr/>
        <a:lstStyle/>
        <a:p>
          <a:endParaRPr lang="en-US"/>
        </a:p>
      </dgm:t>
    </dgm:pt>
  </dgm:ptLst>
  <dgm:cxnLst>
    <dgm:cxn modelId="{2A4DEEEB-70A3-4296-9107-D5D9475F9C20}" srcId="{F89679CE-CCE1-4317-A32F-EC69F0EC215B}" destId="{C133FC0B-1B3B-4469-ADD0-67CFC801EE54}" srcOrd="6" destOrd="0" parTransId="{56472BC9-5111-4B2C-9AEB-A8DF4E2D916F}" sibTransId="{28C7F8C7-F4D4-47CD-A81C-6C78D909A2E2}"/>
    <dgm:cxn modelId="{889C6F98-B0A9-4037-B0FA-1EECDB3B9027}" type="presOf" srcId="{BD21A998-4A41-4BE5-81BF-8A439ABEA696}" destId="{7A311853-564D-4CD8-BEC4-5D66965146AA}" srcOrd="0" destOrd="0" presId="urn:microsoft.com/office/officeart/2005/8/layout/bProcess4#1"/>
    <dgm:cxn modelId="{A3EA8A68-A0F6-4752-A31F-D89F4D85C140}" type="presOf" srcId="{E51C9B84-7072-436B-B8D3-604E3EA74BC5}" destId="{FDAF0781-1495-4232-BCEF-1AB3561EBC76}" srcOrd="0" destOrd="0" presId="urn:microsoft.com/office/officeart/2005/8/layout/bProcess4#1"/>
    <dgm:cxn modelId="{E849254D-3F39-468C-A9CC-9B9A0C9D6591}" type="presOf" srcId="{F89679CE-CCE1-4317-A32F-EC69F0EC215B}" destId="{EBAD7256-6B82-4248-9F19-D7770E2788A4}" srcOrd="0" destOrd="0" presId="urn:microsoft.com/office/officeart/2005/8/layout/bProcess4#1"/>
    <dgm:cxn modelId="{44B87623-E847-4EC5-A9F6-DAB8CF2BD506}" type="presOf" srcId="{C409B130-5F00-4456-B799-24E62F5145EB}" destId="{86AF3CB3-B3F5-4A60-A0B7-D65B54E191C4}" srcOrd="0" destOrd="0" presId="urn:microsoft.com/office/officeart/2005/8/layout/bProcess4#1"/>
    <dgm:cxn modelId="{CF651BB7-DD84-42E1-8CD2-76ABF5393DA6}" type="presOf" srcId="{D20FBB22-A408-44E3-AA2E-F1BA5A719D86}" destId="{0FF1B607-BE3C-442F-8779-C943988EDCDC}" srcOrd="0" destOrd="0" presId="urn:microsoft.com/office/officeart/2005/8/layout/bProcess4#1"/>
    <dgm:cxn modelId="{03A73B94-328F-4FA2-9767-E55B71707AF0}" type="presOf" srcId="{B4A0CB71-71B7-4032-A639-541A49153ED4}" destId="{94789242-A486-449B-8871-0C212BDD315D}" srcOrd="0" destOrd="0" presId="urn:microsoft.com/office/officeart/2005/8/layout/bProcess4#1"/>
    <dgm:cxn modelId="{C57391C3-D68F-46BC-A9B6-5C3EACD03C77}" srcId="{F89679CE-CCE1-4317-A32F-EC69F0EC215B}" destId="{C409B130-5F00-4456-B799-24E62F5145EB}" srcOrd="0" destOrd="0" parTransId="{FE5DAEF8-B476-4DBC-A6E9-4B0BD202C47A}" sibTransId="{D20FBB22-A408-44E3-AA2E-F1BA5A719D86}"/>
    <dgm:cxn modelId="{A9693581-B5B6-4BDB-8C21-89AE92BE62FC}" srcId="{F89679CE-CCE1-4317-A32F-EC69F0EC215B}" destId="{324393CD-8D51-4939-9BCF-78CE1A04C7E7}" srcOrd="4" destOrd="0" parTransId="{896E4B40-A832-4365-9CE6-436F9446B114}" sibTransId="{860DB769-8DB2-46EC-BF97-D9953A785521}"/>
    <dgm:cxn modelId="{F33AE346-73ED-41DB-AB90-4C9D431EE469}" type="presOf" srcId="{053E0B85-FDE5-4625-A55C-52A66404A6E6}" destId="{1C33143D-9AA6-46FD-B23D-EBD759F72CA3}" srcOrd="0" destOrd="0" presId="urn:microsoft.com/office/officeart/2005/8/layout/bProcess4#1"/>
    <dgm:cxn modelId="{5472F838-CD4A-4629-A7CC-347250937023}" type="presOf" srcId="{ABCE3BBD-7F0D-411F-BC2E-2AA2D2C6A443}" destId="{0E82C9DA-4F8E-44C6-AB07-747F1652C4D3}" srcOrd="0" destOrd="0" presId="urn:microsoft.com/office/officeart/2005/8/layout/bProcess4#1"/>
    <dgm:cxn modelId="{0DC291CA-0D86-496A-9FAA-AD3CDAED4EB6}" srcId="{F89679CE-CCE1-4317-A32F-EC69F0EC215B}" destId="{E51C9B84-7072-436B-B8D3-604E3EA74BC5}" srcOrd="3" destOrd="0" parTransId="{886F66F9-5585-401D-842B-B0791958730D}" sibTransId="{BD21A998-4A41-4BE5-81BF-8A439ABEA696}"/>
    <dgm:cxn modelId="{20FD7B57-EBD8-4934-A3E8-F4363435BCD0}" type="presOf" srcId="{C133FC0B-1B3B-4469-ADD0-67CFC801EE54}" destId="{D65AC0F3-FF7B-4CAC-BC02-99CEE8F08FFA}" srcOrd="0" destOrd="0" presId="urn:microsoft.com/office/officeart/2005/8/layout/bProcess4#1"/>
    <dgm:cxn modelId="{D12994FD-96FF-4053-85C1-E17D9CC3C5A2}" type="presOf" srcId="{254BB41C-E00A-40F2-9B92-A4C2F8CEE657}" destId="{1DD9B8B4-4CEF-455B-8667-55C25657C8BF}" srcOrd="0" destOrd="0" presId="urn:microsoft.com/office/officeart/2005/8/layout/bProcess4#1"/>
    <dgm:cxn modelId="{21AC3AEC-2382-4D34-B00E-F888C559D8AA}" srcId="{F89679CE-CCE1-4317-A32F-EC69F0EC215B}" destId="{6B9F73FF-DB72-4C90-86C5-65615DCCAF02}" srcOrd="1" destOrd="0" parTransId="{ED8EBBC6-CDFF-48AC-896D-8E966779FDCD}" sibTransId="{053E0B85-FDE5-4625-A55C-52A66404A6E6}"/>
    <dgm:cxn modelId="{9FF99591-9BD4-4161-B903-0E0B34701211}" type="presOf" srcId="{9A58CEB6-39E1-4138-9972-8C8A4069D882}" destId="{C3486B42-44CC-4CCF-9635-402113AC7A16}" srcOrd="0" destOrd="0" presId="urn:microsoft.com/office/officeart/2005/8/layout/bProcess4#1"/>
    <dgm:cxn modelId="{D60FF58D-2113-426D-AEF7-678354FE5A3F}" type="presOf" srcId="{6B9F73FF-DB72-4C90-86C5-65615DCCAF02}" destId="{32D5B0A2-47C0-4BA7-B959-DB81C761BA86}" srcOrd="0" destOrd="0" presId="urn:microsoft.com/office/officeart/2005/8/layout/bProcess4#1"/>
    <dgm:cxn modelId="{8219FAE2-8F13-4BD0-83C2-6E9B1313AC3C}" srcId="{F89679CE-CCE1-4317-A32F-EC69F0EC215B}" destId="{ABCE3BBD-7F0D-411F-BC2E-2AA2D2C6A443}" srcOrd="2" destOrd="0" parTransId="{112D0E99-EF48-4216-907F-D112AFBA31B8}" sibTransId="{254BB41C-E00A-40F2-9B92-A4C2F8CEE657}"/>
    <dgm:cxn modelId="{0C2DA59D-D37A-4B2C-ACA9-96ECE4F1205C}" type="presOf" srcId="{860DB769-8DB2-46EC-BF97-D9953A785521}" destId="{91420227-5B47-4E97-8193-A484C272CC23}" srcOrd="0" destOrd="0" presId="urn:microsoft.com/office/officeart/2005/8/layout/bProcess4#1"/>
    <dgm:cxn modelId="{C6CD032D-919A-4385-A77E-6B00EE3CAB6D}" srcId="{F89679CE-CCE1-4317-A32F-EC69F0EC215B}" destId="{9A58CEB6-39E1-4138-9972-8C8A4069D882}" srcOrd="5" destOrd="0" parTransId="{9028C15C-1196-4565-9332-63E1CE267DD5}" sibTransId="{B4A0CB71-71B7-4032-A639-541A49153ED4}"/>
    <dgm:cxn modelId="{1401C745-44C0-4301-A481-5F0E3329E3B8}" type="presOf" srcId="{324393CD-8D51-4939-9BCF-78CE1A04C7E7}" destId="{AAA11764-2AC1-4AF7-A65A-029389665B53}" srcOrd="0" destOrd="0" presId="urn:microsoft.com/office/officeart/2005/8/layout/bProcess4#1"/>
    <dgm:cxn modelId="{B2045E0A-427E-45B7-89C8-6B1EC30A93AE}" type="presParOf" srcId="{EBAD7256-6B82-4248-9F19-D7770E2788A4}" destId="{5C56C84A-838E-4DE5-A95A-EF2666A6FDF4}" srcOrd="0" destOrd="0" presId="urn:microsoft.com/office/officeart/2005/8/layout/bProcess4#1"/>
    <dgm:cxn modelId="{816D6E22-F6BA-40D2-8E42-09E8A421D271}" type="presParOf" srcId="{5C56C84A-838E-4DE5-A95A-EF2666A6FDF4}" destId="{2484D16F-14D2-49B2-BF5A-811B27B13624}" srcOrd="0" destOrd="0" presId="urn:microsoft.com/office/officeart/2005/8/layout/bProcess4#1"/>
    <dgm:cxn modelId="{C3B9C646-ECF7-4BA7-A8EE-EA482CA6B642}" type="presParOf" srcId="{5C56C84A-838E-4DE5-A95A-EF2666A6FDF4}" destId="{86AF3CB3-B3F5-4A60-A0B7-D65B54E191C4}" srcOrd="1" destOrd="0" presId="urn:microsoft.com/office/officeart/2005/8/layout/bProcess4#1"/>
    <dgm:cxn modelId="{43D40908-C92E-4622-AE33-58D6B7D02107}" type="presParOf" srcId="{EBAD7256-6B82-4248-9F19-D7770E2788A4}" destId="{0FF1B607-BE3C-442F-8779-C943988EDCDC}" srcOrd="1" destOrd="0" presId="urn:microsoft.com/office/officeart/2005/8/layout/bProcess4#1"/>
    <dgm:cxn modelId="{7FA90C60-6EB1-45C0-B7B5-10F2CFC711F4}" type="presParOf" srcId="{EBAD7256-6B82-4248-9F19-D7770E2788A4}" destId="{240F86D6-1DFA-45E6-88D3-FE09F6476A72}" srcOrd="2" destOrd="0" presId="urn:microsoft.com/office/officeart/2005/8/layout/bProcess4#1"/>
    <dgm:cxn modelId="{BBFCD505-CF7A-4C5A-B28F-84CDEF391F62}" type="presParOf" srcId="{240F86D6-1DFA-45E6-88D3-FE09F6476A72}" destId="{B882982C-A00F-45AF-856A-71C0F36E7B6D}" srcOrd="0" destOrd="0" presId="urn:microsoft.com/office/officeart/2005/8/layout/bProcess4#1"/>
    <dgm:cxn modelId="{ECCB241C-446D-43CE-8740-1D106C33CAD9}" type="presParOf" srcId="{240F86D6-1DFA-45E6-88D3-FE09F6476A72}" destId="{32D5B0A2-47C0-4BA7-B959-DB81C761BA86}" srcOrd="1" destOrd="0" presId="urn:microsoft.com/office/officeart/2005/8/layout/bProcess4#1"/>
    <dgm:cxn modelId="{2220F77B-64EA-46A8-BFE8-F4D596AFA402}" type="presParOf" srcId="{EBAD7256-6B82-4248-9F19-D7770E2788A4}" destId="{1C33143D-9AA6-46FD-B23D-EBD759F72CA3}" srcOrd="3" destOrd="0" presId="urn:microsoft.com/office/officeart/2005/8/layout/bProcess4#1"/>
    <dgm:cxn modelId="{30C4DE1F-A615-4AC9-9FC2-2728346EB58B}" type="presParOf" srcId="{EBAD7256-6B82-4248-9F19-D7770E2788A4}" destId="{F63872F2-DD83-4DBD-B407-BE5750529723}" srcOrd="4" destOrd="0" presId="urn:microsoft.com/office/officeart/2005/8/layout/bProcess4#1"/>
    <dgm:cxn modelId="{D0F69C1F-EEE1-4308-B490-4F901070EA31}" type="presParOf" srcId="{F63872F2-DD83-4DBD-B407-BE5750529723}" destId="{C5820589-FCE3-4517-8DC9-CAC8BA7F7A12}" srcOrd="0" destOrd="0" presId="urn:microsoft.com/office/officeart/2005/8/layout/bProcess4#1"/>
    <dgm:cxn modelId="{31990FE1-A8A1-47C1-AE9C-440D1D8516DE}" type="presParOf" srcId="{F63872F2-DD83-4DBD-B407-BE5750529723}" destId="{0E82C9DA-4F8E-44C6-AB07-747F1652C4D3}" srcOrd="1" destOrd="0" presId="urn:microsoft.com/office/officeart/2005/8/layout/bProcess4#1"/>
    <dgm:cxn modelId="{15636B88-CD2E-4D7E-AA47-C5E874E4D723}" type="presParOf" srcId="{EBAD7256-6B82-4248-9F19-D7770E2788A4}" destId="{1DD9B8B4-4CEF-455B-8667-55C25657C8BF}" srcOrd="5" destOrd="0" presId="urn:microsoft.com/office/officeart/2005/8/layout/bProcess4#1"/>
    <dgm:cxn modelId="{A126A76C-7A6C-495F-A12C-BB2D9C2B8F0C}" type="presParOf" srcId="{EBAD7256-6B82-4248-9F19-D7770E2788A4}" destId="{F17E8093-062A-48CA-9897-8492B2828DA8}" srcOrd="6" destOrd="0" presId="urn:microsoft.com/office/officeart/2005/8/layout/bProcess4#1"/>
    <dgm:cxn modelId="{4C22FDCE-E56D-4DA9-9001-E8682E3FE3DC}" type="presParOf" srcId="{F17E8093-062A-48CA-9897-8492B2828DA8}" destId="{B814FE4D-F8D1-4B85-B0DF-58BB9F518648}" srcOrd="0" destOrd="0" presId="urn:microsoft.com/office/officeart/2005/8/layout/bProcess4#1"/>
    <dgm:cxn modelId="{C77D33F8-A9D8-477C-835B-BC2A6D9C45BF}" type="presParOf" srcId="{F17E8093-062A-48CA-9897-8492B2828DA8}" destId="{FDAF0781-1495-4232-BCEF-1AB3561EBC76}" srcOrd="1" destOrd="0" presId="urn:microsoft.com/office/officeart/2005/8/layout/bProcess4#1"/>
    <dgm:cxn modelId="{E18839CF-F205-422A-8E0E-37D1FA3446C4}" type="presParOf" srcId="{EBAD7256-6B82-4248-9F19-D7770E2788A4}" destId="{7A311853-564D-4CD8-BEC4-5D66965146AA}" srcOrd="7" destOrd="0" presId="urn:microsoft.com/office/officeart/2005/8/layout/bProcess4#1"/>
    <dgm:cxn modelId="{CA732EB8-5BEA-471D-9377-F05CAABA42CD}" type="presParOf" srcId="{EBAD7256-6B82-4248-9F19-D7770E2788A4}" destId="{A9D0CF53-43E8-4005-BC2B-BF1AB77E3260}" srcOrd="8" destOrd="0" presId="urn:microsoft.com/office/officeart/2005/8/layout/bProcess4#1"/>
    <dgm:cxn modelId="{573ED4B5-FF2E-445C-B708-D10A0E22587F}" type="presParOf" srcId="{A9D0CF53-43E8-4005-BC2B-BF1AB77E3260}" destId="{1C9AD482-3C7B-4BA2-9575-55F06BB4291F}" srcOrd="0" destOrd="0" presId="urn:microsoft.com/office/officeart/2005/8/layout/bProcess4#1"/>
    <dgm:cxn modelId="{02EFB361-D526-465E-AFFC-8B4AB3122ABA}" type="presParOf" srcId="{A9D0CF53-43E8-4005-BC2B-BF1AB77E3260}" destId="{AAA11764-2AC1-4AF7-A65A-029389665B53}" srcOrd="1" destOrd="0" presId="urn:microsoft.com/office/officeart/2005/8/layout/bProcess4#1"/>
    <dgm:cxn modelId="{D7972D0F-21C6-441B-99C6-94A9D623D75A}" type="presParOf" srcId="{EBAD7256-6B82-4248-9F19-D7770E2788A4}" destId="{91420227-5B47-4E97-8193-A484C272CC23}" srcOrd="9" destOrd="0" presId="urn:microsoft.com/office/officeart/2005/8/layout/bProcess4#1"/>
    <dgm:cxn modelId="{E0227E92-289F-4A85-BDD0-BBC66670DCF2}" type="presParOf" srcId="{EBAD7256-6B82-4248-9F19-D7770E2788A4}" destId="{4E7C95F6-BCB5-4975-A3FC-E61E69360BC0}" srcOrd="10" destOrd="0" presId="urn:microsoft.com/office/officeart/2005/8/layout/bProcess4#1"/>
    <dgm:cxn modelId="{A9FF65F2-870F-4360-9BC8-612D7D8AF124}" type="presParOf" srcId="{4E7C95F6-BCB5-4975-A3FC-E61E69360BC0}" destId="{098D0DED-9752-457D-A340-034857E5CD12}" srcOrd="0" destOrd="0" presId="urn:microsoft.com/office/officeart/2005/8/layout/bProcess4#1"/>
    <dgm:cxn modelId="{538CE7CD-14C4-47D3-80BB-7D4D4302B0FA}" type="presParOf" srcId="{4E7C95F6-BCB5-4975-A3FC-E61E69360BC0}" destId="{C3486B42-44CC-4CCF-9635-402113AC7A16}" srcOrd="1" destOrd="0" presId="urn:microsoft.com/office/officeart/2005/8/layout/bProcess4#1"/>
    <dgm:cxn modelId="{6D1C9A5A-F129-4E6F-8880-DE53F1E4F449}" type="presParOf" srcId="{EBAD7256-6B82-4248-9F19-D7770E2788A4}" destId="{94789242-A486-449B-8871-0C212BDD315D}" srcOrd="11" destOrd="0" presId="urn:microsoft.com/office/officeart/2005/8/layout/bProcess4#1"/>
    <dgm:cxn modelId="{6AA36EA8-8303-41F9-99BF-7BDA80C8C392}" type="presParOf" srcId="{EBAD7256-6B82-4248-9F19-D7770E2788A4}" destId="{E978FA68-4C39-485C-8BFF-7641E4888C3F}" srcOrd="12" destOrd="0" presId="urn:microsoft.com/office/officeart/2005/8/layout/bProcess4#1"/>
    <dgm:cxn modelId="{22EBE111-44C4-4AE7-BFEE-B3FCDFC55DC9}" type="presParOf" srcId="{E978FA68-4C39-485C-8BFF-7641E4888C3F}" destId="{D286718D-48B6-40D9-9B79-AB32AC98B49D}" srcOrd="0" destOrd="0" presId="urn:microsoft.com/office/officeart/2005/8/layout/bProcess4#1"/>
    <dgm:cxn modelId="{AE7B107E-543E-4C51-A355-7D12D8FBF9AF}" type="presParOf" srcId="{E978FA68-4C39-485C-8BFF-7641E4888C3F}" destId="{D65AC0F3-FF7B-4CAC-BC02-99CEE8F08FFA}" srcOrd="1" destOrd="0" presId="urn:microsoft.com/office/officeart/2005/8/layout/bProcess4#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FF3FE31-CE50-42CF-9B27-F8DCFE5A8B80}" type="doc">
      <dgm:prSet loTypeId="urn:microsoft.com/office/officeart/2005/8/layout/default#1" loCatId="list" qsTypeId="urn:microsoft.com/office/officeart/2005/8/quickstyle/simple1#1" qsCatId="simple" csTypeId="urn:microsoft.com/office/officeart/2005/8/colors/accent1_2#1" csCatId="accent1" phldr="1"/>
      <dgm:spPr/>
      <dgm:t>
        <a:bodyPr/>
        <a:lstStyle/>
        <a:p>
          <a:endParaRPr lang="pl-PL"/>
        </a:p>
      </dgm:t>
    </dgm:pt>
    <dgm:pt modelId="{3C538052-955B-4BC6-9778-543ADCA233B2}">
      <dgm:prSet phldrT="[Tekst]" custT="1"/>
      <dgm:spPr>
        <a:solidFill>
          <a:schemeClr val="accent1">
            <a:lumMod val="75000"/>
          </a:schemeClr>
        </a:solidFill>
      </dgm:spPr>
      <dgm:t>
        <a:bodyPr/>
        <a:lstStyle/>
        <a:p>
          <a:r>
            <a:rPr lang="pl-PL" sz="1600" dirty="0" smtClean="0"/>
            <a:t>Kursy i szkolenia </a:t>
          </a:r>
          <a:br>
            <a:rPr lang="pl-PL" sz="1600" dirty="0" smtClean="0"/>
          </a:br>
          <a:r>
            <a:rPr lang="pl-PL" sz="1600" dirty="0" smtClean="0"/>
            <a:t>doskonalące</a:t>
          </a:r>
          <a:endParaRPr lang="pl-PL" sz="1600" dirty="0"/>
        </a:p>
      </dgm:t>
    </dgm:pt>
    <dgm:pt modelId="{6AB9363F-A44F-4EE5-9934-9687151D41C0}" type="parTrans" cxnId="{29A495DA-1DD4-4BA3-8F3C-9396CEA900E7}">
      <dgm:prSet/>
      <dgm:spPr/>
      <dgm:t>
        <a:bodyPr/>
        <a:lstStyle/>
        <a:p>
          <a:endParaRPr lang="pl-PL"/>
        </a:p>
      </dgm:t>
    </dgm:pt>
    <dgm:pt modelId="{01D6A00C-1055-453A-9FEE-D1EF95CE1B41}" type="sibTrans" cxnId="{29A495DA-1DD4-4BA3-8F3C-9396CEA900E7}">
      <dgm:prSet/>
      <dgm:spPr/>
      <dgm:t>
        <a:bodyPr/>
        <a:lstStyle/>
        <a:p>
          <a:endParaRPr lang="pl-PL"/>
        </a:p>
      </dgm:t>
    </dgm:pt>
    <dgm:pt modelId="{24B2863F-F9D3-48CA-800B-44F48161B9A3}">
      <dgm:prSet phldrT="[Tekst]" custT="1"/>
      <dgm:spPr>
        <a:solidFill>
          <a:schemeClr val="accent1">
            <a:lumMod val="75000"/>
          </a:schemeClr>
        </a:solidFill>
      </dgm:spPr>
      <dgm:t>
        <a:bodyPr/>
        <a:lstStyle/>
        <a:p>
          <a:r>
            <a:rPr lang="pl-PL" sz="1600" dirty="0" smtClean="0"/>
            <a:t>Studia podyplomowe</a:t>
          </a:r>
          <a:endParaRPr lang="pl-PL" sz="1600" dirty="0"/>
        </a:p>
      </dgm:t>
    </dgm:pt>
    <dgm:pt modelId="{AD615A66-4E4C-4CE5-BE86-24EFB8D74FC2}" type="parTrans" cxnId="{328DAA1F-DF7D-4609-8708-E6E4D9A6E0C8}">
      <dgm:prSet/>
      <dgm:spPr/>
      <dgm:t>
        <a:bodyPr/>
        <a:lstStyle/>
        <a:p>
          <a:endParaRPr lang="pl-PL"/>
        </a:p>
      </dgm:t>
    </dgm:pt>
    <dgm:pt modelId="{B41DB27B-8134-4D99-8CC4-4AAA73978D8C}" type="sibTrans" cxnId="{328DAA1F-DF7D-4609-8708-E6E4D9A6E0C8}">
      <dgm:prSet/>
      <dgm:spPr/>
      <dgm:t>
        <a:bodyPr/>
        <a:lstStyle/>
        <a:p>
          <a:endParaRPr lang="pl-PL"/>
        </a:p>
      </dgm:t>
    </dgm:pt>
    <dgm:pt modelId="{8B41B705-AC05-46E9-8859-B1CC207C297D}">
      <dgm:prSet phldrT="[Tekst]" custT="1"/>
      <dgm:spPr>
        <a:solidFill>
          <a:schemeClr val="accent1">
            <a:lumMod val="75000"/>
          </a:schemeClr>
        </a:solidFill>
      </dgm:spPr>
      <dgm:t>
        <a:bodyPr/>
        <a:lstStyle/>
        <a:p>
          <a:r>
            <a:rPr lang="pl-PL" sz="1600" dirty="0" smtClean="0"/>
            <a:t>Staże i praktyki nauczycieli</a:t>
          </a:r>
          <a:endParaRPr lang="pl-PL" sz="1600" dirty="0"/>
        </a:p>
      </dgm:t>
    </dgm:pt>
    <dgm:pt modelId="{52F42EB6-B954-4DAE-B61D-0FD1BAA4E032}" type="parTrans" cxnId="{267B615A-542B-459D-B915-1C718324F5A5}">
      <dgm:prSet/>
      <dgm:spPr/>
      <dgm:t>
        <a:bodyPr/>
        <a:lstStyle/>
        <a:p>
          <a:endParaRPr lang="pl-PL"/>
        </a:p>
      </dgm:t>
    </dgm:pt>
    <dgm:pt modelId="{DC2E622D-31B5-4E14-9C5E-0BCE527A0A69}" type="sibTrans" cxnId="{267B615A-542B-459D-B915-1C718324F5A5}">
      <dgm:prSet/>
      <dgm:spPr/>
      <dgm:t>
        <a:bodyPr/>
        <a:lstStyle/>
        <a:p>
          <a:endParaRPr lang="pl-PL"/>
        </a:p>
      </dgm:t>
    </dgm:pt>
    <dgm:pt modelId="{9F5E127E-02C8-4395-BE1C-258847E3F3FA}">
      <dgm:prSet phldrT="[Tekst]" custT="1"/>
      <dgm:spPr>
        <a:solidFill>
          <a:schemeClr val="accent1">
            <a:lumMod val="75000"/>
          </a:schemeClr>
        </a:solidFill>
      </dgm:spPr>
      <dgm:t>
        <a:bodyPr/>
        <a:lstStyle/>
        <a:p>
          <a:r>
            <a:rPr lang="pl-PL" sz="1600" dirty="0" smtClean="0"/>
            <a:t>Współpraca ze specjalistycznymi jednostkami</a:t>
          </a:r>
          <a:endParaRPr lang="pl-PL" sz="1600" dirty="0"/>
        </a:p>
      </dgm:t>
    </dgm:pt>
    <dgm:pt modelId="{4AF5546B-DAC5-4149-BE12-9D04111E60FD}" type="parTrans" cxnId="{1D6A774F-5666-483B-B7FB-BCE7DC28C163}">
      <dgm:prSet/>
      <dgm:spPr/>
      <dgm:t>
        <a:bodyPr/>
        <a:lstStyle/>
        <a:p>
          <a:endParaRPr lang="pl-PL"/>
        </a:p>
      </dgm:t>
    </dgm:pt>
    <dgm:pt modelId="{384D59B8-F6CE-4974-813E-27FA9066CA6B}" type="sibTrans" cxnId="{1D6A774F-5666-483B-B7FB-BCE7DC28C163}">
      <dgm:prSet/>
      <dgm:spPr/>
      <dgm:t>
        <a:bodyPr/>
        <a:lstStyle/>
        <a:p>
          <a:endParaRPr lang="pl-PL"/>
        </a:p>
      </dgm:t>
    </dgm:pt>
    <dgm:pt modelId="{5D4C17F1-8CDB-45F4-A1EA-769F8339CAE3}">
      <dgm:prSet phldrT="[Tekst]" custT="1"/>
      <dgm:spPr>
        <a:solidFill>
          <a:schemeClr val="accent1">
            <a:lumMod val="75000"/>
          </a:schemeClr>
        </a:solidFill>
      </dgm:spPr>
      <dgm:t>
        <a:bodyPr/>
        <a:lstStyle/>
        <a:p>
          <a:r>
            <a:rPr lang="pl-PL" sz="1400" dirty="0" smtClean="0"/>
            <a:t>Wykorzystanie zasobów dostępnych na Zintegrowanej Platformie Edukacyjnej (ZPE) lub rozwiązań wypracowanych w ramach programu operacyjnego PO WER</a:t>
          </a:r>
          <a:endParaRPr lang="pl-PL" sz="1400" dirty="0"/>
        </a:p>
      </dgm:t>
    </dgm:pt>
    <dgm:pt modelId="{E4911AF2-C715-480C-8E9C-CBEA1AEC7D80}" type="parTrans" cxnId="{D34E5F4E-A5EE-42B9-8388-4E54E1769F17}">
      <dgm:prSet/>
      <dgm:spPr/>
      <dgm:t>
        <a:bodyPr/>
        <a:lstStyle/>
        <a:p>
          <a:endParaRPr lang="pl-PL"/>
        </a:p>
      </dgm:t>
    </dgm:pt>
    <dgm:pt modelId="{A7FAE86E-9C1A-47FA-BB75-C82461950459}" type="sibTrans" cxnId="{D34E5F4E-A5EE-42B9-8388-4E54E1769F17}">
      <dgm:prSet/>
      <dgm:spPr/>
      <dgm:t>
        <a:bodyPr/>
        <a:lstStyle/>
        <a:p>
          <a:endParaRPr lang="pl-PL"/>
        </a:p>
      </dgm:t>
    </dgm:pt>
    <dgm:pt modelId="{D9EB27D8-AC11-4E3E-AEFB-BD666C2AF79F}">
      <dgm:prSet phldrT="[Tekst]" custT="1"/>
      <dgm:spPr>
        <a:solidFill>
          <a:schemeClr val="accent1">
            <a:lumMod val="75000"/>
          </a:schemeClr>
        </a:solidFill>
      </dgm:spPr>
      <dgm:t>
        <a:bodyPr/>
        <a:lstStyle/>
        <a:p>
          <a:r>
            <a:rPr lang="pl-PL" sz="1600" dirty="0" smtClean="0"/>
            <a:t>Coaching, mentoring, </a:t>
          </a:r>
          <a:r>
            <a:rPr lang="pl-PL" sz="1600" dirty="0" err="1" smtClean="0"/>
            <a:t>tutoring</a:t>
          </a:r>
          <a:r>
            <a:rPr lang="pl-PL" sz="1600" dirty="0" smtClean="0"/>
            <a:t>, </a:t>
          </a:r>
          <a:r>
            <a:rPr lang="pl-PL" sz="1600" dirty="0" err="1" smtClean="0"/>
            <a:t>superwizja</a:t>
          </a:r>
          <a:endParaRPr lang="pl-PL" sz="2000" dirty="0"/>
        </a:p>
      </dgm:t>
    </dgm:pt>
    <dgm:pt modelId="{D4DD9D27-71B7-484B-A283-305428B1527C}" type="parTrans" cxnId="{F462EC67-909B-4B2F-9B18-3114718EF22A}">
      <dgm:prSet/>
      <dgm:spPr/>
      <dgm:t>
        <a:bodyPr/>
        <a:lstStyle/>
        <a:p>
          <a:endParaRPr lang="pl-PL"/>
        </a:p>
      </dgm:t>
    </dgm:pt>
    <dgm:pt modelId="{ADA2689F-88C2-4630-8460-85C4F6EC11B8}" type="sibTrans" cxnId="{F462EC67-909B-4B2F-9B18-3114718EF22A}">
      <dgm:prSet/>
      <dgm:spPr/>
      <dgm:t>
        <a:bodyPr/>
        <a:lstStyle/>
        <a:p>
          <a:endParaRPr lang="pl-PL"/>
        </a:p>
      </dgm:t>
    </dgm:pt>
    <dgm:pt modelId="{86991E15-1D1D-44C1-8FA1-A878625C1966}" type="pres">
      <dgm:prSet presAssocID="{9FF3FE31-CE50-42CF-9B27-F8DCFE5A8B80}" presName="diagram" presStyleCnt="0">
        <dgm:presLayoutVars>
          <dgm:dir/>
          <dgm:resizeHandles val="exact"/>
        </dgm:presLayoutVars>
      </dgm:prSet>
      <dgm:spPr/>
      <dgm:t>
        <a:bodyPr/>
        <a:lstStyle/>
        <a:p>
          <a:endParaRPr lang="pl-PL"/>
        </a:p>
      </dgm:t>
    </dgm:pt>
    <dgm:pt modelId="{F8295137-D8E8-4AF6-AC06-82C3407E9642}" type="pres">
      <dgm:prSet presAssocID="{3C538052-955B-4BC6-9778-543ADCA233B2}" presName="node" presStyleLbl="node1" presStyleIdx="0" presStyleCnt="6" custScaleY="67342" custLinFactNeighborX="2831" custLinFactNeighborY="4719">
        <dgm:presLayoutVars>
          <dgm:bulletEnabled val="1"/>
        </dgm:presLayoutVars>
      </dgm:prSet>
      <dgm:spPr/>
      <dgm:t>
        <a:bodyPr/>
        <a:lstStyle/>
        <a:p>
          <a:endParaRPr lang="pl-PL"/>
        </a:p>
      </dgm:t>
    </dgm:pt>
    <dgm:pt modelId="{37641592-46D5-4A3A-A088-DAEAB0E86E1B}" type="pres">
      <dgm:prSet presAssocID="{01D6A00C-1055-453A-9FEE-D1EF95CE1B41}" presName="sibTrans" presStyleCnt="0"/>
      <dgm:spPr/>
    </dgm:pt>
    <dgm:pt modelId="{4937185C-463C-4454-92AF-D6D6C3B215AA}" type="pres">
      <dgm:prSet presAssocID="{24B2863F-F9D3-48CA-800B-44F48161B9A3}" presName="node" presStyleLbl="node1" presStyleIdx="1" presStyleCnt="6" custScaleY="66909" custLinFactNeighborX="2635" custLinFactNeighborY="14160">
        <dgm:presLayoutVars>
          <dgm:bulletEnabled val="1"/>
        </dgm:presLayoutVars>
      </dgm:prSet>
      <dgm:spPr/>
      <dgm:t>
        <a:bodyPr/>
        <a:lstStyle/>
        <a:p>
          <a:endParaRPr lang="pl-PL"/>
        </a:p>
      </dgm:t>
    </dgm:pt>
    <dgm:pt modelId="{F4E3B174-880F-46A8-8B12-DE4F562010D3}" type="pres">
      <dgm:prSet presAssocID="{B41DB27B-8134-4D99-8CC4-4AAA73978D8C}" presName="sibTrans" presStyleCnt="0"/>
      <dgm:spPr/>
    </dgm:pt>
    <dgm:pt modelId="{834D2B2D-5A9C-44A2-BE14-526A76243FFC}" type="pres">
      <dgm:prSet presAssocID="{8B41B705-AC05-46E9-8859-B1CC207C297D}" presName="node" presStyleLbl="node1" presStyleIdx="2" presStyleCnt="6" custScaleY="66909" custLinFactNeighborX="-3776" custLinFactNeighborY="1049">
        <dgm:presLayoutVars>
          <dgm:bulletEnabled val="1"/>
        </dgm:presLayoutVars>
      </dgm:prSet>
      <dgm:spPr/>
      <dgm:t>
        <a:bodyPr/>
        <a:lstStyle/>
        <a:p>
          <a:endParaRPr lang="pl-PL"/>
        </a:p>
      </dgm:t>
    </dgm:pt>
    <dgm:pt modelId="{BC87E042-92D4-40AF-80FB-2FFF06C628CB}" type="pres">
      <dgm:prSet presAssocID="{DC2E622D-31B5-4E14-9C5E-0BCE527A0A69}" presName="sibTrans" presStyleCnt="0"/>
      <dgm:spPr/>
    </dgm:pt>
    <dgm:pt modelId="{4AD563BD-F079-4310-8627-58DD3654E83C}" type="pres">
      <dgm:prSet presAssocID="{9F5E127E-02C8-4395-BE1C-258847E3F3FA}" presName="node" presStyleLbl="node1" presStyleIdx="3" presStyleCnt="6" custScaleY="64897" custLinFactNeighborX="7552" custLinFactNeighborY="-10488">
        <dgm:presLayoutVars>
          <dgm:bulletEnabled val="1"/>
        </dgm:presLayoutVars>
      </dgm:prSet>
      <dgm:spPr/>
      <dgm:t>
        <a:bodyPr/>
        <a:lstStyle/>
        <a:p>
          <a:endParaRPr lang="pl-PL"/>
        </a:p>
      </dgm:t>
    </dgm:pt>
    <dgm:pt modelId="{7ADB9E8D-AB5A-4340-8E78-B2D98969E6DB}" type="pres">
      <dgm:prSet presAssocID="{384D59B8-F6CE-4974-813E-27FA9066CA6B}" presName="sibTrans" presStyleCnt="0"/>
      <dgm:spPr/>
    </dgm:pt>
    <dgm:pt modelId="{6182E251-2883-4F64-9166-CB67EA8C544E}" type="pres">
      <dgm:prSet presAssocID="{5D4C17F1-8CDB-45F4-A1EA-769F8339CAE3}" presName="node" presStyleLbl="node1" presStyleIdx="4" presStyleCnt="6" custScaleX="100502" custLinFactNeighborX="29576" custLinFactNeighborY="2098">
        <dgm:presLayoutVars>
          <dgm:bulletEnabled val="1"/>
        </dgm:presLayoutVars>
      </dgm:prSet>
      <dgm:spPr/>
      <dgm:t>
        <a:bodyPr/>
        <a:lstStyle/>
        <a:p>
          <a:endParaRPr lang="pl-PL"/>
        </a:p>
      </dgm:t>
    </dgm:pt>
    <dgm:pt modelId="{9BD9CA10-4DF2-4DA9-803A-31B426AC39DB}" type="pres">
      <dgm:prSet presAssocID="{A7FAE86E-9C1A-47FA-BB75-C82461950459}" presName="sibTrans" presStyleCnt="0"/>
      <dgm:spPr/>
    </dgm:pt>
    <dgm:pt modelId="{E3FCF1FF-644A-4F09-B7F4-D87561217C60}" type="pres">
      <dgm:prSet presAssocID="{D9EB27D8-AC11-4E3E-AEFB-BD666C2AF79F}" presName="node" presStyleLbl="node1" presStyleIdx="5" presStyleCnt="6" custScaleY="64897" custLinFactNeighborX="-89682" custLinFactNeighborY="-22899">
        <dgm:presLayoutVars>
          <dgm:bulletEnabled val="1"/>
        </dgm:presLayoutVars>
      </dgm:prSet>
      <dgm:spPr/>
      <dgm:t>
        <a:bodyPr/>
        <a:lstStyle/>
        <a:p>
          <a:endParaRPr lang="pl-PL"/>
        </a:p>
      </dgm:t>
    </dgm:pt>
  </dgm:ptLst>
  <dgm:cxnLst>
    <dgm:cxn modelId="{F462EC67-909B-4B2F-9B18-3114718EF22A}" srcId="{9FF3FE31-CE50-42CF-9B27-F8DCFE5A8B80}" destId="{D9EB27D8-AC11-4E3E-AEFB-BD666C2AF79F}" srcOrd="5" destOrd="0" parTransId="{D4DD9D27-71B7-484B-A283-305428B1527C}" sibTransId="{ADA2689F-88C2-4630-8460-85C4F6EC11B8}"/>
    <dgm:cxn modelId="{D34E5F4E-A5EE-42B9-8388-4E54E1769F17}" srcId="{9FF3FE31-CE50-42CF-9B27-F8DCFE5A8B80}" destId="{5D4C17F1-8CDB-45F4-A1EA-769F8339CAE3}" srcOrd="4" destOrd="0" parTransId="{E4911AF2-C715-480C-8E9C-CBEA1AEC7D80}" sibTransId="{A7FAE86E-9C1A-47FA-BB75-C82461950459}"/>
    <dgm:cxn modelId="{7B8EFD4F-612D-4293-9FA9-B2BF541D6DF3}" type="presOf" srcId="{3C538052-955B-4BC6-9778-543ADCA233B2}" destId="{F8295137-D8E8-4AF6-AC06-82C3407E9642}" srcOrd="0" destOrd="0" presId="urn:microsoft.com/office/officeart/2005/8/layout/default#1"/>
    <dgm:cxn modelId="{C10F58DC-DC8E-44A2-83FA-A8332DA59C5B}" type="presOf" srcId="{9F5E127E-02C8-4395-BE1C-258847E3F3FA}" destId="{4AD563BD-F079-4310-8627-58DD3654E83C}" srcOrd="0" destOrd="0" presId="urn:microsoft.com/office/officeart/2005/8/layout/default#1"/>
    <dgm:cxn modelId="{328DAA1F-DF7D-4609-8708-E6E4D9A6E0C8}" srcId="{9FF3FE31-CE50-42CF-9B27-F8DCFE5A8B80}" destId="{24B2863F-F9D3-48CA-800B-44F48161B9A3}" srcOrd="1" destOrd="0" parTransId="{AD615A66-4E4C-4CE5-BE86-24EFB8D74FC2}" sibTransId="{B41DB27B-8134-4D99-8CC4-4AAA73978D8C}"/>
    <dgm:cxn modelId="{F4B485EC-B9A3-4A3D-BB08-FB6F2D21F0ED}" type="presOf" srcId="{24B2863F-F9D3-48CA-800B-44F48161B9A3}" destId="{4937185C-463C-4454-92AF-D6D6C3B215AA}" srcOrd="0" destOrd="0" presId="urn:microsoft.com/office/officeart/2005/8/layout/default#1"/>
    <dgm:cxn modelId="{29A495DA-1DD4-4BA3-8F3C-9396CEA900E7}" srcId="{9FF3FE31-CE50-42CF-9B27-F8DCFE5A8B80}" destId="{3C538052-955B-4BC6-9778-543ADCA233B2}" srcOrd="0" destOrd="0" parTransId="{6AB9363F-A44F-4EE5-9934-9687151D41C0}" sibTransId="{01D6A00C-1055-453A-9FEE-D1EF95CE1B41}"/>
    <dgm:cxn modelId="{CF188EC8-0F12-4CDE-9D18-96823516BEAC}" type="presOf" srcId="{5D4C17F1-8CDB-45F4-A1EA-769F8339CAE3}" destId="{6182E251-2883-4F64-9166-CB67EA8C544E}" srcOrd="0" destOrd="0" presId="urn:microsoft.com/office/officeart/2005/8/layout/default#1"/>
    <dgm:cxn modelId="{1D6A774F-5666-483B-B7FB-BCE7DC28C163}" srcId="{9FF3FE31-CE50-42CF-9B27-F8DCFE5A8B80}" destId="{9F5E127E-02C8-4395-BE1C-258847E3F3FA}" srcOrd="3" destOrd="0" parTransId="{4AF5546B-DAC5-4149-BE12-9D04111E60FD}" sibTransId="{384D59B8-F6CE-4974-813E-27FA9066CA6B}"/>
    <dgm:cxn modelId="{E5DDD4A2-7DC1-4BB3-8998-4B381ED5F680}" type="presOf" srcId="{9FF3FE31-CE50-42CF-9B27-F8DCFE5A8B80}" destId="{86991E15-1D1D-44C1-8FA1-A878625C1966}" srcOrd="0" destOrd="0" presId="urn:microsoft.com/office/officeart/2005/8/layout/default#1"/>
    <dgm:cxn modelId="{2C9C0246-A768-4A73-8EBB-47F89198F309}" type="presOf" srcId="{8B41B705-AC05-46E9-8859-B1CC207C297D}" destId="{834D2B2D-5A9C-44A2-BE14-526A76243FFC}" srcOrd="0" destOrd="0" presId="urn:microsoft.com/office/officeart/2005/8/layout/default#1"/>
    <dgm:cxn modelId="{6830154C-716F-4858-9509-C5AE3F93832A}" type="presOf" srcId="{D9EB27D8-AC11-4E3E-AEFB-BD666C2AF79F}" destId="{E3FCF1FF-644A-4F09-B7F4-D87561217C60}" srcOrd="0" destOrd="0" presId="urn:microsoft.com/office/officeart/2005/8/layout/default#1"/>
    <dgm:cxn modelId="{267B615A-542B-459D-B915-1C718324F5A5}" srcId="{9FF3FE31-CE50-42CF-9B27-F8DCFE5A8B80}" destId="{8B41B705-AC05-46E9-8859-B1CC207C297D}" srcOrd="2" destOrd="0" parTransId="{52F42EB6-B954-4DAE-B61D-0FD1BAA4E032}" sibTransId="{DC2E622D-31B5-4E14-9C5E-0BCE527A0A69}"/>
    <dgm:cxn modelId="{6B754544-7AEC-476D-838F-D9BAFCB731E0}" type="presParOf" srcId="{86991E15-1D1D-44C1-8FA1-A878625C1966}" destId="{F8295137-D8E8-4AF6-AC06-82C3407E9642}" srcOrd="0" destOrd="0" presId="urn:microsoft.com/office/officeart/2005/8/layout/default#1"/>
    <dgm:cxn modelId="{99E999BE-6EE9-4428-8782-996912CB60B1}" type="presParOf" srcId="{86991E15-1D1D-44C1-8FA1-A878625C1966}" destId="{37641592-46D5-4A3A-A088-DAEAB0E86E1B}" srcOrd="1" destOrd="0" presId="urn:microsoft.com/office/officeart/2005/8/layout/default#1"/>
    <dgm:cxn modelId="{F717DC1A-2FED-4ADA-A112-97900AD422D6}" type="presParOf" srcId="{86991E15-1D1D-44C1-8FA1-A878625C1966}" destId="{4937185C-463C-4454-92AF-D6D6C3B215AA}" srcOrd="2" destOrd="0" presId="urn:microsoft.com/office/officeart/2005/8/layout/default#1"/>
    <dgm:cxn modelId="{CBC0C880-C119-4722-9509-57E04316FA5C}" type="presParOf" srcId="{86991E15-1D1D-44C1-8FA1-A878625C1966}" destId="{F4E3B174-880F-46A8-8B12-DE4F562010D3}" srcOrd="3" destOrd="0" presId="urn:microsoft.com/office/officeart/2005/8/layout/default#1"/>
    <dgm:cxn modelId="{5FB4EBCE-CD17-45A5-8847-E5CC2264EB84}" type="presParOf" srcId="{86991E15-1D1D-44C1-8FA1-A878625C1966}" destId="{834D2B2D-5A9C-44A2-BE14-526A76243FFC}" srcOrd="4" destOrd="0" presId="urn:microsoft.com/office/officeart/2005/8/layout/default#1"/>
    <dgm:cxn modelId="{05C80472-7819-4049-9CCA-C230C4D92EAA}" type="presParOf" srcId="{86991E15-1D1D-44C1-8FA1-A878625C1966}" destId="{BC87E042-92D4-40AF-80FB-2FFF06C628CB}" srcOrd="5" destOrd="0" presId="urn:microsoft.com/office/officeart/2005/8/layout/default#1"/>
    <dgm:cxn modelId="{FB2031E6-94C0-4C1F-BD01-49071033E4C9}" type="presParOf" srcId="{86991E15-1D1D-44C1-8FA1-A878625C1966}" destId="{4AD563BD-F079-4310-8627-58DD3654E83C}" srcOrd="6" destOrd="0" presId="urn:microsoft.com/office/officeart/2005/8/layout/default#1"/>
    <dgm:cxn modelId="{3900D966-D6D9-475A-96AC-D1E809762AAF}" type="presParOf" srcId="{86991E15-1D1D-44C1-8FA1-A878625C1966}" destId="{7ADB9E8D-AB5A-4340-8E78-B2D98969E6DB}" srcOrd="7" destOrd="0" presId="urn:microsoft.com/office/officeart/2005/8/layout/default#1"/>
    <dgm:cxn modelId="{19A888A9-7BDD-465D-9FE6-81FAD6403837}" type="presParOf" srcId="{86991E15-1D1D-44C1-8FA1-A878625C1966}" destId="{6182E251-2883-4F64-9166-CB67EA8C544E}" srcOrd="8" destOrd="0" presId="urn:microsoft.com/office/officeart/2005/8/layout/default#1"/>
    <dgm:cxn modelId="{DA6FC6BE-8904-4F4E-BC39-F47038040137}" type="presParOf" srcId="{86991E15-1D1D-44C1-8FA1-A878625C1966}" destId="{9BD9CA10-4DF2-4DA9-803A-31B426AC39DB}" srcOrd="9" destOrd="0" presId="urn:microsoft.com/office/officeart/2005/8/layout/default#1"/>
    <dgm:cxn modelId="{AA1DA1EB-E6FE-4B15-93B3-D42C43745147}" type="presParOf" srcId="{86991E15-1D1D-44C1-8FA1-A878625C1966}" destId="{E3FCF1FF-644A-4F09-B7F4-D87561217C60}" srcOrd="10" destOrd="0" presId="urn:microsoft.com/office/officeart/2005/8/layout/defaul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49A20E2-53C6-4233-AC12-3ED7ADF4DE07}" type="doc">
      <dgm:prSet loTypeId="urn:microsoft.com/office/officeart/2005/8/layout/vList2#2" loCatId="list" qsTypeId="urn:microsoft.com/office/officeart/2005/8/quickstyle/3d3#1" qsCatId="3D" csTypeId="urn:microsoft.com/office/officeart/2005/8/colors/accent4_5#1" csCatId="accent4" phldr="1"/>
      <dgm:spPr/>
      <dgm:t>
        <a:bodyPr/>
        <a:lstStyle/>
        <a:p>
          <a:endParaRPr lang="pl-PL"/>
        </a:p>
      </dgm:t>
    </dgm:pt>
    <dgm:pt modelId="{FFDA8B7D-015A-4208-9CF6-8BADF55A0140}">
      <dgm:prSet phldrT="[Tekst]"/>
      <dgm:spPr>
        <a:xfrm>
          <a:off x="0" y="100380"/>
          <a:ext cx="8229600" cy="809088"/>
        </a:xfrm>
        <a:prstGeom prst="roundRect">
          <a:avLst/>
        </a:prstGeom>
        <a:solidFill>
          <a:schemeClr val="accent1">
            <a:lumMod val="40000"/>
            <a:lumOff val="60000"/>
            <a:alpha val="9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gm:spPr>
      <dgm:t>
        <a:bodyPr/>
        <a:lstStyle/>
        <a:p>
          <a:pPr algn="ctr"/>
          <a:r>
            <a:rPr lang="pl-PL" b="1" dirty="0" smtClean="0">
              <a:solidFill>
                <a:sysClr val="window" lastClr="FFFFFF"/>
              </a:solidFill>
              <a:latin typeface="Calibri" panose="020F0502020204030204"/>
              <a:ea typeface="+mn-ea"/>
              <a:cs typeface="+mn-cs"/>
            </a:rPr>
            <a:t>KWALIFIKACJA</a:t>
          </a:r>
          <a:endParaRPr lang="pl-PL" b="1" dirty="0">
            <a:solidFill>
              <a:sysClr val="window" lastClr="FFFFFF"/>
            </a:solidFill>
            <a:latin typeface="Calibri" panose="020F0502020204030204"/>
            <a:ea typeface="+mn-ea"/>
            <a:cs typeface="+mn-cs"/>
          </a:endParaRPr>
        </a:p>
      </dgm:t>
    </dgm:pt>
    <dgm:pt modelId="{A66864AD-2844-4A7B-8DD9-8E76FDF8D206}" type="parTrans" cxnId="{75147FA1-0784-4B42-94F7-1E9D6423B9DF}">
      <dgm:prSet/>
      <dgm:spPr/>
      <dgm:t>
        <a:bodyPr/>
        <a:lstStyle/>
        <a:p>
          <a:endParaRPr lang="pl-PL"/>
        </a:p>
      </dgm:t>
    </dgm:pt>
    <dgm:pt modelId="{54E68B81-2D90-40DB-BF68-3371F2CF0725}" type="sibTrans" cxnId="{75147FA1-0784-4B42-94F7-1E9D6423B9DF}">
      <dgm:prSet/>
      <dgm:spPr/>
      <dgm:t>
        <a:bodyPr/>
        <a:lstStyle/>
        <a:p>
          <a:endParaRPr lang="pl-PL"/>
        </a:p>
      </dgm:t>
    </dgm:pt>
    <dgm:pt modelId="{30D6ADBC-A346-419E-909E-D437ACC596CB}">
      <dgm:prSet phldrT="[Tekst]" custT="1"/>
      <dgm:spPr>
        <a:xfrm>
          <a:off x="0" y="987040"/>
          <a:ext cx="8229600" cy="1159200"/>
        </a:xfrm>
        <a:prstGeom prst="rect">
          <a:avLst/>
        </a:prstGeom>
        <a:noFill/>
        <a:ln w="9525" cap="flat" cmpd="sng" algn="ctr">
          <a:solidFill>
            <a:sysClr val="windowText" lastClr="000000">
              <a:alpha val="0"/>
              <a:hueOff val="0"/>
              <a:satOff val="0"/>
              <a:lumOff val="0"/>
              <a:alphaOff val="0"/>
            </a:sysClr>
          </a:solidFill>
          <a:prstDash val="solid"/>
        </a:ln>
        <a:effectLst/>
      </dgm:spPr>
      <dgm:t>
        <a:bodyPr/>
        <a:lstStyle/>
        <a:p>
          <a:pPr algn="just"/>
          <a:r>
            <a:rPr lang="pl-PL" sz="1600" dirty="0" smtClean="0">
              <a:solidFill>
                <a:sysClr val="windowText" lastClr="000000">
                  <a:hueOff val="0"/>
                  <a:satOff val="0"/>
                  <a:lumOff val="0"/>
                  <a:alphaOff val="0"/>
                </a:sysClr>
              </a:solidFill>
              <a:latin typeface="Calibri" panose="020F0502020204030204"/>
              <a:ea typeface="+mn-ea"/>
              <a:cs typeface="+mn-cs"/>
            </a:rPr>
            <a:t>Określony zestaw efektów uczenia się w zakresie wiedzy, umiejętności oraz kompetencji społecznych nabytych w edukacji formalnej, </a:t>
          </a:r>
          <a:r>
            <a:rPr lang="pl-PL" sz="1600" dirty="0" err="1" smtClean="0">
              <a:solidFill>
                <a:sysClr val="windowText" lastClr="000000">
                  <a:hueOff val="0"/>
                  <a:satOff val="0"/>
                  <a:lumOff val="0"/>
                  <a:alphaOff val="0"/>
                </a:sysClr>
              </a:solidFill>
              <a:latin typeface="Calibri" panose="020F0502020204030204"/>
              <a:ea typeface="+mn-ea"/>
              <a:cs typeface="+mn-cs"/>
            </a:rPr>
            <a:t>pozaformalnej</a:t>
          </a:r>
          <a:r>
            <a:rPr lang="pl-PL" sz="1600" dirty="0" smtClean="0">
              <a:solidFill>
                <a:sysClr val="windowText" lastClr="000000">
                  <a:hueOff val="0"/>
                  <a:satOff val="0"/>
                  <a:lumOff val="0"/>
                  <a:alphaOff val="0"/>
                </a:sysClr>
              </a:solidFill>
              <a:latin typeface="Calibri" panose="020F0502020204030204"/>
              <a:ea typeface="+mn-ea"/>
              <a:cs typeface="+mn-cs"/>
            </a:rPr>
            <a:t> lub poprzez uczenie się nieformalne, zgodnych z ustalonymi dla danej kalifikacji wymaganiami, których osiągnięcie zostało sprawdzone w walidacji oraz formalnie potwierdzone przez instytucję uprawnioną do certyfikowania.    </a:t>
          </a:r>
          <a:endParaRPr lang="pl-PL" sz="1600" dirty="0">
            <a:solidFill>
              <a:sysClr val="windowText" lastClr="000000">
                <a:hueOff val="0"/>
                <a:satOff val="0"/>
                <a:lumOff val="0"/>
                <a:alphaOff val="0"/>
              </a:sysClr>
            </a:solidFill>
            <a:latin typeface="Calibri" panose="020F0502020204030204"/>
            <a:ea typeface="+mn-ea"/>
            <a:cs typeface="+mn-cs"/>
          </a:endParaRPr>
        </a:p>
      </dgm:t>
    </dgm:pt>
    <dgm:pt modelId="{29152C5B-5B03-4D6F-AE3E-B2934D116893}" type="parTrans" cxnId="{5530042D-35B6-4F6B-97AF-AB040500803E}">
      <dgm:prSet/>
      <dgm:spPr/>
      <dgm:t>
        <a:bodyPr/>
        <a:lstStyle/>
        <a:p>
          <a:endParaRPr lang="pl-PL"/>
        </a:p>
      </dgm:t>
    </dgm:pt>
    <dgm:pt modelId="{2040983E-5BBA-4D2F-9F24-FC94093B4C38}" type="sibTrans" cxnId="{5530042D-35B6-4F6B-97AF-AB040500803E}">
      <dgm:prSet/>
      <dgm:spPr/>
      <dgm:t>
        <a:bodyPr/>
        <a:lstStyle/>
        <a:p>
          <a:endParaRPr lang="pl-PL"/>
        </a:p>
      </dgm:t>
    </dgm:pt>
    <dgm:pt modelId="{01ACEDF7-7292-40BF-8400-D89CAD39E6CA}">
      <dgm:prSet phldrT="[Tekst]"/>
      <dgm:spPr>
        <a:xfrm>
          <a:off x="0" y="2331795"/>
          <a:ext cx="8229600" cy="770820"/>
        </a:xfrm>
        <a:prstGeom prst="roundRect">
          <a:avLst/>
        </a:prstGeom>
        <a:solidFill>
          <a:schemeClr val="accent1">
            <a:lumMod val="60000"/>
            <a:lumOff val="40000"/>
            <a:alpha val="5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gm:spPr>
      <dgm:t>
        <a:bodyPr/>
        <a:lstStyle/>
        <a:p>
          <a:pPr algn="ctr"/>
          <a:r>
            <a:rPr lang="pl-PL" b="1" dirty="0" smtClean="0">
              <a:solidFill>
                <a:sysClr val="window" lastClr="FFFFFF"/>
              </a:solidFill>
              <a:latin typeface="Calibri" panose="020F0502020204030204"/>
              <a:ea typeface="+mn-ea"/>
              <a:cs typeface="+mn-cs"/>
            </a:rPr>
            <a:t>KOMPETENCJA</a:t>
          </a:r>
          <a:endParaRPr lang="pl-PL" b="1" dirty="0">
            <a:solidFill>
              <a:sysClr val="window" lastClr="FFFFFF"/>
            </a:solidFill>
            <a:latin typeface="Calibri" panose="020F0502020204030204"/>
            <a:ea typeface="+mn-ea"/>
            <a:cs typeface="+mn-cs"/>
          </a:endParaRPr>
        </a:p>
      </dgm:t>
    </dgm:pt>
    <dgm:pt modelId="{5247A838-F2C0-4AE0-BD9E-C66DE651EBEB}" type="parTrans" cxnId="{97E49543-6947-4116-9875-109CC19B8B23}">
      <dgm:prSet/>
      <dgm:spPr/>
      <dgm:t>
        <a:bodyPr/>
        <a:lstStyle/>
        <a:p>
          <a:endParaRPr lang="pl-PL"/>
        </a:p>
      </dgm:t>
    </dgm:pt>
    <dgm:pt modelId="{41BA1F21-2B6E-4A58-A2AA-C49A273542AC}" type="sibTrans" cxnId="{97E49543-6947-4116-9875-109CC19B8B23}">
      <dgm:prSet/>
      <dgm:spPr/>
      <dgm:t>
        <a:bodyPr/>
        <a:lstStyle/>
        <a:p>
          <a:endParaRPr lang="pl-PL"/>
        </a:p>
      </dgm:t>
    </dgm:pt>
    <dgm:pt modelId="{6082C4B6-740E-43FA-9F2D-931F596DE97C}">
      <dgm:prSet phldrT="[Tekst]" custT="1"/>
      <dgm:spPr>
        <a:xfrm>
          <a:off x="0" y="3102616"/>
          <a:ext cx="8229600" cy="1059840"/>
        </a:xfrm>
        <a:prstGeom prst="rect">
          <a:avLst/>
        </a:prstGeom>
        <a:noFill/>
        <a:ln w="9525" cap="flat" cmpd="sng" algn="ctr">
          <a:solidFill>
            <a:sysClr val="windowText" lastClr="000000">
              <a:alpha val="0"/>
              <a:hueOff val="0"/>
              <a:satOff val="0"/>
              <a:lumOff val="0"/>
              <a:alphaOff val="0"/>
            </a:sysClr>
          </a:solidFill>
          <a:prstDash val="solid"/>
        </a:ln>
        <a:effectLst/>
      </dgm:spPr>
      <dgm:t>
        <a:bodyPr/>
        <a:lstStyle/>
        <a:p>
          <a:r>
            <a:rPr lang="pl-PL" sz="1600" dirty="0" smtClean="0">
              <a:solidFill>
                <a:sysClr val="windowText" lastClr="000000">
                  <a:hueOff val="0"/>
                  <a:satOff val="0"/>
                  <a:lumOff val="0"/>
                  <a:alphaOff val="0"/>
                </a:sysClr>
              </a:solidFill>
              <a:latin typeface="Calibri" panose="020F0502020204030204"/>
              <a:ea typeface="+mn-ea"/>
              <a:cs typeface="+mn-cs"/>
            </a:rPr>
            <a:t>Wyodrębniony zestaw efektów uczenia się/kształcenia. Opis kompetencji zawiera jasno określone warunki, które powinien spełniać uczestnik projektu ubiegający się o nabycie kompetencji, tj. wyczerpującą informację o efektach uczenia się dla danej kompetencji oraz kryteria i metody ich weryfikacji. </a:t>
          </a:r>
          <a:endParaRPr lang="pl-PL" sz="1600" dirty="0">
            <a:solidFill>
              <a:sysClr val="windowText" lastClr="000000">
                <a:hueOff val="0"/>
                <a:satOff val="0"/>
                <a:lumOff val="0"/>
                <a:alphaOff val="0"/>
              </a:sysClr>
            </a:solidFill>
            <a:latin typeface="Calibri" panose="020F0502020204030204"/>
            <a:ea typeface="+mn-ea"/>
            <a:cs typeface="+mn-cs"/>
          </a:endParaRPr>
        </a:p>
      </dgm:t>
    </dgm:pt>
    <dgm:pt modelId="{AB138AFD-9906-4B60-A748-1FB0767DCF20}" type="parTrans" cxnId="{C7C81BFE-A882-4F89-91B2-02D443F7C45F}">
      <dgm:prSet/>
      <dgm:spPr/>
      <dgm:t>
        <a:bodyPr/>
        <a:lstStyle/>
        <a:p>
          <a:endParaRPr lang="pl-PL"/>
        </a:p>
      </dgm:t>
    </dgm:pt>
    <dgm:pt modelId="{77E178F8-07B2-4DBF-9656-55BD46AEA081}" type="sibTrans" cxnId="{C7C81BFE-A882-4F89-91B2-02D443F7C45F}">
      <dgm:prSet/>
      <dgm:spPr/>
      <dgm:t>
        <a:bodyPr/>
        <a:lstStyle/>
        <a:p>
          <a:endParaRPr lang="pl-PL"/>
        </a:p>
      </dgm:t>
    </dgm:pt>
    <dgm:pt modelId="{7F686B9C-5BD0-4249-8707-56CCDF6E7E33}" type="pres">
      <dgm:prSet presAssocID="{849A20E2-53C6-4233-AC12-3ED7ADF4DE07}" presName="linear" presStyleCnt="0">
        <dgm:presLayoutVars>
          <dgm:animLvl val="lvl"/>
          <dgm:resizeHandles val="exact"/>
        </dgm:presLayoutVars>
      </dgm:prSet>
      <dgm:spPr/>
      <dgm:t>
        <a:bodyPr/>
        <a:lstStyle/>
        <a:p>
          <a:endParaRPr lang="pl-PL"/>
        </a:p>
      </dgm:t>
    </dgm:pt>
    <dgm:pt modelId="{5C59D7F6-ACA6-4D4F-8CE1-0D18E50B1BA2}" type="pres">
      <dgm:prSet presAssocID="{FFDA8B7D-015A-4208-9CF6-8BADF55A0140}" presName="parentText" presStyleLbl="node1" presStyleIdx="0" presStyleCnt="2" custScaleY="52708" custLinFactNeighborX="126" custLinFactNeighborY="-22699">
        <dgm:presLayoutVars>
          <dgm:chMax val="0"/>
          <dgm:bulletEnabled val="1"/>
        </dgm:presLayoutVars>
      </dgm:prSet>
      <dgm:spPr/>
      <dgm:t>
        <a:bodyPr/>
        <a:lstStyle/>
        <a:p>
          <a:endParaRPr lang="pl-PL"/>
        </a:p>
      </dgm:t>
    </dgm:pt>
    <dgm:pt modelId="{5B9AA31A-07C7-4C8A-814F-F83C97CC7370}" type="pres">
      <dgm:prSet presAssocID="{FFDA8B7D-015A-4208-9CF6-8BADF55A0140}" presName="childText" presStyleLbl="revTx" presStyleIdx="0" presStyleCnt="2" custLinFactNeighborX="126" custLinFactNeighborY="-12088">
        <dgm:presLayoutVars>
          <dgm:bulletEnabled val="1"/>
        </dgm:presLayoutVars>
      </dgm:prSet>
      <dgm:spPr/>
      <dgm:t>
        <a:bodyPr/>
        <a:lstStyle/>
        <a:p>
          <a:endParaRPr lang="pl-PL"/>
        </a:p>
      </dgm:t>
    </dgm:pt>
    <dgm:pt modelId="{CF015FC5-4B66-4DF1-B5D9-8F641F0A4E71}" type="pres">
      <dgm:prSet presAssocID="{01ACEDF7-7292-40BF-8400-D89CAD39E6CA}" presName="parentText" presStyleLbl="node1" presStyleIdx="1" presStyleCnt="2" custScaleY="50215">
        <dgm:presLayoutVars>
          <dgm:chMax val="0"/>
          <dgm:bulletEnabled val="1"/>
        </dgm:presLayoutVars>
      </dgm:prSet>
      <dgm:spPr/>
      <dgm:t>
        <a:bodyPr/>
        <a:lstStyle/>
        <a:p>
          <a:endParaRPr lang="pl-PL"/>
        </a:p>
      </dgm:t>
    </dgm:pt>
    <dgm:pt modelId="{26D778C2-4D15-4902-A32A-6160572E4735}" type="pres">
      <dgm:prSet presAssocID="{01ACEDF7-7292-40BF-8400-D89CAD39E6CA}" presName="childText" presStyleLbl="revTx" presStyleIdx="1" presStyleCnt="2">
        <dgm:presLayoutVars>
          <dgm:bulletEnabled val="1"/>
        </dgm:presLayoutVars>
      </dgm:prSet>
      <dgm:spPr/>
      <dgm:t>
        <a:bodyPr/>
        <a:lstStyle/>
        <a:p>
          <a:endParaRPr lang="pl-PL"/>
        </a:p>
      </dgm:t>
    </dgm:pt>
  </dgm:ptLst>
  <dgm:cxnLst>
    <dgm:cxn modelId="{97E49543-6947-4116-9875-109CC19B8B23}" srcId="{849A20E2-53C6-4233-AC12-3ED7ADF4DE07}" destId="{01ACEDF7-7292-40BF-8400-D89CAD39E6CA}" srcOrd="1" destOrd="0" parTransId="{5247A838-F2C0-4AE0-BD9E-C66DE651EBEB}" sibTransId="{41BA1F21-2B6E-4A58-A2AA-C49A273542AC}"/>
    <dgm:cxn modelId="{D50CD740-53D8-498C-A088-3DF476300CD7}" type="presOf" srcId="{849A20E2-53C6-4233-AC12-3ED7ADF4DE07}" destId="{7F686B9C-5BD0-4249-8707-56CCDF6E7E33}" srcOrd="0" destOrd="0" presId="urn:microsoft.com/office/officeart/2005/8/layout/vList2#2"/>
    <dgm:cxn modelId="{8637342F-C52F-44EA-A294-B87F3030CE56}" type="presOf" srcId="{6082C4B6-740E-43FA-9F2D-931F596DE97C}" destId="{26D778C2-4D15-4902-A32A-6160572E4735}" srcOrd="0" destOrd="0" presId="urn:microsoft.com/office/officeart/2005/8/layout/vList2#2"/>
    <dgm:cxn modelId="{A22B5C11-9D7D-42EF-9206-9757C790683C}" type="presOf" srcId="{30D6ADBC-A346-419E-909E-D437ACC596CB}" destId="{5B9AA31A-07C7-4C8A-814F-F83C97CC7370}" srcOrd="0" destOrd="0" presId="urn:microsoft.com/office/officeart/2005/8/layout/vList2#2"/>
    <dgm:cxn modelId="{75147FA1-0784-4B42-94F7-1E9D6423B9DF}" srcId="{849A20E2-53C6-4233-AC12-3ED7ADF4DE07}" destId="{FFDA8B7D-015A-4208-9CF6-8BADF55A0140}" srcOrd="0" destOrd="0" parTransId="{A66864AD-2844-4A7B-8DD9-8E76FDF8D206}" sibTransId="{54E68B81-2D90-40DB-BF68-3371F2CF0725}"/>
    <dgm:cxn modelId="{6562E7F0-5E2F-4C06-AD95-3F0ADEC8D205}" type="presOf" srcId="{FFDA8B7D-015A-4208-9CF6-8BADF55A0140}" destId="{5C59D7F6-ACA6-4D4F-8CE1-0D18E50B1BA2}" srcOrd="0" destOrd="0" presId="urn:microsoft.com/office/officeart/2005/8/layout/vList2#2"/>
    <dgm:cxn modelId="{3CDD9716-E098-444B-8F71-020D0966780D}" type="presOf" srcId="{01ACEDF7-7292-40BF-8400-D89CAD39E6CA}" destId="{CF015FC5-4B66-4DF1-B5D9-8F641F0A4E71}" srcOrd="0" destOrd="0" presId="urn:microsoft.com/office/officeart/2005/8/layout/vList2#2"/>
    <dgm:cxn modelId="{C7C81BFE-A882-4F89-91B2-02D443F7C45F}" srcId="{01ACEDF7-7292-40BF-8400-D89CAD39E6CA}" destId="{6082C4B6-740E-43FA-9F2D-931F596DE97C}" srcOrd="0" destOrd="0" parTransId="{AB138AFD-9906-4B60-A748-1FB0767DCF20}" sibTransId="{77E178F8-07B2-4DBF-9656-55BD46AEA081}"/>
    <dgm:cxn modelId="{5530042D-35B6-4F6B-97AF-AB040500803E}" srcId="{FFDA8B7D-015A-4208-9CF6-8BADF55A0140}" destId="{30D6ADBC-A346-419E-909E-D437ACC596CB}" srcOrd="0" destOrd="0" parTransId="{29152C5B-5B03-4D6F-AE3E-B2934D116893}" sibTransId="{2040983E-5BBA-4D2F-9F24-FC94093B4C38}"/>
    <dgm:cxn modelId="{4C84DB99-03FD-4A84-8407-30C3D0520C3B}" type="presParOf" srcId="{7F686B9C-5BD0-4249-8707-56CCDF6E7E33}" destId="{5C59D7F6-ACA6-4D4F-8CE1-0D18E50B1BA2}" srcOrd="0" destOrd="0" presId="urn:microsoft.com/office/officeart/2005/8/layout/vList2#2"/>
    <dgm:cxn modelId="{A9F15A9E-7473-44E3-9ACE-9E43CF19D33D}" type="presParOf" srcId="{7F686B9C-5BD0-4249-8707-56CCDF6E7E33}" destId="{5B9AA31A-07C7-4C8A-814F-F83C97CC7370}" srcOrd="1" destOrd="0" presId="urn:microsoft.com/office/officeart/2005/8/layout/vList2#2"/>
    <dgm:cxn modelId="{B1FC07F7-89D7-48AD-8C05-82910D6AD66B}" type="presParOf" srcId="{7F686B9C-5BD0-4249-8707-56CCDF6E7E33}" destId="{CF015FC5-4B66-4DF1-B5D9-8F641F0A4E71}" srcOrd="2" destOrd="0" presId="urn:microsoft.com/office/officeart/2005/8/layout/vList2#2"/>
    <dgm:cxn modelId="{F23F5828-C7E2-4718-84DE-0F0CE75626DE}" type="presParOf" srcId="{7F686B9C-5BD0-4249-8707-56CCDF6E7E33}" destId="{26D778C2-4D15-4902-A32A-6160572E4735}" srcOrd="3" destOrd="0" presId="urn:microsoft.com/office/officeart/2005/8/layout/vList2#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AF7221D-9F94-486C-9669-8196269F43A2}" type="doc">
      <dgm:prSet loTypeId="urn:microsoft.com/office/officeart/2011/layout/InterconnectedBlockProcess#1" loCatId="process" qsTypeId="urn:microsoft.com/office/officeart/2005/8/quickstyle/3d3#2" qsCatId="3D" csTypeId="urn:microsoft.com/office/officeart/2005/8/colors/accent4_4#1" csCatId="accent4" phldr="1"/>
      <dgm:spPr/>
      <dgm:t>
        <a:bodyPr/>
        <a:lstStyle/>
        <a:p>
          <a:endParaRPr lang="en-US"/>
        </a:p>
      </dgm:t>
    </dgm:pt>
    <dgm:pt modelId="{BA4CFA77-0040-40F0-A23A-F1AA7F890C36}">
      <dgm:prSet phldrT="[Tekst]"/>
      <dgm:spPr>
        <a:xfrm>
          <a:off x="1080124" y="360039"/>
          <a:ext cx="1541316" cy="489256"/>
        </a:xfrm>
        <a:prstGeom prst="rect">
          <a:avLst/>
        </a:prstGeom>
        <a:solidFill>
          <a:schemeClr val="accent1">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gm:spPr>
      <dgm:t>
        <a:bodyPr/>
        <a:lstStyle/>
        <a:p>
          <a:r>
            <a:rPr lang="pl-PL" dirty="0" smtClean="0">
              <a:solidFill>
                <a:srgbClr val="002060"/>
              </a:solidFill>
              <a:latin typeface="Calibri" panose="020F0502020204030204"/>
              <a:ea typeface="+mn-ea"/>
              <a:cs typeface="+mn-cs"/>
            </a:rPr>
            <a:t>1 etap</a:t>
          </a:r>
          <a:endParaRPr lang="en-US" dirty="0">
            <a:solidFill>
              <a:srgbClr val="002060"/>
            </a:solidFill>
            <a:latin typeface="Calibri" panose="020F0502020204030204"/>
            <a:ea typeface="+mn-ea"/>
            <a:cs typeface="+mn-cs"/>
          </a:endParaRPr>
        </a:p>
      </dgm:t>
    </dgm:pt>
    <dgm:pt modelId="{3DC954B7-1C86-48DA-B6CF-4BC7639DA709}" type="parTrans" cxnId="{2B853F97-6CEB-4CDF-8385-C31A97E75279}">
      <dgm:prSet/>
      <dgm:spPr/>
      <dgm:t>
        <a:bodyPr/>
        <a:lstStyle/>
        <a:p>
          <a:endParaRPr lang="en-US"/>
        </a:p>
      </dgm:t>
    </dgm:pt>
    <dgm:pt modelId="{91CE5CEC-5F36-40F7-9CC2-DE22F94C9E45}" type="sibTrans" cxnId="{2B853F97-6CEB-4CDF-8385-C31A97E75279}">
      <dgm:prSet/>
      <dgm:spPr/>
      <dgm:t>
        <a:bodyPr/>
        <a:lstStyle/>
        <a:p>
          <a:endParaRPr lang="en-US"/>
        </a:p>
      </dgm:t>
    </dgm:pt>
    <dgm:pt modelId="{C3DA89B2-C350-42CB-91FC-4AEAE343747C}">
      <dgm:prSet phldrT="[Tekst]" custT="1"/>
      <dgm:spPr>
        <a:xfrm>
          <a:off x="862452" y="856312"/>
          <a:ext cx="1733441" cy="2935539"/>
        </a:xfrm>
        <a:prstGeom prst="wedgeRectCallout">
          <a:avLst>
            <a:gd name="adj1" fmla="val 62500"/>
            <a:gd name="adj2" fmla="val 20830"/>
          </a:avLst>
        </a:prstGeom>
        <a:solidFill>
          <a:schemeClr val="accent1">
            <a:lumMod val="60000"/>
            <a:lumOff val="4000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2700" prstMaterial="flat">
          <a:bevelT w="177800" h="254000"/>
          <a:bevelB w="152400"/>
        </a:sp3d>
      </dgm:spPr>
      <dgm:t>
        <a:bodyPr/>
        <a:lstStyle/>
        <a:p>
          <a:pPr algn="ctr"/>
          <a:r>
            <a:rPr lang="pl-PL" sz="1500" b="1" u="sng" dirty="0" smtClean="0">
              <a:solidFill>
                <a:sysClr val="windowText" lastClr="000000">
                  <a:hueOff val="0"/>
                  <a:satOff val="0"/>
                  <a:lumOff val="0"/>
                  <a:alphaOff val="0"/>
                </a:sysClr>
              </a:solidFill>
              <a:latin typeface="Calibri" panose="020F0502020204030204"/>
              <a:ea typeface="+mn-ea"/>
              <a:cs typeface="+mn-cs"/>
            </a:rPr>
            <a:t>Zakres:</a:t>
          </a:r>
        </a:p>
        <a:p>
          <a:pPr algn="ctr"/>
          <a:r>
            <a:rPr lang="pl-PL" sz="1600" dirty="0" smtClean="0">
              <a:solidFill>
                <a:sysClr val="windowText" lastClr="000000">
                  <a:hueOff val="0"/>
                  <a:satOff val="0"/>
                  <a:lumOff val="0"/>
                  <a:alphaOff val="0"/>
                </a:sysClr>
              </a:solidFill>
              <a:latin typeface="Calibri" panose="020F0502020204030204"/>
              <a:ea typeface="+mn-ea"/>
              <a:cs typeface="+mn-cs"/>
            </a:rPr>
            <a:t>Zdefiniowanie we wniosku grupy docelowej nauczycieli, która będzie objęta poszczególnymi formami wsparcia </a:t>
          </a:r>
          <a:endParaRPr lang="en-US" sz="1600" dirty="0">
            <a:solidFill>
              <a:sysClr val="windowText" lastClr="000000">
                <a:hueOff val="0"/>
                <a:satOff val="0"/>
                <a:lumOff val="0"/>
                <a:alphaOff val="0"/>
              </a:sysClr>
            </a:solidFill>
            <a:latin typeface="Calibri" panose="020F0502020204030204"/>
            <a:ea typeface="+mn-ea"/>
            <a:cs typeface="+mn-cs"/>
          </a:endParaRPr>
        </a:p>
      </dgm:t>
    </dgm:pt>
    <dgm:pt modelId="{BE9EB38B-7077-4A4B-BAF9-8156647F1A2F}" type="parTrans" cxnId="{E4AF7C11-C9CF-45B5-84F4-5E2C6A89680B}">
      <dgm:prSet/>
      <dgm:spPr/>
      <dgm:t>
        <a:bodyPr/>
        <a:lstStyle/>
        <a:p>
          <a:endParaRPr lang="en-US"/>
        </a:p>
      </dgm:t>
    </dgm:pt>
    <dgm:pt modelId="{97279B0D-DC1D-47C2-9DCA-4E6CD8E84E37}" type="sibTrans" cxnId="{E4AF7C11-C9CF-45B5-84F4-5E2C6A89680B}">
      <dgm:prSet/>
      <dgm:spPr/>
      <dgm:t>
        <a:bodyPr/>
        <a:lstStyle/>
        <a:p>
          <a:endParaRPr lang="en-US"/>
        </a:p>
      </dgm:t>
    </dgm:pt>
    <dgm:pt modelId="{601AFF4A-C9DC-4787-A7C7-AFE13DBAC6CA}">
      <dgm:prSet phldrT="[Tekst]"/>
      <dgm:spPr>
        <a:xfrm>
          <a:off x="2664289" y="216024"/>
          <a:ext cx="1541316" cy="611457"/>
        </a:xfrm>
        <a:prstGeom prst="rect">
          <a:avLst/>
        </a:prstGeom>
        <a:solidFill>
          <a:schemeClr val="accent1">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gm:spPr>
      <dgm:t>
        <a:bodyPr/>
        <a:lstStyle/>
        <a:p>
          <a:r>
            <a:rPr lang="pl-PL" dirty="0" smtClean="0">
              <a:solidFill>
                <a:srgbClr val="002060"/>
              </a:solidFill>
              <a:latin typeface="Calibri" panose="020F0502020204030204"/>
              <a:ea typeface="+mn-ea"/>
              <a:cs typeface="+mn-cs"/>
            </a:rPr>
            <a:t>2 etap</a:t>
          </a:r>
          <a:endParaRPr lang="en-US" dirty="0">
            <a:solidFill>
              <a:srgbClr val="002060"/>
            </a:solidFill>
            <a:latin typeface="Calibri" panose="020F0502020204030204"/>
            <a:ea typeface="+mn-ea"/>
            <a:cs typeface="+mn-cs"/>
          </a:endParaRPr>
        </a:p>
      </dgm:t>
    </dgm:pt>
    <dgm:pt modelId="{1784AA13-B2C2-4FBB-BCEB-CC14DCC55D30}" type="parTrans" cxnId="{D024B3E0-3767-4A37-8673-042E601EC201}">
      <dgm:prSet/>
      <dgm:spPr/>
      <dgm:t>
        <a:bodyPr/>
        <a:lstStyle/>
        <a:p>
          <a:endParaRPr lang="en-US"/>
        </a:p>
      </dgm:t>
    </dgm:pt>
    <dgm:pt modelId="{DB10E601-7BBD-4FE2-9F69-388DCF8ECF07}" type="sibTrans" cxnId="{D024B3E0-3767-4A37-8673-042E601EC201}">
      <dgm:prSet/>
      <dgm:spPr/>
      <dgm:t>
        <a:bodyPr/>
        <a:lstStyle/>
        <a:p>
          <a:endParaRPr lang="en-US"/>
        </a:p>
      </dgm:t>
    </dgm:pt>
    <dgm:pt modelId="{8E37C837-5DFB-4178-968B-7F294B399933}">
      <dgm:prSet phldrT="[Tekst]"/>
      <dgm:spPr>
        <a:xfrm>
          <a:off x="2414188" y="856312"/>
          <a:ext cx="1712603" cy="3180394"/>
        </a:xfrm>
        <a:prstGeom prst="wedgeRectCallout">
          <a:avLst>
            <a:gd name="adj1" fmla="val 62500"/>
            <a:gd name="adj2" fmla="val 20830"/>
          </a:avLst>
        </a:prstGeom>
        <a:solidFill>
          <a:schemeClr val="accent5">
            <a:lumMod val="40000"/>
            <a:lumOff val="6000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2700" prstMaterial="flat">
          <a:bevelT w="177800" h="254000"/>
          <a:bevelB w="152400"/>
        </a:sp3d>
      </dgm:spPr>
      <dgm:t>
        <a:bodyPr/>
        <a:lstStyle/>
        <a:p>
          <a:pPr algn="ctr"/>
          <a:r>
            <a:rPr lang="pl-PL" b="1" u="sng" dirty="0" smtClean="0">
              <a:solidFill>
                <a:sysClr val="windowText" lastClr="000000">
                  <a:hueOff val="0"/>
                  <a:satOff val="0"/>
                  <a:lumOff val="0"/>
                  <a:alphaOff val="0"/>
                </a:sysClr>
              </a:solidFill>
              <a:latin typeface="Calibri" panose="020F0502020204030204"/>
              <a:ea typeface="+mn-ea"/>
              <a:cs typeface="+mn-cs"/>
            </a:rPr>
            <a:t>Wzorzec:</a:t>
          </a:r>
        </a:p>
        <a:p>
          <a:pPr algn="ctr"/>
          <a:r>
            <a:rPr lang="pl-PL" b="0" u="none" dirty="0" smtClean="0">
              <a:solidFill>
                <a:sysClr val="windowText" lastClr="000000">
                  <a:hueOff val="0"/>
                  <a:satOff val="0"/>
                  <a:lumOff val="0"/>
                  <a:alphaOff val="0"/>
                </a:sysClr>
              </a:solidFill>
              <a:latin typeface="Calibri" panose="020F0502020204030204"/>
              <a:ea typeface="+mn-ea"/>
              <a:cs typeface="+mn-cs"/>
            </a:rPr>
            <a:t>Określenie standardu wymagań, tj. efektów uczenia się, które osiągną nauczyciele w wyniku otrzymanego wsparcia</a:t>
          </a:r>
        </a:p>
        <a:p>
          <a:pPr algn="l"/>
          <a:endParaRPr lang="en-US" dirty="0">
            <a:solidFill>
              <a:sysClr val="windowText" lastClr="000000">
                <a:hueOff val="0"/>
                <a:satOff val="0"/>
                <a:lumOff val="0"/>
                <a:alphaOff val="0"/>
              </a:sysClr>
            </a:solidFill>
            <a:latin typeface="Calibri" panose="020F0502020204030204"/>
            <a:ea typeface="+mn-ea"/>
            <a:cs typeface="+mn-cs"/>
          </a:endParaRPr>
        </a:p>
      </dgm:t>
    </dgm:pt>
    <dgm:pt modelId="{64F772EF-6384-4842-BACC-FF084BB7C8B7}" type="parTrans" cxnId="{EE6CCFD5-9316-4B5B-9CC6-6EAAB4E2DB8A}">
      <dgm:prSet/>
      <dgm:spPr/>
      <dgm:t>
        <a:bodyPr/>
        <a:lstStyle/>
        <a:p>
          <a:endParaRPr lang="en-US"/>
        </a:p>
      </dgm:t>
    </dgm:pt>
    <dgm:pt modelId="{6DDFE194-ED92-471E-8F1B-C01D0BFAE150}" type="sibTrans" cxnId="{EE6CCFD5-9316-4B5B-9CC6-6EAAB4E2DB8A}">
      <dgm:prSet/>
      <dgm:spPr/>
      <dgm:t>
        <a:bodyPr/>
        <a:lstStyle/>
        <a:p>
          <a:endParaRPr lang="en-US"/>
        </a:p>
      </dgm:t>
    </dgm:pt>
    <dgm:pt modelId="{5B78A4AD-FD83-4838-ADB1-A7A4E0768845}">
      <dgm:prSet phldrT="[Tekst]"/>
      <dgm:spPr>
        <a:xfrm>
          <a:off x="4248470" y="144013"/>
          <a:ext cx="1541316" cy="734111"/>
        </a:xfrm>
        <a:prstGeom prst="rect">
          <a:avLst/>
        </a:prstGeom>
        <a:solidFill>
          <a:schemeClr val="accent1">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gm:spPr>
      <dgm:t>
        <a:bodyPr/>
        <a:lstStyle/>
        <a:p>
          <a:r>
            <a:rPr lang="pl-PL" dirty="0" smtClean="0">
              <a:solidFill>
                <a:srgbClr val="002060"/>
              </a:solidFill>
              <a:latin typeface="Calibri" panose="020F0502020204030204"/>
              <a:ea typeface="+mn-ea"/>
              <a:cs typeface="+mn-cs"/>
            </a:rPr>
            <a:t>3 etap</a:t>
          </a:r>
          <a:endParaRPr lang="en-US" dirty="0">
            <a:solidFill>
              <a:srgbClr val="002060"/>
            </a:solidFill>
            <a:latin typeface="Calibri" panose="020F0502020204030204"/>
            <a:ea typeface="+mn-ea"/>
            <a:cs typeface="+mn-cs"/>
          </a:endParaRPr>
        </a:p>
      </dgm:t>
    </dgm:pt>
    <dgm:pt modelId="{BCF42EE9-BDDD-4F50-9AD3-F00A47E07A1A}" type="parTrans" cxnId="{884E2D7C-7CB3-40E7-BFF5-6E2D65413C7A}">
      <dgm:prSet/>
      <dgm:spPr/>
      <dgm:t>
        <a:bodyPr/>
        <a:lstStyle/>
        <a:p>
          <a:endParaRPr lang="en-US"/>
        </a:p>
      </dgm:t>
    </dgm:pt>
    <dgm:pt modelId="{12D6469E-CE53-430C-854F-F5A235952EA3}" type="sibTrans" cxnId="{884E2D7C-7CB3-40E7-BFF5-6E2D65413C7A}">
      <dgm:prSet/>
      <dgm:spPr/>
      <dgm:t>
        <a:bodyPr/>
        <a:lstStyle/>
        <a:p>
          <a:endParaRPr lang="en-US"/>
        </a:p>
      </dgm:t>
    </dgm:pt>
    <dgm:pt modelId="{294493BB-8712-48ED-A124-54C71F591576}">
      <dgm:prSet phldrT="[Tekst]"/>
      <dgm:spPr>
        <a:xfrm>
          <a:off x="3840638" y="856312"/>
          <a:ext cx="1942336" cy="3425248"/>
        </a:xfrm>
        <a:prstGeom prst="wedgeRectCallout">
          <a:avLst>
            <a:gd name="adj1" fmla="val 62500"/>
            <a:gd name="adj2" fmla="val 20830"/>
          </a:avLst>
        </a:prstGeom>
        <a:solidFill>
          <a:schemeClr val="accent1">
            <a:lumMod val="40000"/>
            <a:lumOff val="6000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2700" prstMaterial="flat">
          <a:bevelT w="177800" h="254000"/>
          <a:bevelB w="152400"/>
        </a:sp3d>
      </dgm:spPr>
      <dgm:t>
        <a:bodyPr/>
        <a:lstStyle/>
        <a:p>
          <a:pPr algn="ctr"/>
          <a:r>
            <a:rPr lang="pl-PL" b="1" u="sng" dirty="0" smtClean="0">
              <a:solidFill>
                <a:sysClr val="windowText" lastClr="000000">
                  <a:hueOff val="0"/>
                  <a:satOff val="0"/>
                  <a:lumOff val="0"/>
                  <a:alphaOff val="0"/>
                </a:sysClr>
              </a:solidFill>
              <a:latin typeface="Calibri" panose="020F0502020204030204"/>
              <a:ea typeface="+mn-ea"/>
              <a:cs typeface="+mn-cs"/>
            </a:rPr>
            <a:t>Ocena:</a:t>
          </a:r>
        </a:p>
        <a:p>
          <a:pPr algn="ctr"/>
          <a:r>
            <a:rPr lang="pl-PL" b="0" u="none" dirty="0" smtClean="0">
              <a:solidFill>
                <a:sysClr val="windowText" lastClr="000000">
                  <a:hueOff val="0"/>
                  <a:satOff val="0"/>
                  <a:lumOff val="0"/>
                  <a:alphaOff val="0"/>
                </a:sysClr>
              </a:solidFill>
              <a:latin typeface="Calibri" panose="020F0502020204030204"/>
              <a:ea typeface="+mn-ea"/>
              <a:cs typeface="+mn-cs"/>
            </a:rPr>
            <a:t>Sprecyzowanie na czym polega ocena nabycia kompetencji nauczycieli po zakończeniu udzielonego wsparcia (np. rozmowa oceniająca, ocena lekcji otwartej) </a:t>
          </a:r>
        </a:p>
        <a:p>
          <a:pPr algn="ctr"/>
          <a:endParaRPr lang="en-US" dirty="0">
            <a:solidFill>
              <a:sysClr val="windowText" lastClr="000000">
                <a:hueOff val="0"/>
                <a:satOff val="0"/>
                <a:lumOff val="0"/>
                <a:alphaOff val="0"/>
              </a:sysClr>
            </a:solidFill>
            <a:latin typeface="Calibri" panose="020F0502020204030204"/>
            <a:ea typeface="+mn-ea"/>
            <a:cs typeface="+mn-cs"/>
          </a:endParaRPr>
        </a:p>
      </dgm:t>
    </dgm:pt>
    <dgm:pt modelId="{C9F79037-52A1-4599-98D1-A12D21558E1F}" type="parTrans" cxnId="{B9BB020E-F03B-4B1B-9403-4A5769D3FDEB}">
      <dgm:prSet/>
      <dgm:spPr/>
      <dgm:t>
        <a:bodyPr/>
        <a:lstStyle/>
        <a:p>
          <a:endParaRPr lang="en-US"/>
        </a:p>
      </dgm:t>
    </dgm:pt>
    <dgm:pt modelId="{36F71B1C-D581-44E1-A8F4-9F2CF1E742B1}" type="sibTrans" cxnId="{B9BB020E-F03B-4B1B-9403-4A5769D3FDEB}">
      <dgm:prSet/>
      <dgm:spPr/>
      <dgm:t>
        <a:bodyPr/>
        <a:lstStyle/>
        <a:p>
          <a:endParaRPr lang="en-US"/>
        </a:p>
      </dgm:t>
    </dgm:pt>
    <dgm:pt modelId="{EE73C4EA-07D2-4FA5-9107-2FE90854DE2C}">
      <dgm:prSet phldrT="[Tekst]"/>
      <dgm:spPr>
        <a:xfrm>
          <a:off x="5760641" y="0"/>
          <a:ext cx="1541316" cy="856312"/>
        </a:xfrm>
        <a:prstGeom prst="rect">
          <a:avLst/>
        </a:prstGeom>
        <a:solidFill>
          <a:schemeClr val="accent1">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gm:spPr>
      <dgm:t>
        <a:bodyPr/>
        <a:lstStyle/>
        <a:p>
          <a:r>
            <a:rPr lang="pl-PL" dirty="0" smtClean="0">
              <a:solidFill>
                <a:srgbClr val="002060"/>
              </a:solidFill>
              <a:latin typeface="Calibri" panose="020F0502020204030204"/>
              <a:ea typeface="+mn-ea"/>
              <a:cs typeface="+mn-cs"/>
            </a:rPr>
            <a:t>4 etap</a:t>
          </a:r>
          <a:endParaRPr lang="en-US" dirty="0">
            <a:solidFill>
              <a:srgbClr val="002060"/>
            </a:solidFill>
            <a:latin typeface="Calibri" panose="020F0502020204030204"/>
            <a:ea typeface="+mn-ea"/>
            <a:cs typeface="+mn-cs"/>
          </a:endParaRPr>
        </a:p>
      </dgm:t>
    </dgm:pt>
    <dgm:pt modelId="{D0BDA3E5-35A8-4E0F-8CB2-8377897CE56B}" type="parTrans" cxnId="{3905FFD9-C1FD-401F-A3FC-D3E080B1C6A1}">
      <dgm:prSet/>
      <dgm:spPr/>
      <dgm:t>
        <a:bodyPr/>
        <a:lstStyle/>
        <a:p>
          <a:endParaRPr lang="en-US"/>
        </a:p>
      </dgm:t>
    </dgm:pt>
    <dgm:pt modelId="{12C7C9D3-C0AF-444D-9F43-BFD9BB6B51A4}" type="sibTrans" cxnId="{3905FFD9-C1FD-401F-A3FC-D3E080B1C6A1}">
      <dgm:prSet/>
      <dgm:spPr/>
      <dgm:t>
        <a:bodyPr/>
        <a:lstStyle/>
        <a:p>
          <a:endParaRPr lang="en-US"/>
        </a:p>
      </dgm:t>
    </dgm:pt>
    <dgm:pt modelId="{BA36C4B8-B24B-416C-B662-A13F6DA4307A}">
      <dgm:prSet custT="1"/>
      <dgm:spPr>
        <a:xfrm>
          <a:off x="5339098" y="856312"/>
          <a:ext cx="2028049" cy="3669650"/>
        </a:xfrm>
        <a:prstGeom prst="wedgeRectCallout">
          <a:avLst>
            <a:gd name="adj1" fmla="val 0"/>
            <a:gd name="adj2" fmla="val 0"/>
          </a:avLst>
        </a:prstGeom>
        <a:solidFill>
          <a:schemeClr val="accent1">
            <a:lumMod val="20000"/>
            <a:lumOff val="8000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2700" prstMaterial="flat">
          <a:bevelT w="177800" h="254000"/>
          <a:bevelB w="152400"/>
        </a:sp3d>
      </dgm:spPr>
      <dgm:t>
        <a:bodyPr/>
        <a:lstStyle/>
        <a:p>
          <a:pPr algn="ctr"/>
          <a:r>
            <a:rPr lang="pl-PL" sz="1600" b="1" u="sng" dirty="0" smtClean="0">
              <a:solidFill>
                <a:sysClr val="windowText" lastClr="000000">
                  <a:hueOff val="0"/>
                  <a:satOff val="0"/>
                  <a:lumOff val="0"/>
                  <a:alphaOff val="0"/>
                </a:sysClr>
              </a:solidFill>
              <a:latin typeface="Calibri" panose="020F0502020204030204"/>
              <a:ea typeface="+mn-ea"/>
              <a:cs typeface="+mn-cs"/>
            </a:rPr>
            <a:t>Porównanie: </a:t>
          </a:r>
          <a:r>
            <a:rPr lang="pl-PL" sz="1600" b="0" u="none" dirty="0" smtClean="0">
              <a:solidFill>
                <a:sysClr val="windowText" lastClr="000000">
                  <a:hueOff val="0"/>
                  <a:satOff val="0"/>
                  <a:lumOff val="0"/>
                  <a:alphaOff val="0"/>
                </a:sysClr>
              </a:solidFill>
              <a:latin typeface="Calibri" panose="020F0502020204030204"/>
              <a:ea typeface="+mn-ea"/>
              <a:cs typeface="+mn-cs"/>
            </a:rPr>
            <a:t>porównanie uzyskanych wyników </a:t>
          </a:r>
          <a:br>
            <a:rPr lang="pl-PL" sz="1600" b="0" u="none" dirty="0" smtClean="0">
              <a:solidFill>
                <a:sysClr val="windowText" lastClr="000000">
                  <a:hueOff val="0"/>
                  <a:satOff val="0"/>
                  <a:lumOff val="0"/>
                  <a:alphaOff val="0"/>
                </a:sysClr>
              </a:solidFill>
              <a:latin typeface="Calibri" panose="020F0502020204030204"/>
              <a:ea typeface="+mn-ea"/>
              <a:cs typeface="+mn-cs"/>
            </a:rPr>
          </a:br>
          <a:r>
            <a:rPr lang="pl-PL" sz="1600" b="0" u="none" dirty="0" smtClean="0">
              <a:solidFill>
                <a:sysClr val="windowText" lastClr="000000">
                  <a:hueOff val="0"/>
                  <a:satOff val="0"/>
                  <a:lumOff val="0"/>
                  <a:alphaOff val="0"/>
                </a:sysClr>
              </a:solidFill>
              <a:latin typeface="Calibri" panose="020F0502020204030204"/>
              <a:ea typeface="+mn-ea"/>
              <a:cs typeface="+mn-cs"/>
            </a:rPr>
            <a:t>etapu 3 z </a:t>
          </a:r>
          <a:br>
            <a:rPr lang="pl-PL" sz="1600" b="0" u="none" dirty="0" smtClean="0">
              <a:solidFill>
                <a:sysClr val="windowText" lastClr="000000">
                  <a:hueOff val="0"/>
                  <a:satOff val="0"/>
                  <a:lumOff val="0"/>
                  <a:alphaOff val="0"/>
                </a:sysClr>
              </a:solidFill>
              <a:latin typeface="Calibri" panose="020F0502020204030204"/>
              <a:ea typeface="+mn-ea"/>
              <a:cs typeface="+mn-cs"/>
            </a:rPr>
          </a:br>
          <a:r>
            <a:rPr lang="pl-PL" sz="1600" b="0" u="none" dirty="0" smtClean="0">
              <a:solidFill>
                <a:sysClr val="windowText" lastClr="000000">
                  <a:hueOff val="0"/>
                  <a:satOff val="0"/>
                  <a:lumOff val="0"/>
                  <a:alphaOff val="0"/>
                </a:sysClr>
              </a:solidFill>
              <a:latin typeface="Calibri" panose="020F0502020204030204"/>
              <a:ea typeface="+mn-ea"/>
              <a:cs typeface="+mn-cs"/>
            </a:rPr>
            <a:t>przyjętymi wymaganiami (określonymi na etapie </a:t>
          </a:r>
          <a:br>
            <a:rPr lang="pl-PL" sz="1600" b="0" u="none" dirty="0" smtClean="0">
              <a:solidFill>
                <a:sysClr val="windowText" lastClr="000000">
                  <a:hueOff val="0"/>
                  <a:satOff val="0"/>
                  <a:lumOff val="0"/>
                  <a:alphaOff val="0"/>
                </a:sysClr>
              </a:solidFill>
              <a:latin typeface="Calibri" panose="020F0502020204030204"/>
              <a:ea typeface="+mn-ea"/>
              <a:cs typeface="+mn-cs"/>
            </a:rPr>
          </a:br>
          <a:r>
            <a:rPr lang="pl-PL" sz="1600" b="0" u="none" dirty="0" smtClean="0">
              <a:solidFill>
                <a:sysClr val="windowText" lastClr="000000">
                  <a:hueOff val="0"/>
                  <a:satOff val="0"/>
                  <a:lumOff val="0"/>
                  <a:alphaOff val="0"/>
                </a:sysClr>
              </a:solidFill>
              <a:latin typeface="Calibri" panose="020F0502020204030204"/>
              <a:ea typeface="+mn-ea"/>
              <a:cs typeface="+mn-cs"/>
            </a:rPr>
            <a:t>2 efektami </a:t>
          </a:r>
          <a:br>
            <a:rPr lang="pl-PL" sz="1600" b="0" u="none" dirty="0" smtClean="0">
              <a:solidFill>
                <a:sysClr val="windowText" lastClr="000000">
                  <a:hueOff val="0"/>
                  <a:satOff val="0"/>
                  <a:lumOff val="0"/>
                  <a:alphaOff val="0"/>
                </a:sysClr>
              </a:solidFill>
              <a:latin typeface="Calibri" panose="020F0502020204030204"/>
              <a:ea typeface="+mn-ea"/>
              <a:cs typeface="+mn-cs"/>
            </a:rPr>
          </a:br>
          <a:r>
            <a:rPr lang="pl-PL" sz="1600" b="0" u="none" dirty="0" smtClean="0">
              <a:solidFill>
                <a:sysClr val="windowText" lastClr="000000">
                  <a:hueOff val="0"/>
                  <a:satOff val="0"/>
                  <a:lumOff val="0"/>
                  <a:alphaOff val="0"/>
                </a:sysClr>
              </a:solidFill>
              <a:latin typeface="Calibri" panose="020F0502020204030204"/>
              <a:ea typeface="+mn-ea"/>
              <a:cs typeface="+mn-cs"/>
            </a:rPr>
            <a:t>uczenia się) </a:t>
          </a:r>
          <a:br>
            <a:rPr lang="pl-PL" sz="1600" b="0" u="none" dirty="0" smtClean="0">
              <a:solidFill>
                <a:sysClr val="windowText" lastClr="000000">
                  <a:hueOff val="0"/>
                  <a:satOff val="0"/>
                  <a:lumOff val="0"/>
                  <a:alphaOff val="0"/>
                </a:sysClr>
              </a:solidFill>
              <a:latin typeface="Calibri" panose="020F0502020204030204"/>
              <a:ea typeface="+mn-ea"/>
              <a:cs typeface="+mn-cs"/>
            </a:rPr>
          </a:br>
          <a:r>
            <a:rPr lang="pl-PL" sz="1600" b="0" u="none" dirty="0" smtClean="0">
              <a:solidFill>
                <a:sysClr val="windowText" lastClr="000000">
                  <a:hueOff val="0"/>
                  <a:satOff val="0"/>
                  <a:lumOff val="0"/>
                  <a:alphaOff val="0"/>
                </a:sysClr>
              </a:solidFill>
              <a:latin typeface="Calibri" panose="020F0502020204030204"/>
              <a:ea typeface="+mn-ea"/>
              <a:cs typeface="+mn-cs"/>
            </a:rPr>
            <a:t>po zakończeniu wsparcia udzielonego nauczycielowi.</a:t>
          </a:r>
          <a:endParaRPr lang="en-US" sz="1600" b="0" u="none" dirty="0">
            <a:solidFill>
              <a:sysClr val="windowText" lastClr="000000">
                <a:hueOff val="0"/>
                <a:satOff val="0"/>
                <a:lumOff val="0"/>
                <a:alphaOff val="0"/>
              </a:sysClr>
            </a:solidFill>
            <a:latin typeface="Calibri" panose="020F0502020204030204"/>
            <a:ea typeface="+mn-ea"/>
            <a:cs typeface="+mn-cs"/>
          </a:endParaRPr>
        </a:p>
      </dgm:t>
    </dgm:pt>
    <dgm:pt modelId="{0CD8C3C0-0855-4BFB-9F4F-1BFBB65A6A50}" type="parTrans" cxnId="{17B57C49-EC26-43A5-8F93-00E78AA654C6}">
      <dgm:prSet/>
      <dgm:spPr/>
      <dgm:t>
        <a:bodyPr/>
        <a:lstStyle/>
        <a:p>
          <a:endParaRPr lang="en-US"/>
        </a:p>
      </dgm:t>
    </dgm:pt>
    <dgm:pt modelId="{B84B086E-BAD9-4001-8902-B1E5B04A224E}" type="sibTrans" cxnId="{17B57C49-EC26-43A5-8F93-00E78AA654C6}">
      <dgm:prSet/>
      <dgm:spPr/>
      <dgm:t>
        <a:bodyPr/>
        <a:lstStyle/>
        <a:p>
          <a:endParaRPr lang="en-US"/>
        </a:p>
      </dgm:t>
    </dgm:pt>
    <dgm:pt modelId="{92AD943E-CD6D-4738-8460-49383813CFF1}" type="pres">
      <dgm:prSet presAssocID="{9AF7221D-9F94-486C-9669-8196269F43A2}" presName="Name0" presStyleCnt="0">
        <dgm:presLayoutVars>
          <dgm:chMax val="7"/>
          <dgm:chPref val="5"/>
          <dgm:dir/>
          <dgm:animOne val="branch"/>
          <dgm:animLvl val="lvl"/>
        </dgm:presLayoutVars>
      </dgm:prSet>
      <dgm:spPr/>
      <dgm:t>
        <a:bodyPr/>
        <a:lstStyle/>
        <a:p>
          <a:endParaRPr lang="pl-PL"/>
        </a:p>
      </dgm:t>
    </dgm:pt>
    <dgm:pt modelId="{CA7E5129-54DD-4833-913B-31BC96A3E2B8}" type="pres">
      <dgm:prSet presAssocID="{EE73C4EA-07D2-4FA5-9107-2FE90854DE2C}" presName="ChildAccent4" presStyleCnt="0"/>
      <dgm:spPr/>
    </dgm:pt>
    <dgm:pt modelId="{098CACC0-7483-4311-8688-79F1F3725B49}" type="pres">
      <dgm:prSet presAssocID="{EE73C4EA-07D2-4FA5-9107-2FE90854DE2C}" presName="ChildAccent" presStyleLbl="alignImgPlace1" presStyleIdx="0" presStyleCnt="4" custScaleX="131579"/>
      <dgm:spPr/>
      <dgm:t>
        <a:bodyPr/>
        <a:lstStyle/>
        <a:p>
          <a:endParaRPr lang="en-US"/>
        </a:p>
      </dgm:t>
    </dgm:pt>
    <dgm:pt modelId="{22607696-2CC5-4BA6-BA09-2F67C2E52CCA}" type="pres">
      <dgm:prSet presAssocID="{EE73C4EA-07D2-4FA5-9107-2FE90854DE2C}" presName="Child4" presStyleLbl="revTx" presStyleIdx="0" presStyleCnt="0">
        <dgm:presLayoutVars>
          <dgm:chMax val="0"/>
          <dgm:chPref val="0"/>
          <dgm:bulletEnabled val="1"/>
        </dgm:presLayoutVars>
      </dgm:prSet>
      <dgm:spPr/>
      <dgm:t>
        <a:bodyPr/>
        <a:lstStyle/>
        <a:p>
          <a:endParaRPr lang="en-US"/>
        </a:p>
      </dgm:t>
    </dgm:pt>
    <dgm:pt modelId="{4A5D4484-462D-45C1-988C-EED60C4ED9FF}" type="pres">
      <dgm:prSet presAssocID="{EE73C4EA-07D2-4FA5-9107-2FE90854DE2C}" presName="Parent4" presStyleLbl="node1" presStyleIdx="0" presStyleCnt="4" custLinFactNeighborX="11560">
        <dgm:presLayoutVars>
          <dgm:chMax val="2"/>
          <dgm:chPref val="1"/>
          <dgm:bulletEnabled val="1"/>
        </dgm:presLayoutVars>
      </dgm:prSet>
      <dgm:spPr/>
      <dgm:t>
        <a:bodyPr/>
        <a:lstStyle/>
        <a:p>
          <a:endParaRPr lang="pl-PL"/>
        </a:p>
      </dgm:t>
    </dgm:pt>
    <dgm:pt modelId="{BB1255A8-B4A7-4B0F-B064-858207396773}" type="pres">
      <dgm:prSet presAssocID="{5B78A4AD-FD83-4838-ADB1-A7A4E0768845}" presName="ChildAccent3" presStyleCnt="0"/>
      <dgm:spPr/>
    </dgm:pt>
    <dgm:pt modelId="{FFA0A37E-2383-4B84-B310-B5CDA703380A}" type="pres">
      <dgm:prSet presAssocID="{5B78A4AD-FD83-4838-ADB1-A7A4E0768845}" presName="ChildAccent" presStyleLbl="alignImgPlace1" presStyleIdx="1" presStyleCnt="4" custScaleX="126018"/>
      <dgm:spPr/>
      <dgm:t>
        <a:bodyPr/>
        <a:lstStyle/>
        <a:p>
          <a:endParaRPr lang="en-US"/>
        </a:p>
      </dgm:t>
    </dgm:pt>
    <dgm:pt modelId="{AA0F612F-00DE-421B-ABC0-73E7DB11214F}" type="pres">
      <dgm:prSet presAssocID="{5B78A4AD-FD83-4838-ADB1-A7A4E0768845}" presName="Child3" presStyleLbl="revTx" presStyleIdx="0" presStyleCnt="0">
        <dgm:presLayoutVars>
          <dgm:chMax val="0"/>
          <dgm:chPref val="0"/>
          <dgm:bulletEnabled val="1"/>
        </dgm:presLayoutVars>
      </dgm:prSet>
      <dgm:spPr/>
      <dgm:t>
        <a:bodyPr/>
        <a:lstStyle/>
        <a:p>
          <a:endParaRPr lang="en-US"/>
        </a:p>
      </dgm:t>
    </dgm:pt>
    <dgm:pt modelId="{2F40211A-4E6A-4CFF-86E6-BE9281AB63A1}" type="pres">
      <dgm:prSet presAssocID="{5B78A4AD-FD83-4838-ADB1-A7A4E0768845}" presName="Parent3" presStyleLbl="node1" presStyleIdx="1" presStyleCnt="4" custLinFactNeighborX="13450" custLinFactNeighborY="2663">
        <dgm:presLayoutVars>
          <dgm:chMax val="2"/>
          <dgm:chPref val="1"/>
          <dgm:bulletEnabled val="1"/>
        </dgm:presLayoutVars>
      </dgm:prSet>
      <dgm:spPr/>
      <dgm:t>
        <a:bodyPr/>
        <a:lstStyle/>
        <a:p>
          <a:endParaRPr lang="pl-PL"/>
        </a:p>
      </dgm:t>
    </dgm:pt>
    <dgm:pt modelId="{78D4DEDF-0A25-47FA-B042-4C00713E436A}" type="pres">
      <dgm:prSet presAssocID="{601AFF4A-C9DC-4787-A7C7-AFE13DBAC6CA}" presName="ChildAccent2" presStyleCnt="0"/>
      <dgm:spPr/>
    </dgm:pt>
    <dgm:pt modelId="{4E5B42A6-0597-4875-806A-DCC195C1AB05}" type="pres">
      <dgm:prSet presAssocID="{601AFF4A-C9DC-4787-A7C7-AFE13DBAC6CA}" presName="ChildAccent" presStyleLbl="alignImgPlace1" presStyleIdx="2" presStyleCnt="4" custScaleX="111113"/>
      <dgm:spPr/>
      <dgm:t>
        <a:bodyPr/>
        <a:lstStyle/>
        <a:p>
          <a:endParaRPr lang="en-US"/>
        </a:p>
      </dgm:t>
    </dgm:pt>
    <dgm:pt modelId="{60AB874F-6201-42C0-9A59-4B8E2D8A0F2A}" type="pres">
      <dgm:prSet presAssocID="{601AFF4A-C9DC-4787-A7C7-AFE13DBAC6CA}" presName="Child2" presStyleLbl="revTx" presStyleIdx="0" presStyleCnt="0">
        <dgm:presLayoutVars>
          <dgm:chMax val="0"/>
          <dgm:chPref val="0"/>
          <dgm:bulletEnabled val="1"/>
        </dgm:presLayoutVars>
      </dgm:prSet>
      <dgm:spPr/>
      <dgm:t>
        <a:bodyPr/>
        <a:lstStyle/>
        <a:p>
          <a:endParaRPr lang="en-US"/>
        </a:p>
      </dgm:t>
    </dgm:pt>
    <dgm:pt modelId="{83F6962C-E621-4290-8176-D761609B416F}" type="pres">
      <dgm:prSet presAssocID="{601AFF4A-C9DC-4787-A7C7-AFE13DBAC6CA}" presName="Parent2" presStyleLbl="node1" presStyleIdx="2" presStyleCnt="4" custLinFactNeighborX="10670" custLinFactNeighborY="-4715">
        <dgm:presLayoutVars>
          <dgm:chMax val="2"/>
          <dgm:chPref val="1"/>
          <dgm:bulletEnabled val="1"/>
        </dgm:presLayoutVars>
      </dgm:prSet>
      <dgm:spPr/>
      <dgm:t>
        <a:bodyPr/>
        <a:lstStyle/>
        <a:p>
          <a:endParaRPr lang="pl-PL"/>
        </a:p>
      </dgm:t>
    </dgm:pt>
    <dgm:pt modelId="{96549B21-5CC6-4F59-A8AD-A32158D68E3D}" type="pres">
      <dgm:prSet presAssocID="{BA4CFA77-0040-40F0-A23A-F1AA7F890C36}" presName="ChildAccent1" presStyleCnt="0"/>
      <dgm:spPr/>
    </dgm:pt>
    <dgm:pt modelId="{FDC026F4-3FE0-49BD-9E31-C991D19D5CC8}" type="pres">
      <dgm:prSet presAssocID="{BA4CFA77-0040-40F0-A23A-F1AA7F890C36}" presName="ChildAccent" presStyleLbl="alignImgPlace1" presStyleIdx="3" presStyleCnt="4" custScaleX="112465"/>
      <dgm:spPr/>
      <dgm:t>
        <a:bodyPr/>
        <a:lstStyle/>
        <a:p>
          <a:endParaRPr lang="en-US"/>
        </a:p>
      </dgm:t>
    </dgm:pt>
    <dgm:pt modelId="{64B59F9C-44A0-48B5-812F-9448F842F7D3}" type="pres">
      <dgm:prSet presAssocID="{BA4CFA77-0040-40F0-A23A-F1AA7F890C36}" presName="Child1" presStyleLbl="revTx" presStyleIdx="0" presStyleCnt="0">
        <dgm:presLayoutVars>
          <dgm:chMax val="0"/>
          <dgm:chPref val="0"/>
          <dgm:bulletEnabled val="1"/>
        </dgm:presLayoutVars>
      </dgm:prSet>
      <dgm:spPr/>
      <dgm:t>
        <a:bodyPr/>
        <a:lstStyle/>
        <a:p>
          <a:endParaRPr lang="en-US"/>
        </a:p>
      </dgm:t>
    </dgm:pt>
    <dgm:pt modelId="{BACC9D17-8A9D-4243-9F4D-84E6F3D03F11}" type="pres">
      <dgm:prSet presAssocID="{BA4CFA77-0040-40F0-A23A-F1AA7F890C36}" presName="Parent1" presStyleLbl="node1" presStyleIdx="3" presStyleCnt="4" custLinFactNeighborX="7890" custLinFactNeighborY="-1434">
        <dgm:presLayoutVars>
          <dgm:chMax val="2"/>
          <dgm:chPref val="1"/>
          <dgm:bulletEnabled val="1"/>
        </dgm:presLayoutVars>
      </dgm:prSet>
      <dgm:spPr/>
      <dgm:t>
        <a:bodyPr/>
        <a:lstStyle/>
        <a:p>
          <a:endParaRPr lang="pl-PL"/>
        </a:p>
      </dgm:t>
    </dgm:pt>
  </dgm:ptLst>
  <dgm:cxnLst>
    <dgm:cxn modelId="{3905FFD9-C1FD-401F-A3FC-D3E080B1C6A1}" srcId="{9AF7221D-9F94-486C-9669-8196269F43A2}" destId="{EE73C4EA-07D2-4FA5-9107-2FE90854DE2C}" srcOrd="3" destOrd="0" parTransId="{D0BDA3E5-35A8-4E0F-8CB2-8377897CE56B}" sibTransId="{12C7C9D3-C0AF-444D-9F43-BFD9BB6B51A4}"/>
    <dgm:cxn modelId="{AA712E90-F66B-491D-8D6D-17600A96CE79}" type="presOf" srcId="{9AF7221D-9F94-486C-9669-8196269F43A2}" destId="{92AD943E-CD6D-4738-8460-49383813CFF1}" srcOrd="0" destOrd="0" presId="urn:microsoft.com/office/officeart/2011/layout/InterconnectedBlockProcess#1"/>
    <dgm:cxn modelId="{EE6CCFD5-9316-4B5B-9CC6-6EAAB4E2DB8A}" srcId="{601AFF4A-C9DC-4787-A7C7-AFE13DBAC6CA}" destId="{8E37C837-5DFB-4178-968B-7F294B399933}" srcOrd="0" destOrd="0" parTransId="{64F772EF-6384-4842-BACC-FF084BB7C8B7}" sibTransId="{6DDFE194-ED92-471E-8F1B-C01D0BFAE150}"/>
    <dgm:cxn modelId="{B9BB020E-F03B-4B1B-9403-4A5769D3FDEB}" srcId="{5B78A4AD-FD83-4838-ADB1-A7A4E0768845}" destId="{294493BB-8712-48ED-A124-54C71F591576}" srcOrd="0" destOrd="0" parTransId="{C9F79037-52A1-4599-98D1-A12D21558E1F}" sibTransId="{36F71B1C-D581-44E1-A8F4-9F2CF1E742B1}"/>
    <dgm:cxn modelId="{6B56EC30-3260-4638-BDF1-DE70F362AD9A}" type="presOf" srcId="{BA36C4B8-B24B-416C-B662-A13F6DA4307A}" destId="{098CACC0-7483-4311-8688-79F1F3725B49}" srcOrd="0" destOrd="0" presId="urn:microsoft.com/office/officeart/2011/layout/InterconnectedBlockProcess#1"/>
    <dgm:cxn modelId="{CF0899B4-D160-48D0-AEAA-883F627D1D07}" type="presOf" srcId="{EE73C4EA-07D2-4FA5-9107-2FE90854DE2C}" destId="{4A5D4484-462D-45C1-988C-EED60C4ED9FF}" srcOrd="0" destOrd="0" presId="urn:microsoft.com/office/officeart/2011/layout/InterconnectedBlockProcess#1"/>
    <dgm:cxn modelId="{76CAFC0C-AA80-44C1-A9CF-9AA9B2D074ED}" type="presOf" srcId="{C3DA89B2-C350-42CB-91FC-4AEAE343747C}" destId="{64B59F9C-44A0-48B5-812F-9448F842F7D3}" srcOrd="1" destOrd="0" presId="urn:microsoft.com/office/officeart/2011/layout/InterconnectedBlockProcess#1"/>
    <dgm:cxn modelId="{605928A5-05AC-4A47-BE6D-62207D1EBABD}" type="presOf" srcId="{601AFF4A-C9DC-4787-A7C7-AFE13DBAC6CA}" destId="{83F6962C-E621-4290-8176-D761609B416F}" srcOrd="0" destOrd="0" presId="urn:microsoft.com/office/officeart/2011/layout/InterconnectedBlockProcess#1"/>
    <dgm:cxn modelId="{17B57C49-EC26-43A5-8F93-00E78AA654C6}" srcId="{EE73C4EA-07D2-4FA5-9107-2FE90854DE2C}" destId="{BA36C4B8-B24B-416C-B662-A13F6DA4307A}" srcOrd="0" destOrd="0" parTransId="{0CD8C3C0-0855-4BFB-9F4F-1BFBB65A6A50}" sibTransId="{B84B086E-BAD9-4001-8902-B1E5B04A224E}"/>
    <dgm:cxn modelId="{E4AF7C11-C9CF-45B5-84F4-5E2C6A89680B}" srcId="{BA4CFA77-0040-40F0-A23A-F1AA7F890C36}" destId="{C3DA89B2-C350-42CB-91FC-4AEAE343747C}" srcOrd="0" destOrd="0" parTransId="{BE9EB38B-7077-4A4B-BAF9-8156647F1A2F}" sibTransId="{97279B0D-DC1D-47C2-9DCA-4E6CD8E84E37}"/>
    <dgm:cxn modelId="{D024B3E0-3767-4A37-8673-042E601EC201}" srcId="{9AF7221D-9F94-486C-9669-8196269F43A2}" destId="{601AFF4A-C9DC-4787-A7C7-AFE13DBAC6CA}" srcOrd="1" destOrd="0" parTransId="{1784AA13-B2C2-4FBB-BCEB-CC14DCC55D30}" sibTransId="{DB10E601-7BBD-4FE2-9F69-388DCF8ECF07}"/>
    <dgm:cxn modelId="{45F18282-878A-417F-8200-5A7305D56381}" type="presOf" srcId="{5B78A4AD-FD83-4838-ADB1-A7A4E0768845}" destId="{2F40211A-4E6A-4CFF-86E6-BE9281AB63A1}" srcOrd="0" destOrd="0" presId="urn:microsoft.com/office/officeart/2011/layout/InterconnectedBlockProcess#1"/>
    <dgm:cxn modelId="{19A873D5-AE5E-43B4-8C84-105680F6C2EB}" type="presOf" srcId="{8E37C837-5DFB-4178-968B-7F294B399933}" destId="{4E5B42A6-0597-4875-806A-DCC195C1AB05}" srcOrd="0" destOrd="0" presId="urn:microsoft.com/office/officeart/2011/layout/InterconnectedBlockProcess#1"/>
    <dgm:cxn modelId="{4931C2F5-98D9-4A77-81DF-8C3C363DA179}" type="presOf" srcId="{BA36C4B8-B24B-416C-B662-A13F6DA4307A}" destId="{22607696-2CC5-4BA6-BA09-2F67C2E52CCA}" srcOrd="1" destOrd="0" presId="urn:microsoft.com/office/officeart/2011/layout/InterconnectedBlockProcess#1"/>
    <dgm:cxn modelId="{0CDE01B9-58F6-4C2A-8F32-632DE2DF51D5}" type="presOf" srcId="{BA4CFA77-0040-40F0-A23A-F1AA7F890C36}" destId="{BACC9D17-8A9D-4243-9F4D-84E6F3D03F11}" srcOrd="0" destOrd="0" presId="urn:microsoft.com/office/officeart/2011/layout/InterconnectedBlockProcess#1"/>
    <dgm:cxn modelId="{DEB5237A-2507-4E18-85D3-AAA97E477803}" type="presOf" srcId="{8E37C837-5DFB-4178-968B-7F294B399933}" destId="{60AB874F-6201-42C0-9A59-4B8E2D8A0F2A}" srcOrd="1" destOrd="0" presId="urn:microsoft.com/office/officeart/2011/layout/InterconnectedBlockProcess#1"/>
    <dgm:cxn modelId="{884E2D7C-7CB3-40E7-BFF5-6E2D65413C7A}" srcId="{9AF7221D-9F94-486C-9669-8196269F43A2}" destId="{5B78A4AD-FD83-4838-ADB1-A7A4E0768845}" srcOrd="2" destOrd="0" parTransId="{BCF42EE9-BDDD-4F50-9AD3-F00A47E07A1A}" sibTransId="{12D6469E-CE53-430C-854F-F5A235952EA3}"/>
    <dgm:cxn modelId="{A7B82747-463E-4B52-8E28-CBAF8261A932}" type="presOf" srcId="{294493BB-8712-48ED-A124-54C71F591576}" destId="{FFA0A37E-2383-4B84-B310-B5CDA703380A}" srcOrd="0" destOrd="0" presId="urn:microsoft.com/office/officeart/2011/layout/InterconnectedBlockProcess#1"/>
    <dgm:cxn modelId="{6AC595E1-837D-4FA1-8053-B55700E311AD}" type="presOf" srcId="{C3DA89B2-C350-42CB-91FC-4AEAE343747C}" destId="{FDC026F4-3FE0-49BD-9E31-C991D19D5CC8}" srcOrd="0" destOrd="0" presId="urn:microsoft.com/office/officeart/2011/layout/InterconnectedBlockProcess#1"/>
    <dgm:cxn modelId="{9518930C-6DA9-4906-B3ED-60DECB66E738}" type="presOf" srcId="{294493BB-8712-48ED-A124-54C71F591576}" destId="{AA0F612F-00DE-421B-ABC0-73E7DB11214F}" srcOrd="1" destOrd="0" presId="urn:microsoft.com/office/officeart/2011/layout/InterconnectedBlockProcess#1"/>
    <dgm:cxn modelId="{2B853F97-6CEB-4CDF-8385-C31A97E75279}" srcId="{9AF7221D-9F94-486C-9669-8196269F43A2}" destId="{BA4CFA77-0040-40F0-A23A-F1AA7F890C36}" srcOrd="0" destOrd="0" parTransId="{3DC954B7-1C86-48DA-B6CF-4BC7639DA709}" sibTransId="{91CE5CEC-5F36-40F7-9CC2-DE22F94C9E45}"/>
    <dgm:cxn modelId="{FE7D4A48-9857-4FDF-BDDB-5C690D3AABF3}" type="presParOf" srcId="{92AD943E-CD6D-4738-8460-49383813CFF1}" destId="{CA7E5129-54DD-4833-913B-31BC96A3E2B8}" srcOrd="0" destOrd="0" presId="urn:microsoft.com/office/officeart/2011/layout/InterconnectedBlockProcess#1"/>
    <dgm:cxn modelId="{B14944B2-63C9-4F80-B14E-E43853E27253}" type="presParOf" srcId="{CA7E5129-54DD-4833-913B-31BC96A3E2B8}" destId="{098CACC0-7483-4311-8688-79F1F3725B49}" srcOrd="0" destOrd="0" presId="urn:microsoft.com/office/officeart/2011/layout/InterconnectedBlockProcess#1"/>
    <dgm:cxn modelId="{9EF6B1A0-0E69-4A1D-B953-18C29A425D3A}" type="presParOf" srcId="{92AD943E-CD6D-4738-8460-49383813CFF1}" destId="{22607696-2CC5-4BA6-BA09-2F67C2E52CCA}" srcOrd="1" destOrd="0" presId="urn:microsoft.com/office/officeart/2011/layout/InterconnectedBlockProcess#1"/>
    <dgm:cxn modelId="{133B0652-33F8-4F31-9561-A4966672999A}" type="presParOf" srcId="{92AD943E-CD6D-4738-8460-49383813CFF1}" destId="{4A5D4484-462D-45C1-988C-EED60C4ED9FF}" srcOrd="2" destOrd="0" presId="urn:microsoft.com/office/officeart/2011/layout/InterconnectedBlockProcess#1"/>
    <dgm:cxn modelId="{C672E5EB-149D-4FB1-BC49-3F9DF17D7A00}" type="presParOf" srcId="{92AD943E-CD6D-4738-8460-49383813CFF1}" destId="{BB1255A8-B4A7-4B0F-B064-858207396773}" srcOrd="3" destOrd="0" presId="urn:microsoft.com/office/officeart/2011/layout/InterconnectedBlockProcess#1"/>
    <dgm:cxn modelId="{3F8D5725-E1C9-4179-9DCF-F09FD41C2FC5}" type="presParOf" srcId="{BB1255A8-B4A7-4B0F-B064-858207396773}" destId="{FFA0A37E-2383-4B84-B310-B5CDA703380A}" srcOrd="0" destOrd="0" presId="urn:microsoft.com/office/officeart/2011/layout/InterconnectedBlockProcess#1"/>
    <dgm:cxn modelId="{777CDD45-B96D-487C-9C5B-18E98E0F1142}" type="presParOf" srcId="{92AD943E-CD6D-4738-8460-49383813CFF1}" destId="{AA0F612F-00DE-421B-ABC0-73E7DB11214F}" srcOrd="4" destOrd="0" presId="urn:microsoft.com/office/officeart/2011/layout/InterconnectedBlockProcess#1"/>
    <dgm:cxn modelId="{ECD9F3AE-79E1-434E-8164-EA2DBD67415C}" type="presParOf" srcId="{92AD943E-CD6D-4738-8460-49383813CFF1}" destId="{2F40211A-4E6A-4CFF-86E6-BE9281AB63A1}" srcOrd="5" destOrd="0" presId="urn:microsoft.com/office/officeart/2011/layout/InterconnectedBlockProcess#1"/>
    <dgm:cxn modelId="{68A69D55-1279-47CD-860C-4BE6283A56D6}" type="presParOf" srcId="{92AD943E-CD6D-4738-8460-49383813CFF1}" destId="{78D4DEDF-0A25-47FA-B042-4C00713E436A}" srcOrd="6" destOrd="0" presId="urn:microsoft.com/office/officeart/2011/layout/InterconnectedBlockProcess#1"/>
    <dgm:cxn modelId="{8F6C5BB7-E9CD-4655-8CB2-D766FB4F2969}" type="presParOf" srcId="{78D4DEDF-0A25-47FA-B042-4C00713E436A}" destId="{4E5B42A6-0597-4875-806A-DCC195C1AB05}" srcOrd="0" destOrd="0" presId="urn:microsoft.com/office/officeart/2011/layout/InterconnectedBlockProcess#1"/>
    <dgm:cxn modelId="{B00DB478-3B41-4A73-9284-6DEE8F82F9FF}" type="presParOf" srcId="{92AD943E-CD6D-4738-8460-49383813CFF1}" destId="{60AB874F-6201-42C0-9A59-4B8E2D8A0F2A}" srcOrd="7" destOrd="0" presId="urn:microsoft.com/office/officeart/2011/layout/InterconnectedBlockProcess#1"/>
    <dgm:cxn modelId="{73BE8A69-BE38-42FF-ADCA-8C562ABDB59D}" type="presParOf" srcId="{92AD943E-CD6D-4738-8460-49383813CFF1}" destId="{83F6962C-E621-4290-8176-D761609B416F}" srcOrd="8" destOrd="0" presId="urn:microsoft.com/office/officeart/2011/layout/InterconnectedBlockProcess#1"/>
    <dgm:cxn modelId="{9BF601B2-293A-4A7F-B09D-69B033F30835}" type="presParOf" srcId="{92AD943E-CD6D-4738-8460-49383813CFF1}" destId="{96549B21-5CC6-4F59-A8AD-A32158D68E3D}" srcOrd="9" destOrd="0" presId="urn:microsoft.com/office/officeart/2011/layout/InterconnectedBlockProcess#1"/>
    <dgm:cxn modelId="{F921D6FB-8EC7-4000-8EBD-3C8B71DB22A6}" type="presParOf" srcId="{96549B21-5CC6-4F59-A8AD-A32158D68E3D}" destId="{FDC026F4-3FE0-49BD-9E31-C991D19D5CC8}" srcOrd="0" destOrd="0" presId="urn:microsoft.com/office/officeart/2011/layout/InterconnectedBlockProcess#1"/>
    <dgm:cxn modelId="{603DD86C-A7DF-401E-ACD8-27E46E43E51C}" type="presParOf" srcId="{92AD943E-CD6D-4738-8460-49383813CFF1}" destId="{64B59F9C-44A0-48B5-812F-9448F842F7D3}" srcOrd="10" destOrd="0" presId="urn:microsoft.com/office/officeart/2011/layout/InterconnectedBlockProcess#1"/>
    <dgm:cxn modelId="{B503715C-0C0E-4DE4-960F-A5034D4CBB38}" type="presParOf" srcId="{92AD943E-CD6D-4738-8460-49383813CFF1}" destId="{BACC9D17-8A9D-4243-9F4D-84E6F3D03F11}" srcOrd="11" destOrd="0" presId="urn:microsoft.com/office/officeart/2011/layout/InterconnectedBlock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CC77953-A36A-49B8-B22B-7FABAA4D9C1F}" type="doc">
      <dgm:prSet loTypeId="urn:microsoft.com/office/officeart/2005/8/layout/radial6#1" loCatId="cycle" qsTypeId="urn:microsoft.com/office/officeart/2005/8/quickstyle/simple1#2" qsCatId="simple" csTypeId="urn:microsoft.com/office/officeart/2005/8/colors/accent1_2#2" csCatId="accent1" phldr="1"/>
      <dgm:spPr/>
      <dgm:t>
        <a:bodyPr/>
        <a:lstStyle/>
        <a:p>
          <a:endParaRPr lang="en-US"/>
        </a:p>
      </dgm:t>
    </dgm:pt>
    <dgm:pt modelId="{905710CE-F536-4D9C-A8F2-489BA6473BA4}">
      <dgm:prSet phldrT="[Tekst]">
        <dgm:style>
          <a:lnRef idx="1">
            <a:schemeClr val="accent4"/>
          </a:lnRef>
          <a:fillRef idx="2">
            <a:schemeClr val="accent4"/>
          </a:fillRef>
          <a:effectRef idx="1">
            <a:schemeClr val="accent4"/>
          </a:effectRef>
          <a:fontRef idx="minor">
            <a:schemeClr val="dk1"/>
          </a:fontRef>
        </dgm:style>
      </dgm:prSet>
      <dgm:spPr>
        <a:xfrm>
          <a:off x="3256877" y="1516950"/>
          <a:ext cx="1715839" cy="1715839"/>
        </a:xfrm>
        <a:prstGeom prst="ellipse">
          <a:avLst/>
        </a:prstGeom>
        <a:solidFill>
          <a:schemeClr val="accent1">
            <a:lumMod val="40000"/>
            <a:lumOff val="60000"/>
          </a:schemeClr>
        </a:solidFill>
        <a:ln w="9525" cap="flat" cmpd="sng" algn="ctr">
          <a:solidFill>
            <a:srgbClr val="002060"/>
          </a:solidFill>
          <a:prstDash val="solid"/>
        </a:ln>
        <a:effectLst>
          <a:outerShdw blurRad="40000" dist="20000" dir="5400000" rotWithShape="0">
            <a:srgbClr val="000000">
              <a:alpha val="38000"/>
            </a:srgbClr>
          </a:outerShdw>
        </a:effectLst>
      </dgm:spPr>
      <dgm:t>
        <a:bodyPr/>
        <a:lstStyle/>
        <a:p>
          <a:r>
            <a:rPr lang="pl-PL" dirty="0" smtClean="0">
              <a:solidFill>
                <a:sysClr val="windowText" lastClr="000000"/>
              </a:solidFill>
              <a:latin typeface="Calibri" panose="020F0502020204030204"/>
              <a:ea typeface="+mn-ea"/>
              <a:cs typeface="+mn-cs"/>
            </a:rPr>
            <a:t>WSKAŹNIKI</a:t>
          </a:r>
          <a:endParaRPr lang="en-US" dirty="0">
            <a:solidFill>
              <a:sysClr val="windowText" lastClr="000000"/>
            </a:solidFill>
            <a:latin typeface="Calibri" panose="020F0502020204030204"/>
            <a:ea typeface="+mn-ea"/>
            <a:cs typeface="+mn-cs"/>
          </a:endParaRPr>
        </a:p>
      </dgm:t>
    </dgm:pt>
    <dgm:pt modelId="{A66EF8F1-012B-4633-A997-FF9CF0B69FDF}" type="parTrans" cxnId="{0577A7EC-5216-46DC-893A-71040CA3DEBD}">
      <dgm:prSet/>
      <dgm:spPr/>
      <dgm:t>
        <a:bodyPr/>
        <a:lstStyle/>
        <a:p>
          <a:endParaRPr lang="en-US"/>
        </a:p>
      </dgm:t>
    </dgm:pt>
    <dgm:pt modelId="{BBA53178-600C-4FE7-BA78-B4EC5D10446A}" type="sibTrans" cxnId="{0577A7EC-5216-46DC-893A-71040CA3DEBD}">
      <dgm:prSet/>
      <dgm:spPr/>
      <dgm:t>
        <a:bodyPr/>
        <a:lstStyle/>
        <a:p>
          <a:endParaRPr lang="en-US"/>
        </a:p>
      </dgm:t>
    </dgm:pt>
    <dgm:pt modelId="{2EE56182-41C4-4D49-93E0-7B737904ED84}">
      <dgm:prSet phldrT="[Tekst]" custT="1">
        <dgm:style>
          <a:lnRef idx="2">
            <a:schemeClr val="accent4"/>
          </a:lnRef>
          <a:fillRef idx="1">
            <a:schemeClr val="lt1"/>
          </a:fillRef>
          <a:effectRef idx="0">
            <a:schemeClr val="accent4"/>
          </a:effectRef>
          <a:fontRef idx="minor">
            <a:schemeClr val="dk1"/>
          </a:fontRef>
        </dgm:style>
      </dgm:prSet>
      <dgm:spPr>
        <a:xfrm>
          <a:off x="3083636" y="-89538"/>
          <a:ext cx="1823251" cy="1489120"/>
        </a:xfrm>
        <a:solidFill>
          <a:sysClr val="window" lastClr="FFFFFF"/>
        </a:solidFill>
        <a:ln w="25400" cap="flat" cmpd="sng" algn="ctr">
          <a:solidFill>
            <a:srgbClr val="002060"/>
          </a:solidFill>
          <a:prstDash val="solid"/>
        </a:ln>
        <a:effectLst/>
      </dgm:spPr>
      <dgm:t>
        <a:bodyPr/>
        <a:lstStyle/>
        <a:p>
          <a:r>
            <a:rPr lang="pl-PL" sz="2000" b="1" dirty="0" smtClean="0">
              <a:solidFill>
                <a:sysClr val="windowText" lastClr="000000"/>
              </a:solidFill>
              <a:latin typeface="Calibri" panose="020F0502020204030204"/>
              <a:ea typeface="+mn-ea"/>
              <a:cs typeface="+mn-cs"/>
            </a:rPr>
            <a:t>produktu</a:t>
          </a:r>
          <a:endParaRPr lang="en-US" sz="2000" b="1" dirty="0">
            <a:solidFill>
              <a:sysClr val="windowText" lastClr="000000"/>
            </a:solidFill>
            <a:latin typeface="Calibri" panose="020F0502020204030204"/>
            <a:ea typeface="+mn-ea"/>
            <a:cs typeface="+mn-cs"/>
          </a:endParaRPr>
        </a:p>
      </dgm:t>
    </dgm:pt>
    <dgm:pt modelId="{8993AEC5-C8A6-4A2C-B4D3-B001837EF68A}" type="parTrans" cxnId="{E37103C6-7773-4C44-BBE8-E9E6E965AB83}">
      <dgm:prSet/>
      <dgm:spPr/>
      <dgm:t>
        <a:bodyPr/>
        <a:lstStyle/>
        <a:p>
          <a:endParaRPr lang="en-US"/>
        </a:p>
      </dgm:t>
    </dgm:pt>
    <dgm:pt modelId="{B9204246-9C5F-4F25-8D17-3585721679BD}" type="sibTrans" cxnId="{E37103C6-7773-4C44-BBE8-E9E6E965AB83}">
      <dgm:prSet/>
      <dgm:spPr>
        <a:xfrm>
          <a:off x="2316873" y="602400"/>
          <a:ext cx="3725867" cy="3725867"/>
        </a:xfrm>
        <a:solidFill>
          <a:srgbClr val="CB95C7"/>
        </a:solidFill>
        <a:ln>
          <a:solidFill>
            <a:srgbClr val="660066"/>
          </a:solidFill>
        </a:ln>
        <a:effectLst/>
      </dgm:spPr>
      <dgm:t>
        <a:bodyPr/>
        <a:lstStyle/>
        <a:p>
          <a:endParaRPr lang="en-US"/>
        </a:p>
      </dgm:t>
    </dgm:pt>
    <dgm:pt modelId="{8BD6135F-ADE1-43D1-8B8F-560AB3172A6D}">
      <dgm:prSet phldrT="[Tekst]"/>
      <dgm:spPr/>
      <dgm:t>
        <a:bodyPr/>
        <a:lstStyle/>
        <a:p>
          <a:endParaRPr lang="en-US"/>
        </a:p>
      </dgm:t>
    </dgm:pt>
    <dgm:pt modelId="{DCCC3BA3-8620-4908-88C9-51E4868CB059}" type="parTrans" cxnId="{79052CC5-36E6-4F92-96FB-03A78A79DE6D}">
      <dgm:prSet/>
      <dgm:spPr/>
      <dgm:t>
        <a:bodyPr/>
        <a:lstStyle/>
        <a:p>
          <a:endParaRPr lang="en-US"/>
        </a:p>
      </dgm:t>
    </dgm:pt>
    <dgm:pt modelId="{E0DE93C1-A1C6-4CBB-B643-47671DBD1B4C}" type="sibTrans" cxnId="{79052CC5-36E6-4F92-96FB-03A78A79DE6D}">
      <dgm:prSet/>
      <dgm:spPr/>
      <dgm:t>
        <a:bodyPr/>
        <a:lstStyle/>
        <a:p>
          <a:endParaRPr lang="en-US"/>
        </a:p>
      </dgm:t>
    </dgm:pt>
    <dgm:pt modelId="{C31B620D-B2BA-420F-B119-31BB67C1F5C9}">
      <dgm:prSet phldrT="[Tekst]" custScaleX="159770" custScaleY="92242" custLinFactX="-123673" custLinFactY="-14804" custLinFactNeighborX="-200000" custLinFactNeighborY="-100000">
        <dgm:style>
          <a:lnRef idx="2">
            <a:schemeClr val="accent4"/>
          </a:lnRef>
          <a:fillRef idx="1">
            <a:schemeClr val="lt1"/>
          </a:fillRef>
          <a:effectRef idx="0">
            <a:schemeClr val="accent4"/>
          </a:effectRef>
          <a:fontRef idx="minor">
            <a:schemeClr val="dk1"/>
          </a:fontRef>
        </dgm:style>
      </dgm:prSet>
      <dgm:spPr>
        <a:xfrm>
          <a:off x="3083636" y="-89538"/>
          <a:ext cx="1823251" cy="1489120"/>
        </a:xfrm>
        <a:prstGeom prst="ellipse">
          <a:avLst/>
        </a:prstGeom>
        <a:solidFill>
          <a:sysClr val="window" lastClr="FFFFFF"/>
        </a:solidFill>
        <a:ln w="25400" cap="flat" cmpd="sng" algn="ctr">
          <a:solidFill>
            <a:srgbClr val="8064A2"/>
          </a:solidFill>
          <a:prstDash val="solid"/>
        </a:ln>
        <a:effectLst/>
      </dgm:spPr>
      <dgm:t>
        <a:bodyPr/>
        <a:lstStyle/>
        <a:p>
          <a:endParaRPr lang="pl-PL"/>
        </a:p>
      </dgm:t>
    </dgm:pt>
    <dgm:pt modelId="{58738239-AEAE-4F3C-A0E7-0F83FA4B0064}" type="parTrans" cxnId="{ACE891B5-50E9-47A2-B524-DB7B828E8479}">
      <dgm:prSet/>
      <dgm:spPr/>
      <dgm:t>
        <a:bodyPr/>
        <a:lstStyle/>
        <a:p>
          <a:endParaRPr lang="pl-PL"/>
        </a:p>
      </dgm:t>
    </dgm:pt>
    <dgm:pt modelId="{B913168A-CEA6-44C8-A54C-68278DE36FC2}" type="sibTrans" cxnId="{ACE891B5-50E9-47A2-B524-DB7B828E8479}">
      <dgm:prSet custAng="21365283" custLinFactNeighborX="-19574" custLinFactNeighborY="-6207"/>
      <dgm:spPr>
        <a:prstGeom prst="blockArc">
          <a:avLst>
            <a:gd name="adj1" fmla="val 15850759"/>
            <a:gd name="adj2" fmla="val 20275111"/>
            <a:gd name="adj3" fmla="val 4642"/>
          </a:avLst>
        </a:prstGeom>
      </dgm:spPr>
      <dgm:t>
        <a:bodyPr/>
        <a:lstStyle/>
        <a:p>
          <a:endParaRPr lang="pl-PL"/>
        </a:p>
      </dgm:t>
    </dgm:pt>
    <dgm:pt modelId="{6F59B951-830A-48B7-84A9-67BBB5085BC0}">
      <dgm:prSet phldrT="[Tekst]" custScaleX="159770" custScaleY="92242" custLinFactX="-123673" custLinFactY="-14804" custLinFactNeighborX="-200000" custLinFactNeighborY="-100000">
        <dgm:style>
          <a:lnRef idx="2">
            <a:schemeClr val="accent4"/>
          </a:lnRef>
          <a:fillRef idx="1">
            <a:schemeClr val="lt1"/>
          </a:fillRef>
          <a:effectRef idx="0">
            <a:schemeClr val="accent4"/>
          </a:effectRef>
          <a:fontRef idx="minor">
            <a:schemeClr val="dk1"/>
          </a:fontRef>
        </dgm:style>
      </dgm:prSet>
      <dgm:spPr>
        <a:xfrm>
          <a:off x="3083636" y="-89538"/>
          <a:ext cx="1823251" cy="1489120"/>
        </a:xfrm>
        <a:prstGeom prst="ellipse">
          <a:avLst/>
        </a:prstGeom>
        <a:solidFill>
          <a:sysClr val="window" lastClr="FFFFFF"/>
        </a:solidFill>
        <a:ln w="25400" cap="flat" cmpd="sng" algn="ctr">
          <a:solidFill>
            <a:srgbClr val="8064A2"/>
          </a:solidFill>
          <a:prstDash val="solid"/>
        </a:ln>
        <a:effectLst/>
      </dgm:spPr>
      <dgm:t>
        <a:bodyPr/>
        <a:lstStyle/>
        <a:p>
          <a:endParaRPr lang="pl-PL"/>
        </a:p>
      </dgm:t>
    </dgm:pt>
    <dgm:pt modelId="{9D66BBDF-F77D-450C-A9E5-AC6E8A3D4479}" type="parTrans" cxnId="{29F78BF9-A810-42AE-B01E-DE99DFE04286}">
      <dgm:prSet/>
      <dgm:spPr/>
      <dgm:t>
        <a:bodyPr/>
        <a:lstStyle/>
        <a:p>
          <a:endParaRPr lang="pl-PL"/>
        </a:p>
      </dgm:t>
    </dgm:pt>
    <dgm:pt modelId="{6FC75822-8845-48FF-92D4-072C857765DA}" type="sibTrans" cxnId="{29F78BF9-A810-42AE-B01E-DE99DFE04286}">
      <dgm:prSet custAng="21365283" custLinFactNeighborX="-19574" custLinFactNeighborY="-6207"/>
      <dgm:spPr>
        <a:prstGeom prst="blockArc">
          <a:avLst>
            <a:gd name="adj1" fmla="val 15850759"/>
            <a:gd name="adj2" fmla="val 20275111"/>
            <a:gd name="adj3" fmla="val 4642"/>
          </a:avLst>
        </a:prstGeom>
      </dgm:spPr>
      <dgm:t>
        <a:bodyPr/>
        <a:lstStyle/>
        <a:p>
          <a:endParaRPr lang="pl-PL"/>
        </a:p>
      </dgm:t>
    </dgm:pt>
    <dgm:pt modelId="{8A6F1A26-C366-47DD-9A94-66CE272B2DCF}">
      <dgm:prSet phldrT="[Tekst]" custScaleX="159770" custScaleY="92242" custLinFactX="-123673" custLinFactY="-14804" custLinFactNeighborX="-200000" custLinFactNeighborY="-100000">
        <dgm:style>
          <a:lnRef idx="2">
            <a:schemeClr val="accent4"/>
          </a:lnRef>
          <a:fillRef idx="1">
            <a:schemeClr val="lt1"/>
          </a:fillRef>
          <a:effectRef idx="0">
            <a:schemeClr val="accent4"/>
          </a:effectRef>
          <a:fontRef idx="minor">
            <a:schemeClr val="dk1"/>
          </a:fontRef>
        </dgm:style>
      </dgm:prSet>
      <dgm:spPr>
        <a:xfrm>
          <a:off x="3083636" y="-89538"/>
          <a:ext cx="1823251" cy="1489120"/>
        </a:xfrm>
        <a:prstGeom prst="ellipse">
          <a:avLst/>
        </a:prstGeom>
        <a:solidFill>
          <a:sysClr val="window" lastClr="FFFFFF"/>
        </a:solidFill>
        <a:ln w="25400" cap="flat" cmpd="sng" algn="ctr">
          <a:solidFill>
            <a:srgbClr val="8064A2"/>
          </a:solidFill>
          <a:prstDash val="solid"/>
        </a:ln>
        <a:effectLst/>
      </dgm:spPr>
      <dgm:t>
        <a:bodyPr/>
        <a:lstStyle/>
        <a:p>
          <a:endParaRPr lang="pl-PL"/>
        </a:p>
      </dgm:t>
    </dgm:pt>
    <dgm:pt modelId="{E3C1DC4A-FE10-46D5-95EF-FDAF30505B77}" type="parTrans" cxnId="{54BC89D4-28B7-4EC8-8882-6C60ED8C7833}">
      <dgm:prSet/>
      <dgm:spPr/>
      <dgm:t>
        <a:bodyPr/>
        <a:lstStyle/>
        <a:p>
          <a:endParaRPr lang="pl-PL"/>
        </a:p>
      </dgm:t>
    </dgm:pt>
    <dgm:pt modelId="{354BDC03-4029-4A7F-B081-05B8F1531F5F}" type="sibTrans" cxnId="{54BC89D4-28B7-4EC8-8882-6C60ED8C7833}">
      <dgm:prSet custAng="21365283" custLinFactNeighborX="-19574" custLinFactNeighborY="-6207"/>
      <dgm:spPr>
        <a:prstGeom prst="blockArc">
          <a:avLst>
            <a:gd name="adj1" fmla="val 15850759"/>
            <a:gd name="adj2" fmla="val 20275111"/>
            <a:gd name="adj3" fmla="val 4642"/>
          </a:avLst>
        </a:prstGeom>
      </dgm:spPr>
      <dgm:t>
        <a:bodyPr/>
        <a:lstStyle/>
        <a:p>
          <a:endParaRPr lang="pl-PL"/>
        </a:p>
      </dgm:t>
    </dgm:pt>
    <dgm:pt modelId="{4059166F-E6AF-42CC-B8CB-A688BD2E23B2}" type="pres">
      <dgm:prSet presAssocID="{FCC77953-A36A-49B8-B22B-7FABAA4D9C1F}" presName="Name0" presStyleCnt="0">
        <dgm:presLayoutVars>
          <dgm:chMax val="1"/>
          <dgm:dir/>
          <dgm:animLvl val="ctr"/>
          <dgm:resizeHandles val="exact"/>
        </dgm:presLayoutVars>
      </dgm:prSet>
      <dgm:spPr/>
      <dgm:t>
        <a:bodyPr/>
        <a:lstStyle/>
        <a:p>
          <a:endParaRPr lang="pl-PL"/>
        </a:p>
      </dgm:t>
    </dgm:pt>
    <dgm:pt modelId="{FB90BC9A-7338-429C-8EC0-5B6258E3C419}" type="pres">
      <dgm:prSet presAssocID="{905710CE-F536-4D9C-A8F2-489BA6473BA4}" presName="centerShape" presStyleLbl="node0" presStyleIdx="0" presStyleCnt="1" custLinFactNeighborX="8963" custLinFactNeighborY="-6296"/>
      <dgm:spPr/>
      <dgm:t>
        <a:bodyPr/>
        <a:lstStyle/>
        <a:p>
          <a:endParaRPr lang="pl-PL"/>
        </a:p>
      </dgm:t>
    </dgm:pt>
    <dgm:pt modelId="{29D047F5-11F8-4E45-906F-478215756D0D}" type="pres">
      <dgm:prSet presAssocID="{2EE56182-41C4-4D49-93E0-7B737904ED84}" presName="oneComp" presStyleCnt="0"/>
      <dgm:spPr/>
    </dgm:pt>
    <dgm:pt modelId="{FDB9A64D-CB62-4BB9-8762-114B4CD65C78}" type="pres">
      <dgm:prSet presAssocID="{2EE56182-41C4-4D49-93E0-7B737904ED84}" presName="dummyConnPt" presStyleCnt="0"/>
      <dgm:spPr/>
    </dgm:pt>
    <dgm:pt modelId="{345ACD5B-8EC1-43BE-833B-1CF90E7748AC}" type="pres">
      <dgm:prSet presAssocID="{2EE56182-41C4-4D49-93E0-7B737904ED84}" presName="oneNode" presStyleLbl="node1" presStyleIdx="0" presStyleCnt="1" custScaleX="159770" custScaleY="92242" custLinFactX="-100000" custLinFactY="-23689" custLinFactNeighborX="-185772" custLinFactNeighborY="-100000">
        <dgm:presLayoutVars>
          <dgm:bulletEnabled val="1"/>
        </dgm:presLayoutVars>
      </dgm:prSet>
      <dgm:spPr>
        <a:prstGeom prst="ellipse">
          <a:avLst/>
        </a:prstGeom>
      </dgm:spPr>
      <dgm:t>
        <a:bodyPr/>
        <a:lstStyle/>
        <a:p>
          <a:endParaRPr lang="pl-PL"/>
        </a:p>
      </dgm:t>
    </dgm:pt>
    <dgm:pt modelId="{A28EE6BF-AE58-4F38-96B5-F9E1D44097B6}" type="pres">
      <dgm:prSet presAssocID="{2EE56182-41C4-4D49-93E0-7B737904ED84}" presName="dummya" presStyleCnt="0"/>
      <dgm:spPr/>
    </dgm:pt>
    <dgm:pt modelId="{FCAAB674-863F-4095-AC3C-C12033031B71}" type="pres">
      <dgm:prSet presAssocID="{2EE56182-41C4-4D49-93E0-7B737904ED84}" presName="dummyb" presStyleCnt="0"/>
      <dgm:spPr/>
    </dgm:pt>
    <dgm:pt modelId="{EEB23A19-7431-4E4C-BCFA-E05E0DCE3BC1}" type="pres">
      <dgm:prSet presAssocID="{2EE56182-41C4-4D49-93E0-7B737904ED84}" presName="dummyc" presStyleCnt="0"/>
      <dgm:spPr/>
    </dgm:pt>
    <dgm:pt modelId="{580C4BA9-0F5C-4A06-8FFF-069F97AE201E}" type="pres">
      <dgm:prSet presAssocID="{B9204246-9C5F-4F25-8D17-3585721679BD}" presName="singleconn" presStyleLbl="sibTrans2D1" presStyleIdx="0" presStyleCnt="1" custAng="234717" custFlipHor="1" custScaleX="5060" custScaleY="1313" custLinFactNeighborX="1910" custLinFactNeighborY="-5730"/>
      <dgm:spPr>
        <a:prstGeom prst="blockArc">
          <a:avLst>
            <a:gd name="adj1" fmla="val 15850759"/>
            <a:gd name="adj2" fmla="val 20275111"/>
            <a:gd name="adj3" fmla="val 4642"/>
          </a:avLst>
        </a:prstGeom>
      </dgm:spPr>
      <dgm:t>
        <a:bodyPr/>
        <a:lstStyle/>
        <a:p>
          <a:endParaRPr lang="pl-PL"/>
        </a:p>
      </dgm:t>
    </dgm:pt>
  </dgm:ptLst>
  <dgm:cxnLst>
    <dgm:cxn modelId="{2E242804-D528-4CDD-A89B-8CE2974B2CE1}" type="presOf" srcId="{FCC77953-A36A-49B8-B22B-7FABAA4D9C1F}" destId="{4059166F-E6AF-42CC-B8CB-A688BD2E23B2}" srcOrd="0" destOrd="0" presId="urn:microsoft.com/office/officeart/2005/8/layout/radial6#1"/>
    <dgm:cxn modelId="{E37103C6-7773-4C44-BBE8-E9E6E965AB83}" srcId="{905710CE-F536-4D9C-A8F2-489BA6473BA4}" destId="{2EE56182-41C4-4D49-93E0-7B737904ED84}" srcOrd="0" destOrd="0" parTransId="{8993AEC5-C8A6-4A2C-B4D3-B001837EF68A}" sibTransId="{B9204246-9C5F-4F25-8D17-3585721679BD}"/>
    <dgm:cxn modelId="{0577A7EC-5216-46DC-893A-71040CA3DEBD}" srcId="{FCC77953-A36A-49B8-B22B-7FABAA4D9C1F}" destId="{905710CE-F536-4D9C-A8F2-489BA6473BA4}" srcOrd="0" destOrd="0" parTransId="{A66EF8F1-012B-4633-A997-FF9CF0B69FDF}" sibTransId="{BBA53178-600C-4FE7-BA78-B4EC5D10446A}"/>
    <dgm:cxn modelId="{DBD48032-5AAD-45E5-900A-F8690B637A13}" type="presOf" srcId="{B9204246-9C5F-4F25-8D17-3585721679BD}" destId="{580C4BA9-0F5C-4A06-8FFF-069F97AE201E}" srcOrd="0" destOrd="0" presId="urn:microsoft.com/office/officeart/2005/8/layout/radial6#1"/>
    <dgm:cxn modelId="{81823223-6FEE-44EC-8A6D-6BADAA75C3AF}" type="presOf" srcId="{905710CE-F536-4D9C-A8F2-489BA6473BA4}" destId="{FB90BC9A-7338-429C-8EC0-5B6258E3C419}" srcOrd="0" destOrd="0" presId="urn:microsoft.com/office/officeart/2005/8/layout/radial6#1"/>
    <dgm:cxn modelId="{5EF63571-3F14-41A6-A266-1BB23C0751E8}" type="presOf" srcId="{2EE56182-41C4-4D49-93E0-7B737904ED84}" destId="{345ACD5B-8EC1-43BE-833B-1CF90E7748AC}" srcOrd="0" destOrd="0" presId="urn:microsoft.com/office/officeart/2005/8/layout/radial6#1"/>
    <dgm:cxn modelId="{54BC89D4-28B7-4EC8-8882-6C60ED8C7833}" srcId="{FCC77953-A36A-49B8-B22B-7FABAA4D9C1F}" destId="{8A6F1A26-C366-47DD-9A94-66CE272B2DCF}" srcOrd="4" destOrd="0" parTransId="{E3C1DC4A-FE10-46D5-95EF-FDAF30505B77}" sibTransId="{354BDC03-4029-4A7F-B081-05B8F1531F5F}"/>
    <dgm:cxn modelId="{29F78BF9-A810-42AE-B01E-DE99DFE04286}" srcId="{FCC77953-A36A-49B8-B22B-7FABAA4D9C1F}" destId="{6F59B951-830A-48B7-84A9-67BBB5085BC0}" srcOrd="3" destOrd="0" parTransId="{9D66BBDF-F77D-450C-A9E5-AC6E8A3D4479}" sibTransId="{6FC75822-8845-48FF-92D4-072C857765DA}"/>
    <dgm:cxn modelId="{ACE891B5-50E9-47A2-B524-DB7B828E8479}" srcId="{FCC77953-A36A-49B8-B22B-7FABAA4D9C1F}" destId="{C31B620D-B2BA-420F-B119-31BB67C1F5C9}" srcOrd="2" destOrd="0" parTransId="{58738239-AEAE-4F3C-A0E7-0F83FA4B0064}" sibTransId="{B913168A-CEA6-44C8-A54C-68278DE36FC2}"/>
    <dgm:cxn modelId="{79052CC5-36E6-4F92-96FB-03A78A79DE6D}" srcId="{FCC77953-A36A-49B8-B22B-7FABAA4D9C1F}" destId="{8BD6135F-ADE1-43D1-8B8F-560AB3172A6D}" srcOrd="1" destOrd="0" parTransId="{DCCC3BA3-8620-4908-88C9-51E4868CB059}" sibTransId="{E0DE93C1-A1C6-4CBB-B643-47671DBD1B4C}"/>
    <dgm:cxn modelId="{34D04471-4870-4D4C-A8CA-485894A0C126}" type="presParOf" srcId="{4059166F-E6AF-42CC-B8CB-A688BD2E23B2}" destId="{FB90BC9A-7338-429C-8EC0-5B6258E3C419}" srcOrd="0" destOrd="0" presId="urn:microsoft.com/office/officeart/2005/8/layout/radial6#1"/>
    <dgm:cxn modelId="{797B61EE-06D9-4AB4-916B-7E7A66589D4E}" type="presParOf" srcId="{4059166F-E6AF-42CC-B8CB-A688BD2E23B2}" destId="{29D047F5-11F8-4E45-906F-478215756D0D}" srcOrd="1" destOrd="0" presId="urn:microsoft.com/office/officeart/2005/8/layout/radial6#1"/>
    <dgm:cxn modelId="{203D4EA1-C167-4097-8CB9-19EFA0C35A57}" type="presParOf" srcId="{29D047F5-11F8-4E45-906F-478215756D0D}" destId="{FDB9A64D-CB62-4BB9-8762-114B4CD65C78}" srcOrd="0" destOrd="0" presId="urn:microsoft.com/office/officeart/2005/8/layout/radial6#1"/>
    <dgm:cxn modelId="{CB28F7A2-2BFC-40DC-871E-1E1AE51F6252}" type="presParOf" srcId="{29D047F5-11F8-4E45-906F-478215756D0D}" destId="{345ACD5B-8EC1-43BE-833B-1CF90E7748AC}" srcOrd="1" destOrd="0" presId="urn:microsoft.com/office/officeart/2005/8/layout/radial6#1"/>
    <dgm:cxn modelId="{E7AE3CDD-8AA5-4822-8623-00A746FF530F}" type="presParOf" srcId="{4059166F-E6AF-42CC-B8CB-A688BD2E23B2}" destId="{A28EE6BF-AE58-4F38-96B5-F9E1D44097B6}" srcOrd="2" destOrd="0" presId="urn:microsoft.com/office/officeart/2005/8/layout/radial6#1"/>
    <dgm:cxn modelId="{C5D1332D-543D-49E2-870F-DBA22DDDCA7C}" type="presParOf" srcId="{4059166F-E6AF-42CC-B8CB-A688BD2E23B2}" destId="{FCAAB674-863F-4095-AC3C-C12033031B71}" srcOrd="3" destOrd="0" presId="urn:microsoft.com/office/officeart/2005/8/layout/radial6#1"/>
    <dgm:cxn modelId="{52D1B9AD-D5A2-4EF1-B142-CCACCF99B330}" type="presParOf" srcId="{4059166F-E6AF-42CC-B8CB-A688BD2E23B2}" destId="{EEB23A19-7431-4E4C-BCFA-E05E0DCE3BC1}" srcOrd="4" destOrd="0" presId="urn:microsoft.com/office/officeart/2005/8/layout/radial6#1"/>
    <dgm:cxn modelId="{1AC07FED-3364-441C-8508-1CAFD70450D9}" type="presParOf" srcId="{4059166F-E6AF-42CC-B8CB-A688BD2E23B2}" destId="{580C4BA9-0F5C-4A06-8FFF-069F97AE201E}" srcOrd="5" destOrd="0" presId="urn:microsoft.com/office/officeart/2005/8/layout/radial6#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CA6A26-5500-4A7D-9C27-CA1A22BC097C}">
      <dsp:nvSpPr>
        <dsp:cNvPr id="0" name=""/>
        <dsp:cNvSpPr/>
      </dsp:nvSpPr>
      <dsp:spPr>
        <a:xfrm>
          <a:off x="0" y="13389"/>
          <a:ext cx="7242464" cy="850203"/>
        </a:xfrm>
        <a:prstGeom prst="roundRect">
          <a:avLst>
            <a:gd name="adj" fmla="val 10000"/>
          </a:avLst>
        </a:prstGeom>
        <a:noFill/>
        <a:ln w="28575">
          <a:solidFill>
            <a:srgbClr val="002060"/>
          </a:solid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pl-PL" sz="1400" b="1" kern="1200" dirty="0" smtClean="0">
              <a:solidFill>
                <a:srgbClr val="002060"/>
              </a:solidFill>
              <a:latin typeface="Calibri" panose="020F0502020204030204"/>
              <a:ea typeface="+mn-ea"/>
              <a:cs typeface="+mn-cs"/>
            </a:rPr>
            <a:t>Realizacja dodatkowych zajęć</a:t>
          </a:r>
          <a:endParaRPr lang="pl-PL" sz="1400" b="1" kern="1200" dirty="0">
            <a:solidFill>
              <a:srgbClr val="002060"/>
            </a:solidFill>
            <a:latin typeface="Calibri" panose="020F0502020204030204"/>
            <a:ea typeface="+mn-ea"/>
            <a:cs typeface="+mn-cs"/>
          </a:endParaRPr>
        </a:p>
      </dsp:txBody>
      <dsp:txXfrm>
        <a:off x="24902" y="38291"/>
        <a:ext cx="5862221" cy="800399"/>
      </dsp:txXfrm>
    </dsp:sp>
    <dsp:sp modelId="{30CF07FE-A5F1-4420-AD24-B67B7EA3A795}">
      <dsp:nvSpPr>
        <dsp:cNvPr id="0" name=""/>
        <dsp:cNvSpPr/>
      </dsp:nvSpPr>
      <dsp:spPr>
        <a:xfrm>
          <a:off x="476447" y="1473197"/>
          <a:ext cx="7242464" cy="830347"/>
        </a:xfrm>
        <a:prstGeom prst="roundRect">
          <a:avLst>
            <a:gd name="adj" fmla="val 10000"/>
          </a:avLst>
        </a:prstGeom>
        <a:solidFill>
          <a:schemeClr val="accent3">
            <a:lumMod val="20000"/>
            <a:lumOff val="80000"/>
          </a:schemeClr>
        </a:solidFill>
        <a:ln w="9525" cap="flat" cmpd="sng" algn="ctr">
          <a:solidFill>
            <a:srgbClr val="002060"/>
          </a:solidFill>
          <a:prstDash val="solid"/>
          <a:miter lim="800000"/>
        </a:ln>
        <a:effectLst>
          <a:outerShdw blurRad="40000" dist="20000" dir="5400000" rotWithShape="0">
            <a:srgbClr val="000000">
              <a:alpha val="38000"/>
            </a:srgbClr>
          </a:outerShdw>
        </a:effectLst>
        <a:scene3d>
          <a:camera prst="orthographicFront"/>
          <a:lightRig rig="flat" dir="t"/>
        </a:scene3d>
        <a:sp3d>
          <a:bevelT/>
        </a:sp3d>
      </dsp:spPr>
      <dsp:style>
        <a:lnRef idx="1">
          <a:schemeClr val="accent3"/>
        </a:lnRef>
        <a:fillRef idx="2">
          <a:schemeClr val="accent3"/>
        </a:fillRef>
        <a:effectRef idx="1">
          <a:schemeClr val="accent3"/>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pl-PL" sz="1400" b="1" kern="1200" dirty="0" smtClean="0">
              <a:solidFill>
                <a:srgbClr val="002060"/>
              </a:solidFill>
              <a:latin typeface="Calibri" panose="020F0502020204030204"/>
              <a:ea typeface="+mn-ea"/>
              <a:cs typeface="+mn-cs"/>
            </a:rPr>
            <a:t>Realizacja projektów edukacyjnych </a:t>
          </a:r>
          <a:endParaRPr lang="en-US" sz="1400" b="1" kern="1200" dirty="0">
            <a:solidFill>
              <a:srgbClr val="002060"/>
            </a:solidFill>
            <a:latin typeface="Calibri" panose="020F0502020204030204"/>
            <a:ea typeface="+mn-ea"/>
            <a:cs typeface="+mn-cs"/>
          </a:endParaRPr>
        </a:p>
      </dsp:txBody>
      <dsp:txXfrm>
        <a:off x="500767" y="1497517"/>
        <a:ext cx="5707369" cy="781707"/>
      </dsp:txXfrm>
    </dsp:sp>
    <dsp:sp modelId="{AB2C1132-1782-4D74-97B6-37702E0A0D0A}">
      <dsp:nvSpPr>
        <dsp:cNvPr id="0" name=""/>
        <dsp:cNvSpPr/>
      </dsp:nvSpPr>
      <dsp:spPr>
        <a:xfrm>
          <a:off x="1327294" y="2966719"/>
          <a:ext cx="6839276" cy="682102"/>
        </a:xfrm>
        <a:prstGeom prst="roundRect">
          <a:avLst>
            <a:gd name="adj" fmla="val 10000"/>
          </a:avLst>
        </a:prstGeom>
        <a:solidFill>
          <a:schemeClr val="bg1"/>
        </a:solidFill>
        <a:ln>
          <a:solidFill>
            <a:srgbClr val="002060"/>
          </a:solid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endParaRPr lang="pl-PL" sz="1400" b="1" kern="1200" dirty="0" smtClean="0">
            <a:solidFill>
              <a:srgbClr val="002060"/>
            </a:solidFill>
          </a:endParaRPr>
        </a:p>
        <a:p>
          <a:pPr lvl="0" algn="ctr" defTabSz="622300">
            <a:lnSpc>
              <a:spcPct val="90000"/>
            </a:lnSpc>
            <a:spcBef>
              <a:spcPct val="0"/>
            </a:spcBef>
            <a:spcAft>
              <a:spcPct val="35000"/>
            </a:spcAft>
          </a:pPr>
          <a:r>
            <a:rPr lang="pl-PL" sz="1400" b="1" kern="1200" dirty="0" smtClean="0">
              <a:solidFill>
                <a:srgbClr val="002060"/>
              </a:solidFill>
            </a:rPr>
            <a:t>Realizacja zajęć organizowanych poza lekcjami lub poza szkołą</a:t>
          </a:r>
        </a:p>
        <a:p>
          <a:pPr lvl="0" algn="ctr" defTabSz="622300">
            <a:lnSpc>
              <a:spcPct val="90000"/>
            </a:lnSpc>
            <a:spcBef>
              <a:spcPct val="0"/>
            </a:spcBef>
            <a:spcAft>
              <a:spcPct val="35000"/>
            </a:spcAft>
          </a:pPr>
          <a:endParaRPr lang="pl-PL" sz="1400" b="1" kern="1200" dirty="0">
            <a:solidFill>
              <a:srgbClr val="002060"/>
            </a:solidFill>
          </a:endParaRPr>
        </a:p>
      </dsp:txBody>
      <dsp:txXfrm>
        <a:off x="1347272" y="2986697"/>
        <a:ext cx="5395616" cy="642146"/>
      </dsp:txXfrm>
    </dsp:sp>
    <dsp:sp modelId="{BFC457B0-36DD-46F6-808C-3440C93FFB59}">
      <dsp:nvSpPr>
        <dsp:cNvPr id="0" name=""/>
        <dsp:cNvSpPr/>
      </dsp:nvSpPr>
      <dsp:spPr>
        <a:xfrm>
          <a:off x="6171528" y="561925"/>
          <a:ext cx="847413" cy="847413"/>
        </a:xfrm>
        <a:prstGeom prst="downArrow">
          <a:avLst>
            <a:gd name="adj1" fmla="val 55000"/>
            <a:gd name="adj2" fmla="val 45000"/>
          </a:avLst>
        </a:prstGeom>
        <a:solidFill>
          <a:schemeClr val="accent5">
            <a:lumMod val="40000"/>
            <a:lumOff val="60000"/>
            <a:alpha val="90000"/>
          </a:schemeClr>
        </a:solidFill>
        <a:ln w="6350" cap="flat" cmpd="sng" algn="ctr">
          <a:solidFill>
            <a:srgbClr val="002060">
              <a:alpha val="90000"/>
            </a:srgb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pl-PL" sz="3600" kern="1200"/>
        </a:p>
      </dsp:txBody>
      <dsp:txXfrm>
        <a:off x="6362196" y="561925"/>
        <a:ext cx="466077" cy="637678"/>
      </dsp:txXfrm>
    </dsp:sp>
    <dsp:sp modelId="{3A1598ED-A83F-420C-9DA4-EB0EA63BB036}">
      <dsp:nvSpPr>
        <dsp:cNvPr id="0" name=""/>
        <dsp:cNvSpPr/>
      </dsp:nvSpPr>
      <dsp:spPr>
        <a:xfrm>
          <a:off x="6800417" y="2053919"/>
          <a:ext cx="847413" cy="847413"/>
        </a:xfrm>
        <a:prstGeom prst="downArrow">
          <a:avLst>
            <a:gd name="adj1" fmla="val 55000"/>
            <a:gd name="adj2" fmla="val 45000"/>
          </a:avLst>
        </a:prstGeom>
        <a:solidFill>
          <a:schemeClr val="accent5">
            <a:lumMod val="40000"/>
            <a:lumOff val="60000"/>
            <a:alpha val="90000"/>
          </a:schemeClr>
        </a:solidFill>
        <a:ln w="6350" cap="flat" cmpd="sng" algn="ctr">
          <a:solidFill>
            <a:srgbClr val="002060">
              <a:alpha val="90000"/>
            </a:srgb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991085" y="2053919"/>
        <a:ext cx="466077" cy="6376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F1B607-BE3C-442F-8779-C943988EDCDC}">
      <dsp:nvSpPr>
        <dsp:cNvPr id="0" name=""/>
        <dsp:cNvSpPr/>
      </dsp:nvSpPr>
      <dsp:spPr>
        <a:xfrm rot="5400000">
          <a:off x="-181714" y="1029234"/>
          <a:ext cx="1605958" cy="193845"/>
        </a:xfrm>
        <a:prstGeom prst="rect">
          <a:avLst/>
        </a:prstGeom>
        <a:solidFill>
          <a:schemeClr val="accent5">
            <a:lumMod val="20000"/>
            <a:lumOff val="80000"/>
          </a:schemeClr>
        </a:solidFill>
        <a:ln>
          <a:solidFill>
            <a:srgbClr val="002060"/>
          </a:solid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86AF3CB3-B3F5-4A60-A0B7-D65B54E191C4}">
      <dsp:nvSpPr>
        <dsp:cNvPr id="0" name=""/>
        <dsp:cNvSpPr/>
      </dsp:nvSpPr>
      <dsp:spPr>
        <a:xfrm>
          <a:off x="185785" y="1448"/>
          <a:ext cx="2153840" cy="1292304"/>
        </a:xfrm>
        <a:prstGeom prst="roundRect">
          <a:avLst>
            <a:gd name="adj" fmla="val 10000"/>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100000"/>
            </a:lnSpc>
            <a:spcBef>
              <a:spcPct val="0"/>
            </a:spcBef>
            <a:spcAft>
              <a:spcPct val="35000"/>
            </a:spcAft>
          </a:pPr>
          <a:r>
            <a:rPr lang="pl-PL" sz="1800" b="1" kern="1200" dirty="0" smtClean="0">
              <a:solidFill>
                <a:sysClr val="window" lastClr="FFFFFF"/>
              </a:solidFill>
              <a:latin typeface="Calibri" panose="020F0502020204030204"/>
              <a:ea typeface="+mn-ea"/>
              <a:cs typeface="+mn-cs"/>
            </a:rPr>
            <a:t>Organizacja zajęć uzupełniających ofertę szkoły dla uczniów z SPE</a:t>
          </a:r>
          <a:endParaRPr lang="en-US" sz="1800" b="1" kern="1200" dirty="0">
            <a:solidFill>
              <a:sysClr val="window" lastClr="FFFFFF"/>
            </a:solidFill>
            <a:latin typeface="Calibri" panose="020F0502020204030204"/>
            <a:ea typeface="+mn-ea"/>
            <a:cs typeface="+mn-cs"/>
          </a:endParaRPr>
        </a:p>
      </dsp:txBody>
      <dsp:txXfrm>
        <a:off x="223635" y="39298"/>
        <a:ext cx="2078140" cy="1216604"/>
      </dsp:txXfrm>
    </dsp:sp>
    <dsp:sp modelId="{1C33143D-9AA6-46FD-B23D-EBD759F72CA3}">
      <dsp:nvSpPr>
        <dsp:cNvPr id="0" name=""/>
        <dsp:cNvSpPr/>
      </dsp:nvSpPr>
      <dsp:spPr>
        <a:xfrm rot="5400000">
          <a:off x="-181714" y="2644614"/>
          <a:ext cx="1605958" cy="193845"/>
        </a:xfrm>
        <a:prstGeom prst="rect">
          <a:avLst/>
        </a:prstGeom>
        <a:solidFill>
          <a:schemeClr val="accent5">
            <a:lumMod val="20000"/>
            <a:lumOff val="80000"/>
          </a:schemeClr>
        </a:solidFill>
        <a:ln>
          <a:solidFill>
            <a:srgbClr val="002060"/>
          </a:solid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32D5B0A2-47C0-4BA7-B959-DB81C761BA86}">
      <dsp:nvSpPr>
        <dsp:cNvPr id="0" name=""/>
        <dsp:cNvSpPr/>
      </dsp:nvSpPr>
      <dsp:spPr>
        <a:xfrm>
          <a:off x="185785" y="1616829"/>
          <a:ext cx="2153840" cy="1292304"/>
        </a:xfrm>
        <a:prstGeom prst="roundRect">
          <a:avLst>
            <a:gd name="adj" fmla="val 10000"/>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pl-PL" sz="2000" b="1" kern="1200" dirty="0" smtClean="0">
              <a:solidFill>
                <a:schemeClr val="bg1"/>
              </a:solidFill>
              <a:latin typeface="Calibri" panose="020F0502020204030204"/>
              <a:ea typeface="+mn-ea"/>
              <a:cs typeface="+mn-cs"/>
            </a:rPr>
            <a:t>Dostosowanie pomieszczeń szkoły </a:t>
          </a:r>
          <a:endParaRPr lang="en-US" sz="2000" b="1" kern="1200" dirty="0">
            <a:solidFill>
              <a:schemeClr val="bg1"/>
            </a:solidFill>
            <a:latin typeface="Calibri" panose="020F0502020204030204"/>
            <a:ea typeface="+mn-ea"/>
            <a:cs typeface="+mn-cs"/>
          </a:endParaRPr>
        </a:p>
      </dsp:txBody>
      <dsp:txXfrm>
        <a:off x="223635" y="1654679"/>
        <a:ext cx="2078140" cy="1216604"/>
      </dsp:txXfrm>
    </dsp:sp>
    <dsp:sp modelId="{1DD9B8B4-4CEF-455B-8667-55C25657C8BF}">
      <dsp:nvSpPr>
        <dsp:cNvPr id="0" name=""/>
        <dsp:cNvSpPr/>
      </dsp:nvSpPr>
      <dsp:spPr>
        <a:xfrm>
          <a:off x="625975" y="3452304"/>
          <a:ext cx="2855186" cy="193845"/>
        </a:xfrm>
        <a:prstGeom prst="rect">
          <a:avLst/>
        </a:prstGeom>
        <a:solidFill>
          <a:srgbClr val="1F497D">
            <a:lumMod val="20000"/>
            <a:lumOff val="80000"/>
          </a:srgbClr>
        </a:solidFill>
        <a:ln>
          <a:solidFill>
            <a:srgbClr val="002060"/>
          </a:solid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0E82C9DA-4F8E-44C6-AB07-747F1652C4D3}">
      <dsp:nvSpPr>
        <dsp:cNvPr id="0" name=""/>
        <dsp:cNvSpPr/>
      </dsp:nvSpPr>
      <dsp:spPr>
        <a:xfrm>
          <a:off x="185785" y="3232209"/>
          <a:ext cx="2153840" cy="1292304"/>
        </a:xfrm>
        <a:prstGeom prst="roundRect">
          <a:avLst>
            <a:gd name="adj" fmla="val 10000"/>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pl-PL" sz="2000" b="1" kern="1200" dirty="0" smtClean="0">
              <a:solidFill>
                <a:schemeClr val="bg1"/>
              </a:solidFill>
              <a:latin typeface="Calibri" panose="020F0502020204030204"/>
              <a:ea typeface="+mn-ea"/>
              <a:cs typeface="+mn-cs"/>
            </a:rPr>
            <a:t>Dostosowanie odpowiedniego wyżywienia</a:t>
          </a:r>
          <a:endParaRPr lang="en-US" sz="2000" b="1" kern="1200" dirty="0">
            <a:solidFill>
              <a:schemeClr val="bg1"/>
            </a:solidFill>
            <a:latin typeface="Calibri" panose="020F0502020204030204"/>
            <a:ea typeface="+mn-ea"/>
            <a:cs typeface="+mn-cs"/>
          </a:endParaRPr>
        </a:p>
      </dsp:txBody>
      <dsp:txXfrm>
        <a:off x="223635" y="3270059"/>
        <a:ext cx="2078140" cy="1216604"/>
      </dsp:txXfrm>
    </dsp:sp>
    <dsp:sp modelId="{7A311853-564D-4CD8-BEC4-5D66965146AA}">
      <dsp:nvSpPr>
        <dsp:cNvPr id="0" name=""/>
        <dsp:cNvSpPr/>
      </dsp:nvSpPr>
      <dsp:spPr>
        <a:xfrm rot="16200000">
          <a:off x="2682893" y="2644614"/>
          <a:ext cx="1605958" cy="193845"/>
        </a:xfrm>
        <a:prstGeom prst="rect">
          <a:avLst/>
        </a:prstGeom>
        <a:solidFill>
          <a:srgbClr val="1F497D">
            <a:lumMod val="20000"/>
            <a:lumOff val="80000"/>
          </a:srgbClr>
        </a:solidFill>
        <a:ln>
          <a:solidFill>
            <a:srgbClr val="002060"/>
          </a:solid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FDAF0781-1495-4232-BCEF-1AB3561EBC76}">
      <dsp:nvSpPr>
        <dsp:cNvPr id="0" name=""/>
        <dsp:cNvSpPr/>
      </dsp:nvSpPr>
      <dsp:spPr>
        <a:xfrm>
          <a:off x="3050393" y="3232209"/>
          <a:ext cx="2153840" cy="1292304"/>
        </a:xfrm>
        <a:prstGeom prst="roundRect">
          <a:avLst>
            <a:gd name="adj" fmla="val 10000"/>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pl-PL" sz="1800" b="1" kern="1200" dirty="0" smtClean="0">
              <a:solidFill>
                <a:schemeClr val="bg1"/>
              </a:solidFill>
              <a:latin typeface="Calibri" panose="020F0502020204030204"/>
              <a:ea typeface="+mn-ea"/>
              <a:cs typeface="+mn-cs"/>
            </a:rPr>
            <a:t>Usługi asystenckie</a:t>
          </a:r>
          <a:endParaRPr lang="en-US" sz="1800" b="1" kern="1200" dirty="0">
            <a:solidFill>
              <a:schemeClr val="bg1"/>
            </a:solidFill>
            <a:latin typeface="Calibri" panose="020F0502020204030204"/>
            <a:ea typeface="+mn-ea"/>
            <a:cs typeface="+mn-cs"/>
          </a:endParaRPr>
        </a:p>
      </dsp:txBody>
      <dsp:txXfrm>
        <a:off x="3088243" y="3270059"/>
        <a:ext cx="2078140" cy="1216604"/>
      </dsp:txXfrm>
    </dsp:sp>
    <dsp:sp modelId="{91420227-5B47-4E97-8193-A484C272CC23}">
      <dsp:nvSpPr>
        <dsp:cNvPr id="0" name=""/>
        <dsp:cNvSpPr/>
      </dsp:nvSpPr>
      <dsp:spPr>
        <a:xfrm rot="16200000">
          <a:off x="2682893" y="1029234"/>
          <a:ext cx="1605958" cy="193845"/>
        </a:xfrm>
        <a:prstGeom prst="rect">
          <a:avLst/>
        </a:prstGeom>
        <a:solidFill>
          <a:srgbClr val="1F497D">
            <a:lumMod val="20000"/>
            <a:lumOff val="80000"/>
          </a:srgbClr>
        </a:solidFill>
        <a:ln>
          <a:solidFill>
            <a:srgbClr val="002060"/>
          </a:solid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AAA11764-2AC1-4AF7-A65A-029389665B53}">
      <dsp:nvSpPr>
        <dsp:cNvPr id="0" name=""/>
        <dsp:cNvSpPr/>
      </dsp:nvSpPr>
      <dsp:spPr>
        <a:xfrm>
          <a:off x="3050393" y="1616829"/>
          <a:ext cx="2153840" cy="1292304"/>
        </a:xfrm>
        <a:prstGeom prst="roundRect">
          <a:avLst>
            <a:gd name="adj" fmla="val 10000"/>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pl-PL" sz="2000" b="1" kern="1200" dirty="0" smtClean="0">
              <a:solidFill>
                <a:schemeClr val="bg1"/>
              </a:solidFill>
              <a:latin typeface="Calibri" panose="020F0502020204030204"/>
              <a:ea typeface="+mn-ea"/>
              <a:cs typeface="+mn-cs"/>
            </a:rPr>
            <a:t>Specjalistyczny sprzęt i pomoce dydaktyczne</a:t>
          </a:r>
          <a:endParaRPr lang="en-US" sz="2000" b="1" kern="1200" dirty="0">
            <a:solidFill>
              <a:schemeClr val="bg1"/>
            </a:solidFill>
            <a:latin typeface="Calibri" panose="020F0502020204030204"/>
            <a:ea typeface="+mn-ea"/>
            <a:cs typeface="+mn-cs"/>
          </a:endParaRPr>
        </a:p>
      </dsp:txBody>
      <dsp:txXfrm>
        <a:off x="3088243" y="1654679"/>
        <a:ext cx="2078140" cy="1216604"/>
      </dsp:txXfrm>
    </dsp:sp>
    <dsp:sp modelId="{94789242-A486-449B-8871-0C212BDD315D}">
      <dsp:nvSpPr>
        <dsp:cNvPr id="0" name=""/>
        <dsp:cNvSpPr/>
      </dsp:nvSpPr>
      <dsp:spPr>
        <a:xfrm>
          <a:off x="3490583" y="221543"/>
          <a:ext cx="2842727" cy="193845"/>
        </a:xfrm>
        <a:prstGeom prst="rect">
          <a:avLst/>
        </a:prstGeom>
        <a:solidFill>
          <a:srgbClr val="1F497D">
            <a:lumMod val="20000"/>
            <a:lumOff val="80000"/>
          </a:srgbClr>
        </a:solidFill>
        <a:ln>
          <a:solidFill>
            <a:srgbClr val="002060"/>
          </a:solid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C3486B42-44CC-4CCF-9635-402113AC7A16}">
      <dsp:nvSpPr>
        <dsp:cNvPr id="0" name=""/>
        <dsp:cNvSpPr/>
      </dsp:nvSpPr>
      <dsp:spPr>
        <a:xfrm>
          <a:off x="3050393" y="1448"/>
          <a:ext cx="2153840" cy="1292304"/>
        </a:xfrm>
        <a:prstGeom prst="roundRect">
          <a:avLst>
            <a:gd name="adj" fmla="val 10000"/>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pl-PL" sz="2000" b="1" kern="1200" dirty="0" smtClean="0">
              <a:solidFill>
                <a:schemeClr val="bg1"/>
              </a:solidFill>
              <a:latin typeface="Calibri" panose="020F0502020204030204"/>
              <a:ea typeface="+mn-ea"/>
              <a:cs typeface="+mn-cs"/>
            </a:rPr>
            <a:t>Dowóz</a:t>
          </a:r>
          <a:endParaRPr lang="en-US" sz="2000" b="1" kern="1200" dirty="0">
            <a:solidFill>
              <a:schemeClr val="bg1"/>
            </a:solidFill>
            <a:latin typeface="Calibri" panose="020F0502020204030204"/>
            <a:ea typeface="+mn-ea"/>
            <a:cs typeface="+mn-cs"/>
          </a:endParaRPr>
        </a:p>
      </dsp:txBody>
      <dsp:txXfrm>
        <a:off x="3088243" y="39298"/>
        <a:ext cx="2078140" cy="1216604"/>
      </dsp:txXfrm>
    </dsp:sp>
    <dsp:sp modelId="{D65AC0F3-FF7B-4CAC-BC02-99CEE8F08FFA}">
      <dsp:nvSpPr>
        <dsp:cNvPr id="0" name=""/>
        <dsp:cNvSpPr/>
      </dsp:nvSpPr>
      <dsp:spPr>
        <a:xfrm>
          <a:off x="5915001" y="1448"/>
          <a:ext cx="2128812" cy="1292304"/>
        </a:xfrm>
        <a:prstGeom prst="roundRect">
          <a:avLst>
            <a:gd name="adj" fmla="val 10000"/>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pl-PL" sz="2000" b="1" kern="1200" dirty="0" smtClean="0">
              <a:solidFill>
                <a:schemeClr val="bg1"/>
              </a:solidFill>
              <a:latin typeface="Calibri" panose="020F0502020204030204"/>
              <a:ea typeface="+mn-ea"/>
              <a:cs typeface="+mn-cs"/>
            </a:rPr>
            <a:t>Inne wydatki</a:t>
          </a:r>
          <a:endParaRPr lang="en-US" sz="2000" b="1" kern="1200" dirty="0">
            <a:solidFill>
              <a:schemeClr val="bg1"/>
            </a:solidFill>
            <a:latin typeface="Calibri" panose="020F0502020204030204"/>
            <a:ea typeface="+mn-ea"/>
            <a:cs typeface="+mn-cs"/>
          </a:endParaRPr>
        </a:p>
      </dsp:txBody>
      <dsp:txXfrm>
        <a:off x="5952851" y="39298"/>
        <a:ext cx="2053112" cy="12166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295137-D8E8-4AF6-AC06-82C3407E9642}">
      <dsp:nvSpPr>
        <dsp:cNvPr id="0" name=""/>
        <dsp:cNvSpPr/>
      </dsp:nvSpPr>
      <dsp:spPr>
        <a:xfrm>
          <a:off x="74791" y="85322"/>
          <a:ext cx="2641888" cy="1067460"/>
        </a:xfrm>
        <a:prstGeom prst="rect">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pl-PL" sz="1600" kern="1200" dirty="0" smtClean="0"/>
            <a:t>Kursy i szkolenia </a:t>
          </a:r>
          <a:br>
            <a:rPr lang="pl-PL" sz="1600" kern="1200" dirty="0" smtClean="0"/>
          </a:br>
          <a:r>
            <a:rPr lang="pl-PL" sz="1600" kern="1200" dirty="0" smtClean="0"/>
            <a:t>doskonalące</a:t>
          </a:r>
          <a:endParaRPr lang="pl-PL" sz="1600" kern="1200" dirty="0"/>
        </a:p>
      </dsp:txBody>
      <dsp:txXfrm>
        <a:off x="74791" y="85322"/>
        <a:ext cx="2641888" cy="1067460"/>
      </dsp:txXfrm>
    </dsp:sp>
    <dsp:sp modelId="{4937185C-463C-4454-92AF-D6D6C3B215AA}">
      <dsp:nvSpPr>
        <dsp:cNvPr id="0" name=""/>
        <dsp:cNvSpPr/>
      </dsp:nvSpPr>
      <dsp:spPr>
        <a:xfrm>
          <a:off x="2975691" y="238407"/>
          <a:ext cx="2641888" cy="1060596"/>
        </a:xfrm>
        <a:prstGeom prst="rect">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pl-PL" sz="1600" kern="1200" dirty="0" smtClean="0"/>
            <a:t>Studia podyplomowe</a:t>
          </a:r>
          <a:endParaRPr lang="pl-PL" sz="1600" kern="1200" dirty="0"/>
        </a:p>
      </dsp:txBody>
      <dsp:txXfrm>
        <a:off x="2975691" y="238407"/>
        <a:ext cx="2641888" cy="1060596"/>
      </dsp:txXfrm>
    </dsp:sp>
    <dsp:sp modelId="{834D2B2D-5A9C-44A2-BE14-526A76243FFC}">
      <dsp:nvSpPr>
        <dsp:cNvPr id="0" name=""/>
        <dsp:cNvSpPr/>
      </dsp:nvSpPr>
      <dsp:spPr>
        <a:xfrm>
          <a:off x="5712396" y="30580"/>
          <a:ext cx="2641888" cy="1060596"/>
        </a:xfrm>
        <a:prstGeom prst="rect">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pl-PL" sz="1600" kern="1200" dirty="0" smtClean="0"/>
            <a:t>Staże i praktyki nauczycieli</a:t>
          </a:r>
          <a:endParaRPr lang="pl-PL" sz="1600" kern="1200" dirty="0"/>
        </a:p>
      </dsp:txBody>
      <dsp:txXfrm>
        <a:off x="5712396" y="30580"/>
        <a:ext cx="2641888" cy="1060596"/>
      </dsp:txXfrm>
    </dsp:sp>
    <dsp:sp modelId="{4AD563BD-F079-4310-8627-58DD3654E83C}">
      <dsp:nvSpPr>
        <dsp:cNvPr id="0" name=""/>
        <dsp:cNvSpPr/>
      </dsp:nvSpPr>
      <dsp:spPr>
        <a:xfrm>
          <a:off x="1645922" y="1454135"/>
          <a:ext cx="2641888" cy="1028703"/>
        </a:xfrm>
        <a:prstGeom prst="rect">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pl-PL" sz="1600" kern="1200" dirty="0" smtClean="0"/>
            <a:t>Współpraca ze specjalistycznymi jednostkami</a:t>
          </a:r>
          <a:endParaRPr lang="pl-PL" sz="1600" kern="1200" dirty="0"/>
        </a:p>
      </dsp:txBody>
      <dsp:txXfrm>
        <a:off x="1645922" y="1454135"/>
        <a:ext cx="2641888" cy="1028703"/>
      </dsp:txXfrm>
    </dsp:sp>
    <dsp:sp modelId="{6182E251-2883-4F64-9166-CB67EA8C544E}">
      <dsp:nvSpPr>
        <dsp:cNvPr id="0" name=""/>
        <dsp:cNvSpPr/>
      </dsp:nvSpPr>
      <dsp:spPr>
        <a:xfrm>
          <a:off x="5133849" y="1375425"/>
          <a:ext cx="2655150" cy="1585133"/>
        </a:xfrm>
        <a:prstGeom prst="rect">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pl-PL" sz="1400" kern="1200" dirty="0" smtClean="0"/>
            <a:t>Wykorzystanie zasobów dostępnych na Zintegrowanej Platformie Edukacyjnej (ZPE) lub rozwiązań wypracowanych w ramach programu operacyjnego PO WER</a:t>
          </a:r>
          <a:endParaRPr lang="pl-PL" sz="1400" kern="1200" dirty="0"/>
        </a:p>
      </dsp:txBody>
      <dsp:txXfrm>
        <a:off x="5133849" y="1375425"/>
        <a:ext cx="2655150" cy="1585133"/>
      </dsp:txXfrm>
    </dsp:sp>
    <dsp:sp modelId="{E3FCF1FF-644A-4F09-B7F4-D87561217C60}">
      <dsp:nvSpPr>
        <dsp:cNvPr id="0" name=""/>
        <dsp:cNvSpPr/>
      </dsp:nvSpPr>
      <dsp:spPr>
        <a:xfrm>
          <a:off x="536778" y="2828512"/>
          <a:ext cx="2641888" cy="1028703"/>
        </a:xfrm>
        <a:prstGeom prst="rect">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pl-PL" sz="1600" kern="1200" dirty="0" smtClean="0"/>
            <a:t>Coaching, mentoring, </a:t>
          </a:r>
          <a:r>
            <a:rPr lang="pl-PL" sz="1600" kern="1200" dirty="0" err="1" smtClean="0"/>
            <a:t>tutoring</a:t>
          </a:r>
          <a:r>
            <a:rPr lang="pl-PL" sz="1600" kern="1200" dirty="0" smtClean="0"/>
            <a:t>, </a:t>
          </a:r>
          <a:r>
            <a:rPr lang="pl-PL" sz="1600" kern="1200" dirty="0" err="1" smtClean="0"/>
            <a:t>superwizja</a:t>
          </a:r>
          <a:endParaRPr lang="pl-PL" sz="2000" kern="1200" dirty="0"/>
        </a:p>
      </dsp:txBody>
      <dsp:txXfrm>
        <a:off x="536778" y="2828512"/>
        <a:ext cx="2641888" cy="102870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59D7F6-ACA6-4D4F-8CE1-0D18E50B1BA2}">
      <dsp:nvSpPr>
        <dsp:cNvPr id="0" name=""/>
        <dsp:cNvSpPr/>
      </dsp:nvSpPr>
      <dsp:spPr>
        <a:xfrm>
          <a:off x="0" y="100380"/>
          <a:ext cx="8229600" cy="809088"/>
        </a:xfrm>
        <a:prstGeom prst="roundRect">
          <a:avLst/>
        </a:prstGeom>
        <a:solidFill>
          <a:schemeClr val="accent1">
            <a:lumMod val="40000"/>
            <a:lumOff val="60000"/>
            <a:alpha val="9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pl-PL" sz="3200" b="1" kern="1200" dirty="0" smtClean="0">
              <a:solidFill>
                <a:sysClr val="window" lastClr="FFFFFF"/>
              </a:solidFill>
              <a:latin typeface="Calibri" panose="020F0502020204030204"/>
              <a:ea typeface="+mn-ea"/>
              <a:cs typeface="+mn-cs"/>
            </a:rPr>
            <a:t>KWALIFIKACJA</a:t>
          </a:r>
          <a:endParaRPr lang="pl-PL" sz="3200" b="1" kern="1200" dirty="0">
            <a:solidFill>
              <a:sysClr val="window" lastClr="FFFFFF"/>
            </a:solidFill>
            <a:latin typeface="Calibri" panose="020F0502020204030204"/>
            <a:ea typeface="+mn-ea"/>
            <a:cs typeface="+mn-cs"/>
          </a:endParaRPr>
        </a:p>
      </dsp:txBody>
      <dsp:txXfrm>
        <a:off x="39496" y="139876"/>
        <a:ext cx="8150608" cy="730096"/>
      </dsp:txXfrm>
    </dsp:sp>
    <dsp:sp modelId="{5B9AA31A-07C7-4C8A-814F-F83C97CC7370}">
      <dsp:nvSpPr>
        <dsp:cNvPr id="0" name=""/>
        <dsp:cNvSpPr/>
      </dsp:nvSpPr>
      <dsp:spPr>
        <a:xfrm>
          <a:off x="0" y="987040"/>
          <a:ext cx="8229600" cy="1159200"/>
        </a:xfrm>
        <a:prstGeom prst="rect">
          <a:avLst/>
        </a:prstGeom>
        <a:noFill/>
        <a:ln w="9525" cap="flat" cmpd="sng" algn="ctr">
          <a:solidFill>
            <a:sysClr val="windowText" lastClr="000000">
              <a:alpha val="0"/>
              <a:hueOff val="0"/>
              <a:satOff val="0"/>
              <a:lumOff val="0"/>
              <a:alphaOff val="0"/>
            </a:sys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261290" tIns="20320" rIns="113792" bIns="20320" numCol="1" spcCol="1270" anchor="t" anchorCtr="0">
          <a:noAutofit/>
        </a:bodyPr>
        <a:lstStyle/>
        <a:p>
          <a:pPr marL="171450" lvl="1" indent="-171450" algn="just" defTabSz="711200">
            <a:lnSpc>
              <a:spcPct val="90000"/>
            </a:lnSpc>
            <a:spcBef>
              <a:spcPct val="0"/>
            </a:spcBef>
            <a:spcAft>
              <a:spcPct val="20000"/>
            </a:spcAft>
            <a:buChar char="••"/>
          </a:pPr>
          <a:r>
            <a:rPr lang="pl-PL" sz="1600" kern="1200" dirty="0" smtClean="0">
              <a:solidFill>
                <a:sysClr val="windowText" lastClr="000000">
                  <a:hueOff val="0"/>
                  <a:satOff val="0"/>
                  <a:lumOff val="0"/>
                  <a:alphaOff val="0"/>
                </a:sysClr>
              </a:solidFill>
              <a:latin typeface="Calibri" panose="020F0502020204030204"/>
              <a:ea typeface="+mn-ea"/>
              <a:cs typeface="+mn-cs"/>
            </a:rPr>
            <a:t>Określony zestaw efektów uczenia się w zakresie wiedzy, umiejętności oraz kompetencji społecznych nabytych w edukacji formalnej, </a:t>
          </a:r>
          <a:r>
            <a:rPr lang="pl-PL" sz="1600" kern="1200" dirty="0" err="1" smtClean="0">
              <a:solidFill>
                <a:sysClr val="windowText" lastClr="000000">
                  <a:hueOff val="0"/>
                  <a:satOff val="0"/>
                  <a:lumOff val="0"/>
                  <a:alphaOff val="0"/>
                </a:sysClr>
              </a:solidFill>
              <a:latin typeface="Calibri" panose="020F0502020204030204"/>
              <a:ea typeface="+mn-ea"/>
              <a:cs typeface="+mn-cs"/>
            </a:rPr>
            <a:t>pozaformalnej</a:t>
          </a:r>
          <a:r>
            <a:rPr lang="pl-PL" sz="1600" kern="1200" dirty="0" smtClean="0">
              <a:solidFill>
                <a:sysClr val="windowText" lastClr="000000">
                  <a:hueOff val="0"/>
                  <a:satOff val="0"/>
                  <a:lumOff val="0"/>
                  <a:alphaOff val="0"/>
                </a:sysClr>
              </a:solidFill>
              <a:latin typeface="Calibri" panose="020F0502020204030204"/>
              <a:ea typeface="+mn-ea"/>
              <a:cs typeface="+mn-cs"/>
            </a:rPr>
            <a:t> lub poprzez uczenie się nieformalne, zgodnych z ustalonymi dla danej kalifikacji wymaganiami, których osiągnięcie zostało sprawdzone w walidacji oraz formalnie potwierdzone przez instytucję uprawnioną do certyfikowania.    </a:t>
          </a:r>
          <a:endParaRPr lang="pl-PL" sz="1600" kern="1200" dirty="0">
            <a:solidFill>
              <a:sysClr val="windowText" lastClr="000000">
                <a:hueOff val="0"/>
                <a:satOff val="0"/>
                <a:lumOff val="0"/>
                <a:alphaOff val="0"/>
              </a:sysClr>
            </a:solidFill>
            <a:latin typeface="Calibri" panose="020F0502020204030204"/>
            <a:ea typeface="+mn-ea"/>
            <a:cs typeface="+mn-cs"/>
          </a:endParaRPr>
        </a:p>
      </dsp:txBody>
      <dsp:txXfrm>
        <a:off x="0" y="987040"/>
        <a:ext cx="8229600" cy="1159200"/>
      </dsp:txXfrm>
    </dsp:sp>
    <dsp:sp modelId="{CF015FC5-4B66-4DF1-B5D9-8F641F0A4E71}">
      <dsp:nvSpPr>
        <dsp:cNvPr id="0" name=""/>
        <dsp:cNvSpPr/>
      </dsp:nvSpPr>
      <dsp:spPr>
        <a:xfrm>
          <a:off x="0" y="2331795"/>
          <a:ext cx="8229600" cy="770820"/>
        </a:xfrm>
        <a:prstGeom prst="roundRect">
          <a:avLst/>
        </a:prstGeom>
        <a:solidFill>
          <a:schemeClr val="accent1">
            <a:lumMod val="60000"/>
            <a:lumOff val="40000"/>
            <a:alpha val="5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pl-PL" sz="3200" b="1" kern="1200" dirty="0" smtClean="0">
              <a:solidFill>
                <a:sysClr val="window" lastClr="FFFFFF"/>
              </a:solidFill>
              <a:latin typeface="Calibri" panose="020F0502020204030204"/>
              <a:ea typeface="+mn-ea"/>
              <a:cs typeface="+mn-cs"/>
            </a:rPr>
            <a:t>KOMPETENCJA</a:t>
          </a:r>
          <a:endParaRPr lang="pl-PL" sz="3200" b="1" kern="1200" dirty="0">
            <a:solidFill>
              <a:sysClr val="window" lastClr="FFFFFF"/>
            </a:solidFill>
            <a:latin typeface="Calibri" panose="020F0502020204030204"/>
            <a:ea typeface="+mn-ea"/>
            <a:cs typeface="+mn-cs"/>
          </a:endParaRPr>
        </a:p>
      </dsp:txBody>
      <dsp:txXfrm>
        <a:off x="37628" y="2369423"/>
        <a:ext cx="8154344" cy="695564"/>
      </dsp:txXfrm>
    </dsp:sp>
    <dsp:sp modelId="{26D778C2-4D15-4902-A32A-6160572E4735}">
      <dsp:nvSpPr>
        <dsp:cNvPr id="0" name=""/>
        <dsp:cNvSpPr/>
      </dsp:nvSpPr>
      <dsp:spPr>
        <a:xfrm>
          <a:off x="0" y="3102616"/>
          <a:ext cx="8229600" cy="1059840"/>
        </a:xfrm>
        <a:prstGeom prst="rect">
          <a:avLst/>
        </a:prstGeom>
        <a:noFill/>
        <a:ln w="9525" cap="flat" cmpd="sng" algn="ctr">
          <a:solidFill>
            <a:sysClr val="windowText" lastClr="000000">
              <a:alpha val="0"/>
              <a:hueOff val="0"/>
              <a:satOff val="0"/>
              <a:lumOff val="0"/>
              <a:alphaOff val="0"/>
            </a:sys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261290"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pl-PL" sz="1600" kern="1200" dirty="0" smtClean="0">
              <a:solidFill>
                <a:sysClr val="windowText" lastClr="000000">
                  <a:hueOff val="0"/>
                  <a:satOff val="0"/>
                  <a:lumOff val="0"/>
                  <a:alphaOff val="0"/>
                </a:sysClr>
              </a:solidFill>
              <a:latin typeface="Calibri" panose="020F0502020204030204"/>
              <a:ea typeface="+mn-ea"/>
              <a:cs typeface="+mn-cs"/>
            </a:rPr>
            <a:t>Wyodrębniony zestaw efektów uczenia się/kształcenia. Opis kompetencji zawiera jasno określone warunki, które powinien spełniać uczestnik projektu ubiegający się o nabycie kompetencji, tj. wyczerpującą informację o efektach uczenia się dla danej kompetencji oraz kryteria i metody ich weryfikacji. </a:t>
          </a:r>
          <a:endParaRPr lang="pl-PL" sz="1600" kern="1200" dirty="0">
            <a:solidFill>
              <a:sysClr val="windowText" lastClr="000000">
                <a:hueOff val="0"/>
                <a:satOff val="0"/>
                <a:lumOff val="0"/>
                <a:alphaOff val="0"/>
              </a:sysClr>
            </a:solidFill>
            <a:latin typeface="Calibri" panose="020F0502020204030204"/>
            <a:ea typeface="+mn-ea"/>
            <a:cs typeface="+mn-cs"/>
          </a:endParaRPr>
        </a:p>
      </dsp:txBody>
      <dsp:txXfrm>
        <a:off x="0" y="3102616"/>
        <a:ext cx="8229600" cy="105984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8CACC0-7483-4311-8688-79F1F3725B49}">
      <dsp:nvSpPr>
        <dsp:cNvPr id="0" name=""/>
        <dsp:cNvSpPr/>
      </dsp:nvSpPr>
      <dsp:spPr>
        <a:xfrm>
          <a:off x="5424361" y="879810"/>
          <a:ext cx="2083700" cy="3770348"/>
        </a:xfrm>
        <a:prstGeom prst="wedgeRectCallout">
          <a:avLst>
            <a:gd name="adj1" fmla="val 0"/>
            <a:gd name="adj2" fmla="val 0"/>
          </a:avLst>
        </a:prstGeom>
        <a:solidFill>
          <a:schemeClr val="accent1">
            <a:lumMod val="20000"/>
            <a:lumOff val="8000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txBody>
        <a:bodyPr spcFirstLastPara="0" vert="horz" wrap="square" lIns="50800" tIns="50800" rIns="50800" bIns="50800" numCol="1" spcCol="1270" anchor="t" anchorCtr="0">
          <a:noAutofit/>
        </a:bodyPr>
        <a:lstStyle/>
        <a:p>
          <a:pPr lvl="0" algn="ctr" defTabSz="711200">
            <a:lnSpc>
              <a:spcPct val="90000"/>
            </a:lnSpc>
            <a:spcBef>
              <a:spcPct val="0"/>
            </a:spcBef>
            <a:spcAft>
              <a:spcPct val="35000"/>
            </a:spcAft>
          </a:pPr>
          <a:r>
            <a:rPr lang="pl-PL" sz="1600" b="1" u="sng" kern="1200" dirty="0" smtClean="0">
              <a:solidFill>
                <a:sysClr val="windowText" lastClr="000000">
                  <a:hueOff val="0"/>
                  <a:satOff val="0"/>
                  <a:lumOff val="0"/>
                  <a:alphaOff val="0"/>
                </a:sysClr>
              </a:solidFill>
              <a:latin typeface="Calibri" panose="020F0502020204030204"/>
              <a:ea typeface="+mn-ea"/>
              <a:cs typeface="+mn-cs"/>
            </a:rPr>
            <a:t>Porównanie: </a:t>
          </a:r>
          <a:r>
            <a:rPr lang="pl-PL" sz="1600" b="0" u="none" kern="1200" dirty="0" smtClean="0">
              <a:solidFill>
                <a:sysClr val="windowText" lastClr="000000">
                  <a:hueOff val="0"/>
                  <a:satOff val="0"/>
                  <a:lumOff val="0"/>
                  <a:alphaOff val="0"/>
                </a:sysClr>
              </a:solidFill>
              <a:latin typeface="Calibri" panose="020F0502020204030204"/>
              <a:ea typeface="+mn-ea"/>
              <a:cs typeface="+mn-cs"/>
            </a:rPr>
            <a:t>porównanie uzyskanych wyników </a:t>
          </a:r>
          <a:br>
            <a:rPr lang="pl-PL" sz="1600" b="0" u="none" kern="1200" dirty="0" smtClean="0">
              <a:solidFill>
                <a:sysClr val="windowText" lastClr="000000">
                  <a:hueOff val="0"/>
                  <a:satOff val="0"/>
                  <a:lumOff val="0"/>
                  <a:alphaOff val="0"/>
                </a:sysClr>
              </a:solidFill>
              <a:latin typeface="Calibri" panose="020F0502020204030204"/>
              <a:ea typeface="+mn-ea"/>
              <a:cs typeface="+mn-cs"/>
            </a:rPr>
          </a:br>
          <a:r>
            <a:rPr lang="pl-PL" sz="1600" b="0" u="none" kern="1200" dirty="0" smtClean="0">
              <a:solidFill>
                <a:sysClr val="windowText" lastClr="000000">
                  <a:hueOff val="0"/>
                  <a:satOff val="0"/>
                  <a:lumOff val="0"/>
                  <a:alphaOff val="0"/>
                </a:sysClr>
              </a:solidFill>
              <a:latin typeface="Calibri" panose="020F0502020204030204"/>
              <a:ea typeface="+mn-ea"/>
              <a:cs typeface="+mn-cs"/>
            </a:rPr>
            <a:t>etapu 3 z </a:t>
          </a:r>
          <a:br>
            <a:rPr lang="pl-PL" sz="1600" b="0" u="none" kern="1200" dirty="0" smtClean="0">
              <a:solidFill>
                <a:sysClr val="windowText" lastClr="000000">
                  <a:hueOff val="0"/>
                  <a:satOff val="0"/>
                  <a:lumOff val="0"/>
                  <a:alphaOff val="0"/>
                </a:sysClr>
              </a:solidFill>
              <a:latin typeface="Calibri" panose="020F0502020204030204"/>
              <a:ea typeface="+mn-ea"/>
              <a:cs typeface="+mn-cs"/>
            </a:rPr>
          </a:br>
          <a:r>
            <a:rPr lang="pl-PL" sz="1600" b="0" u="none" kern="1200" dirty="0" smtClean="0">
              <a:solidFill>
                <a:sysClr val="windowText" lastClr="000000">
                  <a:hueOff val="0"/>
                  <a:satOff val="0"/>
                  <a:lumOff val="0"/>
                  <a:alphaOff val="0"/>
                </a:sysClr>
              </a:solidFill>
              <a:latin typeface="Calibri" panose="020F0502020204030204"/>
              <a:ea typeface="+mn-ea"/>
              <a:cs typeface="+mn-cs"/>
            </a:rPr>
            <a:t>przyjętymi wymaganiami (określonymi na etapie </a:t>
          </a:r>
          <a:br>
            <a:rPr lang="pl-PL" sz="1600" b="0" u="none" kern="1200" dirty="0" smtClean="0">
              <a:solidFill>
                <a:sysClr val="windowText" lastClr="000000">
                  <a:hueOff val="0"/>
                  <a:satOff val="0"/>
                  <a:lumOff val="0"/>
                  <a:alphaOff val="0"/>
                </a:sysClr>
              </a:solidFill>
              <a:latin typeface="Calibri" panose="020F0502020204030204"/>
              <a:ea typeface="+mn-ea"/>
              <a:cs typeface="+mn-cs"/>
            </a:rPr>
          </a:br>
          <a:r>
            <a:rPr lang="pl-PL" sz="1600" b="0" u="none" kern="1200" dirty="0" smtClean="0">
              <a:solidFill>
                <a:sysClr val="windowText" lastClr="000000">
                  <a:hueOff val="0"/>
                  <a:satOff val="0"/>
                  <a:lumOff val="0"/>
                  <a:alphaOff val="0"/>
                </a:sysClr>
              </a:solidFill>
              <a:latin typeface="Calibri" panose="020F0502020204030204"/>
              <a:ea typeface="+mn-ea"/>
              <a:cs typeface="+mn-cs"/>
            </a:rPr>
            <a:t>2 efektami </a:t>
          </a:r>
          <a:br>
            <a:rPr lang="pl-PL" sz="1600" b="0" u="none" kern="1200" dirty="0" smtClean="0">
              <a:solidFill>
                <a:sysClr val="windowText" lastClr="000000">
                  <a:hueOff val="0"/>
                  <a:satOff val="0"/>
                  <a:lumOff val="0"/>
                  <a:alphaOff val="0"/>
                </a:sysClr>
              </a:solidFill>
              <a:latin typeface="Calibri" panose="020F0502020204030204"/>
              <a:ea typeface="+mn-ea"/>
              <a:cs typeface="+mn-cs"/>
            </a:rPr>
          </a:br>
          <a:r>
            <a:rPr lang="pl-PL" sz="1600" b="0" u="none" kern="1200" dirty="0" smtClean="0">
              <a:solidFill>
                <a:sysClr val="windowText" lastClr="000000">
                  <a:hueOff val="0"/>
                  <a:satOff val="0"/>
                  <a:lumOff val="0"/>
                  <a:alphaOff val="0"/>
                </a:sysClr>
              </a:solidFill>
              <a:latin typeface="Calibri" panose="020F0502020204030204"/>
              <a:ea typeface="+mn-ea"/>
              <a:cs typeface="+mn-cs"/>
            </a:rPr>
            <a:t>uczenia się) </a:t>
          </a:r>
          <a:br>
            <a:rPr lang="pl-PL" sz="1600" b="0" u="none" kern="1200" dirty="0" smtClean="0">
              <a:solidFill>
                <a:sysClr val="windowText" lastClr="000000">
                  <a:hueOff val="0"/>
                  <a:satOff val="0"/>
                  <a:lumOff val="0"/>
                  <a:alphaOff val="0"/>
                </a:sysClr>
              </a:solidFill>
              <a:latin typeface="Calibri" panose="020F0502020204030204"/>
              <a:ea typeface="+mn-ea"/>
              <a:cs typeface="+mn-cs"/>
            </a:rPr>
          </a:br>
          <a:r>
            <a:rPr lang="pl-PL" sz="1600" b="0" u="none" kern="1200" dirty="0" smtClean="0">
              <a:solidFill>
                <a:sysClr val="windowText" lastClr="000000">
                  <a:hueOff val="0"/>
                  <a:satOff val="0"/>
                  <a:lumOff val="0"/>
                  <a:alphaOff val="0"/>
                </a:sysClr>
              </a:solidFill>
              <a:latin typeface="Calibri" panose="020F0502020204030204"/>
              <a:ea typeface="+mn-ea"/>
              <a:cs typeface="+mn-cs"/>
            </a:rPr>
            <a:t>po zakończeniu wsparcia udzielonego nauczycielowi.</a:t>
          </a:r>
          <a:endParaRPr lang="en-US" sz="1600" b="0" u="none" kern="1200" dirty="0">
            <a:solidFill>
              <a:sysClr val="windowText" lastClr="000000">
                <a:hueOff val="0"/>
                <a:satOff val="0"/>
                <a:lumOff val="0"/>
                <a:alphaOff val="0"/>
              </a:sysClr>
            </a:solidFill>
            <a:latin typeface="Calibri" panose="020F0502020204030204"/>
            <a:ea typeface="+mn-ea"/>
            <a:cs typeface="+mn-cs"/>
          </a:endParaRPr>
        </a:p>
      </dsp:txBody>
      <dsp:txXfrm>
        <a:off x="5688575" y="879810"/>
        <a:ext cx="1819487" cy="3770348"/>
      </dsp:txXfrm>
    </dsp:sp>
    <dsp:sp modelId="{4A5D4484-462D-45C1-988C-EED60C4ED9FF}">
      <dsp:nvSpPr>
        <dsp:cNvPr id="0" name=""/>
        <dsp:cNvSpPr/>
      </dsp:nvSpPr>
      <dsp:spPr>
        <a:xfrm>
          <a:off x="5857471" y="0"/>
          <a:ext cx="1583611" cy="879810"/>
        </a:xfrm>
        <a:prstGeom prst="rect">
          <a:avLst/>
        </a:prstGeom>
        <a:solidFill>
          <a:schemeClr val="accent1">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1066800">
            <a:lnSpc>
              <a:spcPct val="90000"/>
            </a:lnSpc>
            <a:spcBef>
              <a:spcPct val="0"/>
            </a:spcBef>
            <a:spcAft>
              <a:spcPct val="35000"/>
            </a:spcAft>
          </a:pPr>
          <a:r>
            <a:rPr lang="pl-PL" sz="2400" kern="1200" dirty="0" smtClean="0">
              <a:solidFill>
                <a:srgbClr val="002060"/>
              </a:solidFill>
              <a:latin typeface="Calibri" panose="020F0502020204030204"/>
              <a:ea typeface="+mn-ea"/>
              <a:cs typeface="+mn-cs"/>
            </a:rPr>
            <a:t>4 etap</a:t>
          </a:r>
          <a:endParaRPr lang="en-US" sz="2400" kern="1200" dirty="0">
            <a:solidFill>
              <a:srgbClr val="002060"/>
            </a:solidFill>
            <a:latin typeface="Calibri" panose="020F0502020204030204"/>
            <a:ea typeface="+mn-ea"/>
            <a:cs typeface="+mn-cs"/>
          </a:endParaRPr>
        </a:p>
      </dsp:txBody>
      <dsp:txXfrm>
        <a:off x="5857471" y="0"/>
        <a:ext cx="1583611" cy="879810"/>
      </dsp:txXfrm>
    </dsp:sp>
    <dsp:sp modelId="{FFA0A37E-2383-4B84-B310-B5CDA703380A}">
      <dsp:nvSpPr>
        <dsp:cNvPr id="0" name=""/>
        <dsp:cNvSpPr/>
      </dsp:nvSpPr>
      <dsp:spPr>
        <a:xfrm>
          <a:off x="3884782" y="879810"/>
          <a:ext cx="1995635" cy="3519240"/>
        </a:xfrm>
        <a:prstGeom prst="wedgeRectCallout">
          <a:avLst>
            <a:gd name="adj1" fmla="val 62500"/>
            <a:gd name="adj2" fmla="val 20830"/>
          </a:avLst>
        </a:prstGeom>
        <a:solidFill>
          <a:schemeClr val="accent1">
            <a:lumMod val="40000"/>
            <a:lumOff val="6000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txBody>
        <a:bodyPr spcFirstLastPara="0" vert="horz" wrap="square" lIns="53975" tIns="53975" rIns="53975" bIns="53975" numCol="1" spcCol="1270" anchor="t" anchorCtr="0">
          <a:noAutofit/>
        </a:bodyPr>
        <a:lstStyle/>
        <a:p>
          <a:pPr lvl="0" algn="ctr" defTabSz="755650">
            <a:lnSpc>
              <a:spcPct val="90000"/>
            </a:lnSpc>
            <a:spcBef>
              <a:spcPct val="0"/>
            </a:spcBef>
            <a:spcAft>
              <a:spcPct val="35000"/>
            </a:spcAft>
          </a:pPr>
          <a:r>
            <a:rPr lang="pl-PL" sz="1700" b="1" u="sng" kern="1200" dirty="0" smtClean="0">
              <a:solidFill>
                <a:sysClr val="windowText" lastClr="000000">
                  <a:hueOff val="0"/>
                  <a:satOff val="0"/>
                  <a:lumOff val="0"/>
                  <a:alphaOff val="0"/>
                </a:sysClr>
              </a:solidFill>
              <a:latin typeface="Calibri" panose="020F0502020204030204"/>
              <a:ea typeface="+mn-ea"/>
              <a:cs typeface="+mn-cs"/>
            </a:rPr>
            <a:t>Ocena:</a:t>
          </a:r>
        </a:p>
        <a:p>
          <a:pPr lvl="0" algn="ctr" defTabSz="755650">
            <a:lnSpc>
              <a:spcPct val="90000"/>
            </a:lnSpc>
            <a:spcBef>
              <a:spcPct val="0"/>
            </a:spcBef>
            <a:spcAft>
              <a:spcPct val="35000"/>
            </a:spcAft>
          </a:pPr>
          <a:r>
            <a:rPr lang="pl-PL" sz="1700" b="0" u="none" kern="1200" dirty="0" smtClean="0">
              <a:solidFill>
                <a:sysClr val="windowText" lastClr="000000">
                  <a:hueOff val="0"/>
                  <a:satOff val="0"/>
                  <a:lumOff val="0"/>
                  <a:alphaOff val="0"/>
                </a:sysClr>
              </a:solidFill>
              <a:latin typeface="Calibri" panose="020F0502020204030204"/>
              <a:ea typeface="+mn-ea"/>
              <a:cs typeface="+mn-cs"/>
            </a:rPr>
            <a:t>Sprecyzowanie na czym polega ocena nabycia kompetencji nauczycieli po zakończeniu udzielonego wsparcia (np. rozmowa oceniająca, ocena lekcji otwartej) </a:t>
          </a:r>
        </a:p>
        <a:p>
          <a:pPr lvl="0" algn="ctr" defTabSz="755650">
            <a:lnSpc>
              <a:spcPct val="90000"/>
            </a:lnSpc>
            <a:spcBef>
              <a:spcPct val="0"/>
            </a:spcBef>
            <a:spcAft>
              <a:spcPct val="35000"/>
            </a:spcAft>
          </a:pPr>
          <a:endParaRPr lang="en-US" sz="1700" kern="1200" dirty="0">
            <a:solidFill>
              <a:sysClr val="windowText" lastClr="000000">
                <a:hueOff val="0"/>
                <a:satOff val="0"/>
                <a:lumOff val="0"/>
                <a:alphaOff val="0"/>
              </a:sysClr>
            </a:solidFill>
            <a:latin typeface="Calibri" panose="020F0502020204030204"/>
            <a:ea typeface="+mn-ea"/>
            <a:cs typeface="+mn-cs"/>
          </a:endParaRPr>
        </a:p>
      </dsp:txBody>
      <dsp:txXfrm>
        <a:off x="4137829" y="879810"/>
        <a:ext cx="1742589" cy="3519240"/>
      </dsp:txXfrm>
    </dsp:sp>
    <dsp:sp modelId="{2F40211A-4E6A-4CFF-86E6-BE9281AB63A1}">
      <dsp:nvSpPr>
        <dsp:cNvPr id="0" name=""/>
        <dsp:cNvSpPr/>
      </dsp:nvSpPr>
      <dsp:spPr>
        <a:xfrm>
          <a:off x="4303790" y="147965"/>
          <a:ext cx="1583611" cy="754255"/>
        </a:xfrm>
        <a:prstGeom prst="rect">
          <a:avLst/>
        </a:prstGeom>
        <a:solidFill>
          <a:schemeClr val="accent1">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1066800">
            <a:lnSpc>
              <a:spcPct val="90000"/>
            </a:lnSpc>
            <a:spcBef>
              <a:spcPct val="0"/>
            </a:spcBef>
            <a:spcAft>
              <a:spcPct val="35000"/>
            </a:spcAft>
          </a:pPr>
          <a:r>
            <a:rPr lang="pl-PL" sz="2400" kern="1200" dirty="0" smtClean="0">
              <a:solidFill>
                <a:srgbClr val="002060"/>
              </a:solidFill>
              <a:latin typeface="Calibri" panose="020F0502020204030204"/>
              <a:ea typeface="+mn-ea"/>
              <a:cs typeface="+mn-cs"/>
            </a:rPr>
            <a:t>3 etap</a:t>
          </a:r>
          <a:endParaRPr lang="en-US" sz="2400" kern="1200" dirty="0">
            <a:solidFill>
              <a:srgbClr val="002060"/>
            </a:solidFill>
            <a:latin typeface="Calibri" panose="020F0502020204030204"/>
            <a:ea typeface="+mn-ea"/>
            <a:cs typeface="+mn-cs"/>
          </a:endParaRPr>
        </a:p>
      </dsp:txBody>
      <dsp:txXfrm>
        <a:off x="4303790" y="147965"/>
        <a:ext cx="1583611" cy="754255"/>
      </dsp:txXfrm>
    </dsp:sp>
    <dsp:sp modelId="{4E5B42A6-0597-4875-806A-DCC195C1AB05}">
      <dsp:nvSpPr>
        <dsp:cNvPr id="0" name=""/>
        <dsp:cNvSpPr/>
      </dsp:nvSpPr>
      <dsp:spPr>
        <a:xfrm>
          <a:off x="2419189" y="879810"/>
          <a:ext cx="1759598" cy="3267666"/>
        </a:xfrm>
        <a:prstGeom prst="wedgeRectCallout">
          <a:avLst>
            <a:gd name="adj1" fmla="val 62500"/>
            <a:gd name="adj2" fmla="val 20830"/>
          </a:avLst>
        </a:prstGeom>
        <a:solidFill>
          <a:schemeClr val="accent5">
            <a:lumMod val="40000"/>
            <a:lumOff val="6000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txBody>
        <a:bodyPr spcFirstLastPara="0" vert="horz" wrap="square" lIns="53975" tIns="53975" rIns="53975" bIns="53975" numCol="1" spcCol="1270" anchor="t" anchorCtr="0">
          <a:noAutofit/>
        </a:bodyPr>
        <a:lstStyle/>
        <a:p>
          <a:pPr lvl="0" algn="ctr" defTabSz="755650">
            <a:lnSpc>
              <a:spcPct val="90000"/>
            </a:lnSpc>
            <a:spcBef>
              <a:spcPct val="0"/>
            </a:spcBef>
            <a:spcAft>
              <a:spcPct val="35000"/>
            </a:spcAft>
          </a:pPr>
          <a:r>
            <a:rPr lang="pl-PL" sz="1700" b="1" u="sng" kern="1200" dirty="0" smtClean="0">
              <a:solidFill>
                <a:sysClr val="windowText" lastClr="000000">
                  <a:hueOff val="0"/>
                  <a:satOff val="0"/>
                  <a:lumOff val="0"/>
                  <a:alphaOff val="0"/>
                </a:sysClr>
              </a:solidFill>
              <a:latin typeface="Calibri" panose="020F0502020204030204"/>
              <a:ea typeface="+mn-ea"/>
              <a:cs typeface="+mn-cs"/>
            </a:rPr>
            <a:t>Wzorzec:</a:t>
          </a:r>
        </a:p>
        <a:p>
          <a:pPr lvl="0" algn="ctr" defTabSz="755650">
            <a:lnSpc>
              <a:spcPct val="90000"/>
            </a:lnSpc>
            <a:spcBef>
              <a:spcPct val="0"/>
            </a:spcBef>
            <a:spcAft>
              <a:spcPct val="35000"/>
            </a:spcAft>
          </a:pPr>
          <a:r>
            <a:rPr lang="pl-PL" sz="1700" b="0" u="none" kern="1200" dirty="0" smtClean="0">
              <a:solidFill>
                <a:sysClr val="windowText" lastClr="000000">
                  <a:hueOff val="0"/>
                  <a:satOff val="0"/>
                  <a:lumOff val="0"/>
                  <a:alphaOff val="0"/>
                </a:sysClr>
              </a:solidFill>
              <a:latin typeface="Calibri" panose="020F0502020204030204"/>
              <a:ea typeface="+mn-ea"/>
              <a:cs typeface="+mn-cs"/>
            </a:rPr>
            <a:t>Określenie standardu wymagań, tj. efektów uczenia się, które osiągną nauczyciele w wyniku otrzymanego wsparcia</a:t>
          </a:r>
        </a:p>
        <a:p>
          <a:pPr lvl="0" algn="l" defTabSz="755650">
            <a:lnSpc>
              <a:spcPct val="90000"/>
            </a:lnSpc>
            <a:spcBef>
              <a:spcPct val="0"/>
            </a:spcBef>
            <a:spcAft>
              <a:spcPct val="35000"/>
            </a:spcAft>
          </a:pPr>
          <a:endParaRPr lang="en-US" sz="1700" kern="1200" dirty="0">
            <a:solidFill>
              <a:sysClr val="windowText" lastClr="000000">
                <a:hueOff val="0"/>
                <a:satOff val="0"/>
                <a:lumOff val="0"/>
                <a:alphaOff val="0"/>
              </a:sysClr>
            </a:solidFill>
            <a:latin typeface="Calibri" panose="020F0502020204030204"/>
            <a:ea typeface="+mn-ea"/>
            <a:cs typeface="+mn-cs"/>
          </a:endParaRPr>
        </a:p>
      </dsp:txBody>
      <dsp:txXfrm>
        <a:off x="2642306" y="879810"/>
        <a:ext cx="1536481" cy="3267666"/>
      </dsp:txXfrm>
    </dsp:sp>
    <dsp:sp modelId="{83F6962C-E621-4290-8176-D761609B416F}">
      <dsp:nvSpPr>
        <dsp:cNvPr id="0" name=""/>
        <dsp:cNvSpPr/>
      </dsp:nvSpPr>
      <dsp:spPr>
        <a:xfrm>
          <a:off x="2676154" y="221952"/>
          <a:ext cx="1583611" cy="628236"/>
        </a:xfrm>
        <a:prstGeom prst="rect">
          <a:avLst/>
        </a:prstGeom>
        <a:solidFill>
          <a:schemeClr val="accent1">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1066800">
            <a:lnSpc>
              <a:spcPct val="90000"/>
            </a:lnSpc>
            <a:spcBef>
              <a:spcPct val="0"/>
            </a:spcBef>
            <a:spcAft>
              <a:spcPct val="35000"/>
            </a:spcAft>
          </a:pPr>
          <a:r>
            <a:rPr lang="pl-PL" sz="2400" kern="1200" dirty="0" smtClean="0">
              <a:solidFill>
                <a:srgbClr val="002060"/>
              </a:solidFill>
              <a:latin typeface="Calibri" panose="020F0502020204030204"/>
              <a:ea typeface="+mn-ea"/>
              <a:cs typeface="+mn-cs"/>
            </a:rPr>
            <a:t>2 etap</a:t>
          </a:r>
          <a:endParaRPr lang="en-US" sz="2400" kern="1200" dirty="0">
            <a:solidFill>
              <a:srgbClr val="002060"/>
            </a:solidFill>
            <a:latin typeface="Calibri" panose="020F0502020204030204"/>
            <a:ea typeface="+mn-ea"/>
            <a:cs typeface="+mn-cs"/>
          </a:endParaRPr>
        </a:p>
      </dsp:txBody>
      <dsp:txXfrm>
        <a:off x="2676154" y="221952"/>
        <a:ext cx="1583611" cy="628236"/>
      </dsp:txXfrm>
    </dsp:sp>
    <dsp:sp modelId="{FDC026F4-3FE0-49BD-9E31-C991D19D5CC8}">
      <dsp:nvSpPr>
        <dsp:cNvPr id="0" name=""/>
        <dsp:cNvSpPr/>
      </dsp:nvSpPr>
      <dsp:spPr>
        <a:xfrm>
          <a:off x="824872" y="879810"/>
          <a:ext cx="1781008" cy="3016093"/>
        </a:xfrm>
        <a:prstGeom prst="wedgeRectCallout">
          <a:avLst>
            <a:gd name="adj1" fmla="val 62500"/>
            <a:gd name="adj2" fmla="val 20830"/>
          </a:avLst>
        </a:prstGeom>
        <a:solidFill>
          <a:schemeClr val="accent1">
            <a:lumMod val="60000"/>
            <a:lumOff val="4000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txBody>
        <a:bodyPr spcFirstLastPara="0" vert="horz" wrap="square" lIns="47625" tIns="47625" rIns="47625" bIns="47625" numCol="1" spcCol="1270" anchor="t" anchorCtr="0">
          <a:noAutofit/>
        </a:bodyPr>
        <a:lstStyle/>
        <a:p>
          <a:pPr lvl="0" algn="ctr" defTabSz="666750">
            <a:lnSpc>
              <a:spcPct val="90000"/>
            </a:lnSpc>
            <a:spcBef>
              <a:spcPct val="0"/>
            </a:spcBef>
            <a:spcAft>
              <a:spcPct val="35000"/>
            </a:spcAft>
          </a:pPr>
          <a:r>
            <a:rPr lang="pl-PL" sz="1500" b="1" u="sng" kern="1200" dirty="0" smtClean="0">
              <a:solidFill>
                <a:sysClr val="windowText" lastClr="000000">
                  <a:hueOff val="0"/>
                  <a:satOff val="0"/>
                  <a:lumOff val="0"/>
                  <a:alphaOff val="0"/>
                </a:sysClr>
              </a:solidFill>
              <a:latin typeface="Calibri" panose="020F0502020204030204"/>
              <a:ea typeface="+mn-ea"/>
              <a:cs typeface="+mn-cs"/>
            </a:rPr>
            <a:t>Zakres:</a:t>
          </a:r>
        </a:p>
        <a:p>
          <a:pPr lvl="0" algn="ctr" defTabSz="666750">
            <a:lnSpc>
              <a:spcPct val="90000"/>
            </a:lnSpc>
            <a:spcBef>
              <a:spcPct val="0"/>
            </a:spcBef>
            <a:spcAft>
              <a:spcPct val="35000"/>
            </a:spcAft>
          </a:pPr>
          <a:r>
            <a:rPr lang="pl-PL" sz="1600" kern="1200" dirty="0" smtClean="0">
              <a:solidFill>
                <a:sysClr val="windowText" lastClr="000000">
                  <a:hueOff val="0"/>
                  <a:satOff val="0"/>
                  <a:lumOff val="0"/>
                  <a:alphaOff val="0"/>
                </a:sysClr>
              </a:solidFill>
              <a:latin typeface="Calibri" panose="020F0502020204030204"/>
              <a:ea typeface="+mn-ea"/>
              <a:cs typeface="+mn-cs"/>
            </a:rPr>
            <a:t>Zdefiniowanie we wniosku grupy docelowej nauczycieli, która będzie objęta poszczególnymi formami wsparcia </a:t>
          </a:r>
          <a:endParaRPr lang="en-US" sz="1600" kern="1200" dirty="0">
            <a:solidFill>
              <a:sysClr val="windowText" lastClr="000000">
                <a:hueOff val="0"/>
                <a:satOff val="0"/>
                <a:lumOff val="0"/>
                <a:alphaOff val="0"/>
              </a:sysClr>
            </a:solidFill>
            <a:latin typeface="Calibri" panose="020F0502020204030204"/>
            <a:ea typeface="+mn-ea"/>
            <a:cs typeface="+mn-cs"/>
          </a:endParaRPr>
        </a:p>
      </dsp:txBody>
      <dsp:txXfrm>
        <a:off x="1050704" y="879810"/>
        <a:ext cx="1555176" cy="3016093"/>
      </dsp:txXfrm>
    </dsp:sp>
    <dsp:sp modelId="{BACC9D17-8A9D-4243-9F4D-84E6F3D03F11}">
      <dsp:nvSpPr>
        <dsp:cNvPr id="0" name=""/>
        <dsp:cNvSpPr/>
      </dsp:nvSpPr>
      <dsp:spPr>
        <a:xfrm>
          <a:off x="1048518" y="369919"/>
          <a:ext cx="1583611" cy="502682"/>
        </a:xfrm>
        <a:prstGeom prst="rect">
          <a:avLst/>
        </a:prstGeom>
        <a:solidFill>
          <a:schemeClr val="accent1">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1066800">
            <a:lnSpc>
              <a:spcPct val="90000"/>
            </a:lnSpc>
            <a:spcBef>
              <a:spcPct val="0"/>
            </a:spcBef>
            <a:spcAft>
              <a:spcPct val="35000"/>
            </a:spcAft>
          </a:pPr>
          <a:r>
            <a:rPr lang="pl-PL" sz="2400" kern="1200" dirty="0" smtClean="0">
              <a:solidFill>
                <a:srgbClr val="002060"/>
              </a:solidFill>
              <a:latin typeface="Calibri" panose="020F0502020204030204"/>
              <a:ea typeface="+mn-ea"/>
              <a:cs typeface="+mn-cs"/>
            </a:rPr>
            <a:t>1 etap</a:t>
          </a:r>
          <a:endParaRPr lang="en-US" sz="2400" kern="1200" dirty="0">
            <a:solidFill>
              <a:srgbClr val="002060"/>
            </a:solidFill>
            <a:latin typeface="Calibri" panose="020F0502020204030204"/>
            <a:ea typeface="+mn-ea"/>
            <a:cs typeface="+mn-cs"/>
          </a:endParaRPr>
        </a:p>
      </dsp:txBody>
      <dsp:txXfrm>
        <a:off x="1048518" y="369919"/>
        <a:ext cx="1583611" cy="50268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0C4BA9-0F5C-4A06-8FFF-069F97AE201E}">
      <dsp:nvSpPr>
        <dsp:cNvPr id="0" name=""/>
        <dsp:cNvSpPr/>
      </dsp:nvSpPr>
      <dsp:spPr>
        <a:xfrm rot="21365283" flipH="1">
          <a:off x="3929016" y="2044092"/>
          <a:ext cx="176203" cy="45722"/>
        </a:xfrm>
        <a:prstGeom prst="blockArc">
          <a:avLst>
            <a:gd name="adj1" fmla="val 15850759"/>
            <a:gd name="adj2" fmla="val 20275111"/>
            <a:gd name="adj3" fmla="val 4642"/>
          </a:avLst>
        </a:prstGeom>
        <a:solidFill>
          <a:srgbClr val="CB95C7"/>
        </a:solidFill>
        <a:ln>
          <a:solidFill>
            <a:srgbClr val="660066"/>
          </a:solidFill>
        </a:ln>
        <a:effectLst/>
      </dsp:spPr>
      <dsp:style>
        <a:lnRef idx="0">
          <a:scrgbClr r="0" g="0" b="0"/>
        </a:lnRef>
        <a:fillRef idx="1">
          <a:scrgbClr r="0" g="0" b="0"/>
        </a:fillRef>
        <a:effectRef idx="0">
          <a:scrgbClr r="0" g="0" b="0"/>
        </a:effectRef>
        <a:fontRef idx="minor">
          <a:schemeClr val="lt1"/>
        </a:fontRef>
      </dsp:style>
    </dsp:sp>
    <dsp:sp modelId="{FB90BC9A-7338-429C-8EC0-5B6258E3C419}">
      <dsp:nvSpPr>
        <dsp:cNvPr id="0" name=""/>
        <dsp:cNvSpPr/>
      </dsp:nvSpPr>
      <dsp:spPr>
        <a:xfrm>
          <a:off x="3450307" y="1247161"/>
          <a:ext cx="1603325" cy="1603325"/>
        </a:xfrm>
        <a:prstGeom prst="ellipse">
          <a:avLst/>
        </a:prstGeom>
        <a:solidFill>
          <a:schemeClr val="accent1">
            <a:lumMod val="40000"/>
            <a:lumOff val="60000"/>
          </a:schemeClr>
        </a:solidFill>
        <a:ln w="9525" cap="flat" cmpd="sng" algn="ctr">
          <a:solidFill>
            <a:srgbClr val="002060"/>
          </a:solidFill>
          <a:prstDash val="solid"/>
          <a:miter lim="800000"/>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pl-PL" sz="1800" kern="1200" dirty="0" smtClean="0">
              <a:solidFill>
                <a:sysClr val="windowText" lastClr="000000"/>
              </a:solidFill>
              <a:latin typeface="Calibri" panose="020F0502020204030204"/>
              <a:ea typeface="+mn-ea"/>
              <a:cs typeface="+mn-cs"/>
            </a:rPr>
            <a:t>WSKAŹNIKI</a:t>
          </a:r>
          <a:endParaRPr lang="en-US" sz="1800" kern="1200" dirty="0">
            <a:solidFill>
              <a:sysClr val="windowText" lastClr="000000"/>
            </a:solidFill>
            <a:latin typeface="Calibri" panose="020F0502020204030204"/>
            <a:ea typeface="+mn-ea"/>
            <a:cs typeface="+mn-cs"/>
          </a:endParaRPr>
        </a:p>
      </dsp:txBody>
      <dsp:txXfrm>
        <a:off x="3685109" y="1481963"/>
        <a:ext cx="1133721" cy="1133721"/>
      </dsp:txXfrm>
    </dsp:sp>
    <dsp:sp modelId="{345ACD5B-8EC1-43BE-833B-1CF90E7748AC}">
      <dsp:nvSpPr>
        <dsp:cNvPr id="0" name=""/>
        <dsp:cNvSpPr/>
      </dsp:nvSpPr>
      <dsp:spPr>
        <a:xfrm>
          <a:off x="1543963" y="357156"/>
          <a:ext cx="1793143" cy="1035257"/>
        </a:xfrm>
        <a:prstGeom prst="ellipse">
          <a:avLst/>
        </a:prstGeom>
        <a:solidFill>
          <a:sysClr val="window" lastClr="FFFFFF"/>
        </a:solidFill>
        <a:ln w="25400" cap="flat" cmpd="sng" algn="ctr">
          <a:solidFill>
            <a:srgbClr val="002060"/>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pl-PL" sz="2000" b="1" kern="1200" dirty="0" smtClean="0">
              <a:solidFill>
                <a:sysClr val="windowText" lastClr="000000"/>
              </a:solidFill>
              <a:latin typeface="Calibri" panose="020F0502020204030204"/>
              <a:ea typeface="+mn-ea"/>
              <a:cs typeface="+mn-cs"/>
            </a:rPr>
            <a:t>produktu</a:t>
          </a:r>
          <a:endParaRPr lang="en-US" sz="2000" b="1" kern="1200" dirty="0">
            <a:solidFill>
              <a:sysClr val="windowText" lastClr="000000"/>
            </a:solidFill>
            <a:latin typeface="Calibri" panose="020F0502020204030204"/>
            <a:ea typeface="+mn-ea"/>
            <a:cs typeface="+mn-cs"/>
          </a:endParaRPr>
        </a:p>
      </dsp:txBody>
      <dsp:txXfrm>
        <a:off x="1806563" y="508766"/>
        <a:ext cx="1267943" cy="732037"/>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bProcess4#1">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bkpt" val="bal"/>
          <dgm:param type="contDir" val="revDir"/>
          <dgm:param type="grDir" val="tL"/>
          <dgm:param type="flowDir" val="col"/>
        </dgm:alg>
      </dgm:if>
      <dgm:else name="Name3">
        <dgm:alg type="snake">
          <dgm:param type="bkpt" val="bal"/>
          <dgm:param type="contDir" val="revDir"/>
          <dgm:param type="grDir" val="tR"/>
          <dgm:param type="flowDir" val="co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Sty" val="noArr"/>
                <dgm:param type="endSty" val="noArr"/>
                <dgm:param type="begPts" val="auto auto tCtr"/>
                <dgm:param type="endPts" val="auto auto bCtr"/>
              </dgm:alg>
            </dgm:if>
            <dgm:else name="Name9">
              <dgm:alg type="conn">
                <dgm:param type="srcNode" val="dummyConnPt"/>
                <dgm:param type="dstNode" val="dummyConnPt"/>
                <dgm:param type="begSty" val="noArr"/>
                <dgm:param type="endSty" val="noArr"/>
                <dgm:param type="begPts" val="auto auto tCtr"/>
                <dgm:param type="endPts" val="auto auto bCt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off" val="ctr"/>
          <dgm:param type="contDir" val="sameDir"/>
          <dgm:param type="grDir" val="tL"/>
          <dgm:param type="flowDir" val="row"/>
        </dgm:alg>
      </dgm:if>
      <dgm:else name="Name2">
        <dgm:alg type="snake">
          <dgm:param type="off" val="ctr"/>
          <dgm:param type="contDir" val="sameDir"/>
          <dgm:param type="grDir" val="tR"/>
          <dgm:param type="flowDir" val="row"/>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11/layout/InterconnectedBlockProcess#1">
  <dgm:title val="Proces blokowy z wzajemnie połączonymi elementami"/>
  <dgm:desc val="Umożliwia pokazanie sekwencyjnych etapów procesu. Najlepiej się sprawdza w przypadku małej ilości tekstu poziomu 1 i średniej ilości tekstu poziomu 2."/>
  <dgm:catLst>
    <dgm:cat type="process" pri="5500"/>
    <dgm:cat type="officeonline" pri="3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 modelId="40">
          <dgm:prSet phldr="1"/>
        </dgm:pt>
        <dgm:pt modelId="4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 modelId="70" srcId="0" destId="40" srcOrd="2" destOrd="0"/>
        <dgm:cxn modelId="42" srcId="40" destId="41" srcOrd="0" destOrd="0"/>
      </dgm:cxnLst>
      <dgm:bg/>
      <dgm:whole/>
    </dgm:dataModel>
  </dgm:clrData>
  <dgm:layoutNode name="Name0">
    <dgm:varLst>
      <dgm:chMax val="7"/>
      <dgm:chPref val="5"/>
      <dgm:dir/>
      <dgm:animOne val="branch"/>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127"/>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5"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Accent1" refType="w" fact="0"/>
              <dgm:constr type="t" for="ch" forName="ChildAccent1" refType="h" fact="0.1613"/>
              <dgm:constr type="w" for="ch" forName="ChildAccent1" refType="w" fact="0.5"/>
              <dgm:constr type="h" for="ch" forName="ChildAccent1" refType="h" fact="0.7742"/>
              <dgm:constr type="l" for="ch" forName="Child1" refType="w" fact="0.0635"/>
              <dgm:constr type="t" for="ch" forName="Child1" refType="h" fact="0.1613"/>
              <dgm:constr type="w" for="ch" forName="Child1" refType="w" fact="0.4365"/>
              <dgm:constr type="h" for="ch" forName="Child1" refType="h" fact="0.7742"/>
              <dgm:constr type="l" for="ch" forName="Parent1" refType="w" fact="0"/>
              <dgm:constr type="t" for="ch" forName="Parent1" refType="h" fact="0.0323"/>
              <dgm:constr type="w" for="ch" forName="Parent1" refType="w" fact="0.5"/>
              <dgm:constr type="h" for="ch" forName="Parent1" refType="h" fact="0.129"/>
              <dgm:constr type="l" for="ch" forName="ChildAccent2" refType="w" fact="0.5"/>
              <dgm:constr type="t" for="ch" forName="ChildAccent2" refType="h" fact="0.1613"/>
              <dgm:constr type="w" for="ch" forName="ChildAccent2" refType="w" fact="0.5"/>
              <dgm:constr type="h" for="ch" forName="ChildAccent2" refType="h" fact="0.8387"/>
              <dgm:constr type="l" for="ch" forName="Child2" refType="w" fact="0.5635"/>
              <dgm:constr type="t" for="ch" forName="Child2" refType="h" fact="0.1613"/>
              <dgm:constr type="w" for="ch" forName="Child2" refType="w" fact="0.4365"/>
              <dgm:constr type="h" for="ch" forName="Child2" refType="h" fact="0.8387"/>
              <dgm:constr type="l" for="ch" forName="Parent2" refType="w" fact="0.5"/>
              <dgm:constr type="t" for="ch" forName="Parent2" refType="h" fact="0"/>
              <dgm:constr type="w" for="ch" forName="Parent2" refType="w" fact="0.5"/>
              <dgm:constr type="h" for="ch" forName="Parent2" refType="h" fact="0.1613"/>
            </dgm:constrLst>
          </dgm:if>
          <dgm:if name="Name6"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Accent1" refType="w" fact="0"/>
              <dgm:constr type="t" for="ch" forName="ChildAccent1" refType="h" fact="0.1757"/>
              <dgm:constr type="w" for="ch" forName="ChildAccent1" refType="w" fact="0.3333"/>
              <dgm:constr type="h" for="ch" forName="ChildAccent1" refType="h" fact="0.7066"/>
              <dgm:constr type="l" for="ch" forName="Child1" refType="w" fact="0.0423"/>
              <dgm:constr type="t" for="ch" forName="Child1" refType="h" fact="0.1757"/>
              <dgm:constr type="w" for="ch" forName="Child1" refType="w" fact="0.291"/>
              <dgm:constr type="h" for="ch" forName="Child1" refType="h" fact="0.7066"/>
              <dgm:constr type="l" for="ch" forName="Parent1" refType="w" fact="0"/>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Child2" refType="w" fact="0.3756"/>
              <dgm:constr type="t" for="ch" forName="Child2" refType="h" fact="0.1757"/>
              <dgm:constr type="w" for="ch" forName="Child2" refType="w" fact="0.291"/>
              <dgm:constr type="h" for="ch" forName="Child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6667"/>
              <dgm:constr type="t" for="ch" forName="ChildAccent3" refType="h" fact="0.1757"/>
              <dgm:constr type="w" for="ch" forName="ChildAccent3" refType="w" fact="0.3333"/>
              <dgm:constr type="h" for="ch" forName="ChildAccent3" refType="h" fact="0.8243"/>
              <dgm:constr type="l" for="ch" forName="Child3" refType="w" fact="0.709"/>
              <dgm:constr type="t" for="ch" forName="Child3" refType="h" fact="0.1757"/>
              <dgm:constr type="w" for="ch" forName="Child3" refType="w" fact="0.291"/>
              <dgm:constr type="h" for="ch" forName="Child3" refType="h" fact="0.8243"/>
              <dgm:constr type="l" for="ch" forName="Parent3" refType="w" fact="0.6667"/>
              <dgm:constr type="t" for="ch" forName="Parent3" refType="h" fact="0"/>
              <dgm:constr type="w" for="ch" forName="Parent3" refType="w" fact="0.3333"/>
              <dgm:constr type="h" for="ch" forName="Parent3" refType="h" fact="0.176"/>
            </dgm:constrLst>
          </dgm:if>
          <dgm:if name="Name7"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Accent1" refType="w" fact="0"/>
              <dgm:constr type="t" for="ch" forName="ChildAccent1" refType="h" fact="0.1892"/>
              <dgm:constr type="w" for="ch" forName="ChildAccent1" refType="w" fact="0.25"/>
              <dgm:constr type="h" for="ch" forName="ChildAccent1" refType="h" fact="0.6486"/>
              <dgm:constr type="l" for="ch" forName="Child1" refType="w" fact="0.0317"/>
              <dgm:constr type="t" for="ch" forName="Child1" refType="h" fact="0.1892"/>
              <dgm:constr type="w" for="ch" forName="Child1" refType="w" fact="0.2183"/>
              <dgm:constr type="h" for="ch" forName="Child1" refType="h" fact="0.6486"/>
              <dgm:constr type="l" for="ch" forName="Parent1" refType="w" fact="0"/>
              <dgm:constr type="t" for="ch" forName="Parent1" refType="h" fact="0.0811"/>
              <dgm:constr type="w" for="ch" forName="Parent1" refType="w" fact="0.25"/>
              <dgm:constr type="h" for="ch" forName="Parent1" refType="h" fact="0.1081"/>
              <dgm:constr type="l" for="ch" forName="ChildAccent2" refType="w" fact="0.25"/>
              <dgm:constr type="t" for="ch" forName="ChildAccent2" refType="h" fact="0.1892"/>
              <dgm:constr type="w" for="ch" forName="ChildAccent2" refType="w" fact="0.25"/>
              <dgm:constr type="h" for="ch" forName="ChildAccent2" refType="h" fact="0.7027"/>
              <dgm:constr type="l" for="ch" forName="Child2" refType="w" fact="0.2817"/>
              <dgm:constr type="t" for="ch" forName="Child2" refType="h" fact="0.1892"/>
              <dgm:constr type="w" for="ch" forName="Child2" refType="w" fact="0.2183"/>
              <dgm:constr type="h" for="ch" forName="Child2" refType="h" fact="0.7027"/>
              <dgm:constr type="l" for="ch" forName="Parent2" refType="w" fact="0.25"/>
              <dgm:constr type="t" for="ch" forName="Parent2" refType="h" fact="0.0541"/>
              <dgm:constr type="w" for="ch" forName="Parent2" refType="w" fact="0.25"/>
              <dgm:constr type="h" for="ch" forName="Parent2" refType="h" fact="0.1351"/>
              <dgm:constr type="l" for="ch" forName="ChildAccent3" refType="w" fact="0.5"/>
              <dgm:constr type="t" for="ch" forName="ChildAccent3" refType="h" fact="0.1892"/>
              <dgm:constr type="w" for="ch" forName="ChildAccent3" refType="w" fact="0.25"/>
              <dgm:constr type="h" for="ch" forName="ChildAccent3" refType="h" fact="0.7568"/>
              <dgm:constr type="l" for="ch" forName="Child3" refType="w" fact="0.5317"/>
              <dgm:constr type="t" for="ch" forName="Child3" refType="h" fact="0.1892"/>
              <dgm:constr type="w" for="ch" forName="Child3" refType="w" fact="0.2183"/>
              <dgm:constr type="h" for="ch" forName="Child3" refType="h" fact="0.7568"/>
              <dgm:constr type="l" for="ch" forName="Parent3" refType="w" fact="0.5"/>
              <dgm:constr type="t" for="ch" forName="Parent3" refType="h" fact="0.0275"/>
              <dgm:constr type="w" for="ch" forName="Parent3" refType="w" fact="0.25"/>
              <dgm:constr type="h" for="ch" forName="Parent3" refType="h" fact="0.1622"/>
              <dgm:constr type="l" for="ch" forName="ChildAccent4" refType="w" fact="0.75"/>
              <dgm:constr type="t" for="ch" forName="ChildAccent4" refType="h" fact="0.1892"/>
              <dgm:constr type="w" for="ch" forName="ChildAccent4" refType="w" fact="0.25"/>
              <dgm:constr type="h" for="ch" forName="ChildAccent4" refType="h" fact="0.8108"/>
              <dgm:constr type="l" for="ch" forName="Child4" refType="w" fact="0.7817"/>
              <dgm:constr type="t" for="ch" forName="Child4" refType="h" fact="0.1892"/>
              <dgm:constr type="w" for="ch" forName="Child4" refType="w" fact="0.2183"/>
              <dgm:constr type="h" for="ch" forName="Child4" refType="h" fact="0.8108"/>
              <dgm:constr type="l" for="ch" forName="Parent4" refType="w" fact="0.75"/>
              <dgm:constr type="t" for="ch" forName="Parent4" refType="h" fact="0"/>
              <dgm:constr type="w" for="ch" forName="Parent4" refType="w" fact="0.25"/>
              <dgm:constr type="h" for="ch" forName="Parent4" refType="h" fact="0.1892"/>
            </dgm:constrLst>
          </dgm:if>
          <dgm:if name="Name8"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Accent1" refType="w" fact="0"/>
              <dgm:constr type="t" for="ch" forName="ChildAccent1" refType="h" fact="0.2"/>
              <dgm:constr type="w" for="ch" forName="ChildAccent1" refType="w" fact="0.2001"/>
              <dgm:constr type="h" for="ch" forName="ChildAccent1" refType="h" fact="0.6"/>
              <dgm:constr type="l" for="ch" forName="Child1" refType="w" fact="0.0254"/>
              <dgm:constr type="t" for="ch" forName="Child1" refType="h" fact="0.2"/>
              <dgm:constr type="w" for="ch" forName="Child1" refType="w" fact="0.1747"/>
              <dgm:constr type="h" for="ch" forName="Child1" refType="h" fact="0.6"/>
              <dgm:constr type="l" for="ch" forName="Parent1" refType="w" fact="0"/>
              <dgm:constr type="t" for="ch" forName="Parent1" refType="h" fact="0.1"/>
              <dgm:constr type="w" for="ch" forName="Parent1" refType="w" fact="0.2001"/>
              <dgm:constr type="h" for="ch" forName="Parent1" refType="h" fact="0.1"/>
              <dgm:constr type="l" for="ch" forName="ChildAccent2" refType="w" fact="0.2001"/>
              <dgm:constr type="t" for="ch" forName="ChildAccent2" refType="h" fact="0.2"/>
              <dgm:constr type="w" for="ch" forName="ChildAccent2" refType="w" fact="0.2001"/>
              <dgm:constr type="h" for="ch" forName="ChildAccent2" refType="h" fact="0.65"/>
              <dgm:constr type="l" for="ch" forName="Child2" refType="w" fact="0.2255"/>
              <dgm:constr type="t" for="ch" forName="Child2" refType="h" fact="0.2"/>
              <dgm:constr type="w" for="ch" forName="Child2" refType="w" fact="0.1747"/>
              <dgm:constr type="h" for="ch" forName="Child2" refType="h" fact="0.65"/>
              <dgm:constr type="l" for="ch" forName="Parent2" refType="w" fact="0.2001"/>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Child3" refType="w" fact="0.4256"/>
              <dgm:constr type="t" for="ch" forName="Child3" refType="h" fact="0.2"/>
              <dgm:constr type="w" for="ch" forName="Child3" refType="w" fact="0.1747"/>
              <dgm:constr type="h" for="ch" forName="Child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6003"/>
              <dgm:constr type="t" for="ch" forName="ChildAccent4" refType="h" fact="0.2"/>
              <dgm:constr type="w" for="ch" forName="ChildAccent4" refType="w" fact="0.2001"/>
              <dgm:constr type="h" for="ch" forName="ChildAccent4" refType="h" fact="0.75"/>
              <dgm:constr type="l" for="ch" forName="Child4" refType="w" fact="0.6257"/>
              <dgm:constr type="t" for="ch" forName="Child4" refType="h" fact="0.2"/>
              <dgm:constr type="w" for="ch" forName="Child4" refType="w" fact="0.1747"/>
              <dgm:constr type="h" for="ch" forName="Child4" refType="h" fact="0.75"/>
              <dgm:constr type="l" for="ch" forName="Parent4" refType="w" fact="0.6003"/>
              <dgm:constr type="t" for="ch" forName="Parent4" refType="h" fact="0.025"/>
              <dgm:constr type="w" for="ch" forName="Parent4" refType="w" fact="0.2001"/>
              <dgm:constr type="h" for="ch" forName="Parent4" refType="h" fact="0.175"/>
              <dgm:constr type="l" for="ch" forName="ChildAccent5" refType="w" fact="0.7999"/>
              <dgm:constr type="t" for="ch" forName="ChildAccent5" refType="h" fact="0.2"/>
              <dgm:constr type="w" for="ch" forName="ChildAccent5" refType="w" fact="0.2001"/>
              <dgm:constr type="h" for="ch" forName="ChildAccent5" refType="h" fact="0.8"/>
              <dgm:constr type="l" for="ch" forName="Child5" refType="w" fact="0.8253"/>
              <dgm:constr type="t" for="ch" forName="Child5" refType="h" fact="0.2"/>
              <dgm:constr type="w" for="ch" forName="Child5" refType="w" fact="0.1747"/>
              <dgm:constr type="h" for="ch" forName="Child5" refType="h" fact="0.8"/>
              <dgm:constr type="l" for="ch" forName="Parent5" refType="w" fact="0.7999"/>
              <dgm:constr type="t" for="ch" forName="Parent5" refType="h" fact="0"/>
              <dgm:constr type="w" for="ch" forName="Parent5" refType="w" fact="0.2001"/>
              <dgm:constr type="h" for="ch" forName="Parent5" refType="h" fact="0.2"/>
            </dgm:constrLst>
          </dgm:if>
          <dgm:if name="Name9"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Accent1" refType="w" fact="0"/>
              <dgm:constr type="t" for="ch" forName="ChildAccent1" refType="h" fact="0.2087"/>
              <dgm:constr type="w" for="ch" forName="ChildAccent1" refType="w" fact="0.167"/>
              <dgm:constr type="h" for="ch" forName="ChildAccent1" refType="h" fact="0.5586"/>
              <dgm:constr type="l" for="ch" forName="Child1" refType="w" fact="0.0212"/>
              <dgm:constr type="t" for="ch" forName="Child1" refType="h" fact="0.2087"/>
              <dgm:constr type="w" for="ch" forName="Child1" refType="w" fact="0.1458"/>
              <dgm:constr type="h" for="ch" forName="Child1" refType="h" fact="0.5586"/>
              <dgm:constr type="l" for="ch" forName="Parent1" refType="w" fact="0"/>
              <dgm:constr type="t" for="ch" forName="Parent1" refType="h" fact="0.1156"/>
              <dgm:constr type="w" for="ch" forName="Parent1" refType="w" fact="0.167"/>
              <dgm:constr type="h" for="ch" forName="Parent1" refType="h" fact="0.0931"/>
              <dgm:constr type="l" for="ch" forName="ChildAccent2" refType="w" fact="0.167"/>
              <dgm:constr type="t" for="ch" forName="ChildAccent2" refType="h" fact="0.2087"/>
              <dgm:constr type="w" for="ch" forName="ChildAccent2" refType="w" fact="0.167"/>
              <dgm:constr type="h" for="ch" forName="ChildAccent2" refType="h" fact="0.6051"/>
              <dgm:constr type="l" for="ch" forName="Child2" refType="w" fact="0.1888"/>
              <dgm:constr type="t" for="ch" forName="Child2" refType="h" fact="0.2087"/>
              <dgm:constr type="w" for="ch" forName="Child2" refType="w" fact="0.1458"/>
              <dgm:constr type="h" for="ch" forName="Child2" refType="h" fact="0.6051"/>
              <dgm:constr type="l" for="ch" forName="Parent2" refType="w" fact="0.167"/>
              <dgm:constr type="t" for="ch" forName="Parent2" refType="h" fact="0.0923"/>
              <dgm:constr type="w" for="ch" forName="Parent2" refType="w" fact="0.167"/>
              <dgm:constr type="h" for="ch" forName="Parent2" refType="h" fact="0.1164"/>
              <dgm:constr type="l" for="ch" forName="ChildAccent3" refType="w" fact="0.3339"/>
              <dgm:constr type="t" for="ch" forName="ChildAccent3" refType="h" fact="0.2087"/>
              <dgm:constr type="w" for="ch" forName="ChildAccent3" refType="w" fact="0.167"/>
              <dgm:constr type="h" for="ch" forName="ChildAccent3" refType="h" fact="0.6517"/>
              <dgm:constr type="l" for="ch" forName="Child3" refType="w" fact="0.3551"/>
              <dgm:constr type="t" for="ch" forName="Child3" refType="h" fact="0.2087"/>
              <dgm:constr type="w" for="ch" forName="Child3" refType="w" fact="0.1458"/>
              <dgm:constr type="h" for="ch" forName="Child3" refType="h" fact="0.6517"/>
              <dgm:constr type="l" for="ch" forName="Parent3" refType="w" fact="0.3339"/>
              <dgm:constr type="t" for="ch" forName="Parent3" refType="h" fact="0.0698"/>
              <dgm:constr type="w" for="ch" forName="Parent3" refType="w" fact="0.167"/>
              <dgm:constr type="h" for="ch" forName="Parent3" refType="h" fact="0.1396"/>
              <dgm:constr type="l" for="ch" forName="ChildAccent4" refType="w" fact="0.5009"/>
              <dgm:constr type="t" for="ch" forName="ChildAccent4" refType="h" fact="0.2087"/>
              <dgm:constr type="w" for="ch" forName="ChildAccent4" refType="w" fact="0.167"/>
              <dgm:constr type="h" for="ch" forName="ChildAccent4" refType="h" fact="0.6982"/>
              <dgm:constr type="l" for="ch" forName="Child4" refType="w" fact="0.5221"/>
              <dgm:constr type="t" for="ch" forName="Child4" refType="h" fact="0.2087"/>
              <dgm:constr type="w" for="ch" forName="Child4" refType="w" fact="0.1458"/>
              <dgm:constr type="h" for="ch" forName="Child4" refType="h" fact="0.6982"/>
              <dgm:constr type="l" for="ch" forName="Parent4" refType="w" fact="0.501"/>
              <dgm:constr type="t" for="ch" forName="Parent4" refType="h" fact="0.0458"/>
              <dgm:constr type="w" for="ch" forName="Parent4" refType="w" fact="0.167"/>
              <dgm:constr type="h" for="ch" forName="Parent4" refType="h" fact="0.1629"/>
              <dgm:constr type="l" for="ch" forName="ChildAccent5" refType="w" fact="0.6674"/>
              <dgm:constr type="t" for="ch" forName="ChildAccent5" refType="h" fact="0.2087"/>
              <dgm:constr type="w" for="ch" forName="ChildAccent5" refType="w" fact="0.167"/>
              <dgm:constr type="h" for="ch" forName="ChildAccent5" refType="h" fact="0.7448"/>
              <dgm:constr type="l" for="ch" forName="Child5" refType="w" fact="0.6886"/>
              <dgm:constr type="t" for="ch" forName="Child5" refType="h" fact="0.2087"/>
              <dgm:constr type="w" for="ch" forName="Child5" refType="w" fact="0.1458"/>
              <dgm:constr type="h" for="ch" forName="Child5" refType="h" fact="0.7448"/>
              <dgm:constr type="l" for="ch" forName="Parent5" refType="w" fact="0.668"/>
              <dgm:constr type="t" for="ch" forName="Parent5" refType="h" fact="0.0225"/>
              <dgm:constr type="w" for="ch" forName="Parent5" refType="w" fact="0.167"/>
              <dgm:constr type="h" for="ch" forName="Parent5" refType="h" fact="0.1862"/>
              <dgm:constr type="l" for="ch" forName="ChildAccent6" refType="w" fact="0.833"/>
              <dgm:constr type="t" for="ch" forName="ChildAccent6" refType="h" fact="0.2087"/>
              <dgm:constr type="w" for="ch" forName="ChildAccent6" refType="w" fact="0.167"/>
              <dgm:constr type="h" for="ch" forName="ChildAccent6" refType="h" fact="0.7913"/>
              <dgm:constr type="l" for="ch" forName="Child6" refType="w" fact="0.8542"/>
              <dgm:constr type="t" for="ch" forName="Child6" refType="h" fact="0.2087"/>
              <dgm:constr type="w" for="ch" forName="Child6" refType="w" fact="0.1458"/>
              <dgm:constr type="h" for="ch" forName="Child6" refType="h" fact="0.7913"/>
              <dgm:constr type="l" for="ch" forName="Parent6" refType="w" fact="0.835"/>
              <dgm:constr type="t" for="ch" forName="Parent6" refType="h" fact="0"/>
              <dgm:constr type="w" for="ch" forName="Parent6" refType="w" fact="0.165"/>
              <dgm:constr type="h" for="ch" forName="Parent6" refType="h" fact="0.2095"/>
            </dgm:constrLst>
          </dgm:if>
          <dgm:else name="Name10">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Accent1" refType="w" fact="0"/>
              <dgm:constr type="t" for="ch" forName="ChildAccent1" refType="h" fact="0.2168"/>
              <dgm:constr type="w" for="ch" forName="ChildAccent1" refType="w" fact="0.1432"/>
              <dgm:constr type="h" for="ch" forName="ChildAccent1" refType="h" fact="0.5221"/>
              <dgm:constr type="l" for="ch" forName="Child1" refType="w" fact="0.0182"/>
              <dgm:constr type="t" for="ch" forName="Child1" refType="h" fact="0.2168"/>
              <dgm:constr type="w" for="ch" forName="Child1" refType="w" fact="0.125"/>
              <dgm:constr type="h" for="ch" forName="Child1" refType="h" fact="0.5221"/>
              <dgm:constr type="l" for="ch" forName="Parent1" refType="w" fact="0"/>
              <dgm:constr type="t" for="ch" forName="Parent1" refType="h" fact="0.1298"/>
              <dgm:constr type="w" for="ch" forName="Parent1" refType="w" fact="0.1432"/>
              <dgm:constr type="h" for="ch" forName="Parent1" refType="h" fact="0.087"/>
              <dgm:constr type="l" for="ch" forName="ChildAccent2" refType="w" fact="0.1432"/>
              <dgm:constr type="t" for="ch" forName="ChildAccent2" refType="h" fact="0.2168"/>
              <dgm:constr type="w" for="ch" forName="ChildAccent2" refType="w" fact="0.1432"/>
              <dgm:constr type="h" for="ch" forName="ChildAccent2" refType="h" fact="0.5656"/>
              <dgm:constr type="l" for="ch" forName="Child2" refType="w" fact="0.1614"/>
              <dgm:constr type="t" for="ch" forName="Child2" refType="h" fact="0.2168"/>
              <dgm:constr type="w" for="ch" forName="Child2" refType="w" fact="0.125"/>
              <dgm:constr type="h" for="ch" forName="Child2" refType="h" fact="0.5656"/>
              <dgm:constr type="l" for="ch" forName="Parent2" refType="w" fact="0.1432"/>
              <dgm:constr type="t" for="ch" forName="Parent2" refType="h" fact="0.108"/>
              <dgm:constr type="w" for="ch" forName="Parent2" refType="w" fact="0.1432"/>
              <dgm:constr type="h" for="ch" forName="Parent2" refType="h" fact="0.1088"/>
              <dgm:constr type="l" for="ch" forName="ChildAccent3" refType="w" fact="0.2865"/>
              <dgm:constr type="t" for="ch" forName="ChildAccent3" refType="h" fact="0.2168"/>
              <dgm:constr type="w" for="ch" forName="ChildAccent3" refType="w" fact="0.1432"/>
              <dgm:constr type="h" for="ch" forName="ChildAccent3" refType="h" fact="0.6091"/>
              <dgm:constr type="l" for="ch" forName="Child3" refType="w" fact="0.3047"/>
              <dgm:constr type="t" for="ch" forName="Child3" refType="h" fact="0.2168"/>
              <dgm:constr type="w" for="ch" forName="Child3" refType="w" fact="0.125"/>
              <dgm:constr type="h" for="ch" forName="Child3" refType="h" fact="0.6091"/>
              <dgm:constr type="l" for="ch" forName="Parent3" refType="w" fact="0.2865"/>
              <dgm:constr type="t" for="ch" forName="Parent3" refType="h" fact="0.087"/>
              <dgm:constr type="w" for="ch" forName="Parent3" refType="w" fact="0.143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Child4" refType="w" fact="0.4479"/>
              <dgm:constr type="t" for="ch" forName="Child4" refType="h" fact="0.2168"/>
              <dgm:constr type="w" for="ch" forName="Child4" refType="w" fact="0.125"/>
              <dgm:constr type="h" for="ch" forName="Child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5726"/>
              <dgm:constr type="t" for="ch" forName="ChildAccent5" refType="h" fact="0.2168"/>
              <dgm:constr type="w" for="ch" forName="ChildAccent5" refType="w" fact="0.1432"/>
              <dgm:constr type="h" for="ch" forName="ChildAccent5" refType="h" fact="0.6962"/>
              <dgm:constr type="l" for="ch" forName="Child5" refType="w" fact="0.5908"/>
              <dgm:constr type="t" for="ch" forName="Child5" refType="h" fact="0.2168"/>
              <dgm:constr type="w" for="ch" forName="Child5" refType="w" fact="0.125"/>
              <dgm:constr type="h" for="ch" forName="Child5" refType="h" fact="0.6962"/>
              <dgm:constr type="l" for="ch" forName="Parent5" refType="w" fact="0.5726"/>
              <dgm:constr type="t" for="ch" forName="Parent5" refType="h" fact="0.0428"/>
              <dgm:constr type="w" for="ch" forName="Parent5" refType="w" fact="0.1432"/>
              <dgm:constr type="h" for="ch" forName="Parent5" refType="h" fact="0.174"/>
              <dgm:constr type="l" for="ch" forName="ChildAccent6" refType="w" fact="0.7147"/>
              <dgm:constr type="t" for="ch" forName="ChildAccent6" refType="h" fact="0.2168"/>
              <dgm:constr type="w" for="ch" forName="ChildAccent6" refType="w" fact="0.1432"/>
              <dgm:constr type="h" for="ch" forName="ChildAccent6" refType="h" fact="0.7397"/>
              <dgm:constr type="l" for="ch" forName="Child6" refType="w" fact="0.7329"/>
              <dgm:constr type="t" for="ch" forName="Child6" refType="h" fact="0.2168"/>
              <dgm:constr type="w" for="ch" forName="Child6" refType="w" fact="0.125"/>
              <dgm:constr type="h" for="ch" forName="Child6" refType="h" fact="0.7397"/>
              <dgm:constr type="l" for="ch" forName="Parent6" refType="w" fact="0.716"/>
              <dgm:constr type="t" for="ch" forName="Parent6" refType="h" fact="0.0217"/>
              <dgm:constr type="w" for="ch" forName="Parent6" refType="w" fact="0.1424"/>
              <dgm:constr type="h" for="ch" forName="Parent6" refType="h" fact="0.1958"/>
              <dgm:constr type="l" for="ch" forName="ChildAccent7" refType="w" fact="0.8568"/>
              <dgm:constr type="t" for="ch" forName="ChildAccent7" refType="h" fact="0.2168"/>
              <dgm:constr type="w" for="ch" forName="ChildAccent7" refType="w" fact="0.1432"/>
              <dgm:constr type="h" for="ch" forName="ChildAccent7" refType="h" fact="0.7832"/>
              <dgm:constr type="l" for="ch" forName="Child7" refType="w" fact="0.875"/>
              <dgm:constr type="t" for="ch" forName="Child7" refType="h" fact="0.2168"/>
              <dgm:constr type="w" for="ch" forName="Child7" refType="w" fact="0.125"/>
              <dgm:constr type="h" for="ch" forName="Child7" refType="h" fact="0.7832"/>
              <dgm:constr type="l" for="ch" forName="Parent7" refType="w" fact="0.8577"/>
              <dgm:constr type="t" for="ch" forName="Parent7" refType="h" fact="0"/>
              <dgm:constr type="w" for="ch" forName="Parent7" refType="w" fact="0.1423"/>
              <dgm:constr type="h" for="ch" forName="Parent7" refType="h" fact="0.2175"/>
            </dgm:constrLst>
          </dgm:else>
        </dgm:choose>
      </dgm:if>
      <dgm:else name="Name11">
        <dgm:choose name="Name12">
          <dgm:if name="Name13"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14"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2" refType="w" fact="0"/>
              <dgm:constr type="t" for="ch" forName="Child2" refType="h" fact="0.1613"/>
              <dgm:constr type="w" for="ch" forName="Child2" refType="w" fact="0.4365"/>
              <dgm:constr type="h" for="ch" forName="Child2" refType="h" fact="0.8387"/>
              <dgm:constr type="l" for="ch" forName="Child1" refType="w" fact="0.5"/>
              <dgm:constr type="t" for="ch" forName="Child1" refType="h" fact="0.1613"/>
              <dgm:constr type="w" for="ch" forName="Child1" refType="w" fact="0.4365"/>
              <dgm:constr type="h" for="ch" forName="Child1" refType="h" fact="0.7742"/>
              <dgm:constr type="l" for="ch" forName="ChildAccent1" refType="w" fact="0.5"/>
              <dgm:constr type="t" for="ch" forName="ChildAccent1" refType="h" fact="0.1613"/>
              <dgm:constr type="w" for="ch" forName="ChildAccent1" refType="w" fact="0.5"/>
              <dgm:constr type="h" for="ch" forName="ChildAccent1" refType="h" fact="0.7742"/>
              <dgm:constr type="l" for="ch" forName="Parent1" refType="w" fact="0.5"/>
              <dgm:constr type="t" for="ch" forName="Parent1" refType="h" fact="0.0323"/>
              <dgm:constr type="w" for="ch" forName="Parent1" refType="w" fact="0.5"/>
              <dgm:constr type="h" for="ch" forName="Parent1" refType="h" fact="0.129"/>
              <dgm:constr type="l" for="ch" forName="ChildAccent2" refType="w" fact="0"/>
              <dgm:constr type="t" for="ch" forName="ChildAccent2" refType="h" fact="0.1613"/>
              <dgm:constr type="w" for="ch" forName="ChildAccent2" refType="w" fact="0.5"/>
              <dgm:constr type="h" for="ch" forName="ChildAccent2" refType="h" fact="0.8387"/>
              <dgm:constr type="l" for="ch" forName="Parent2" refType="w" fact="0"/>
              <dgm:constr type="t" for="ch" forName="Parent2" refType="h" fact="0"/>
              <dgm:constr type="w" for="ch" forName="Parent2" refType="w" fact="0.5"/>
              <dgm:constr type="h" for="ch" forName="Parent2" refType="h" fact="0.1613"/>
            </dgm:constrLst>
          </dgm:if>
          <dgm:if name="Name15"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3" refType="w" fact="0"/>
              <dgm:constr type="t" for="ch" forName="Child3" refType="h" fact="0.1757"/>
              <dgm:constr type="w" for="ch" forName="Child3" refType="w" fact="0.291"/>
              <dgm:constr type="h" for="ch" forName="Child3" refType="h" fact="0.8243"/>
              <dgm:constr type="l" for="ch" forName="Child2" refType="w" fact="0.3333"/>
              <dgm:constr type="t" for="ch" forName="Child2" refType="h" fact="0.1757"/>
              <dgm:constr type="w" for="ch" forName="Child2" refType="w" fact="0.291"/>
              <dgm:constr type="h" for="ch" forName="Child2" refType="h" fact="0.7655"/>
              <dgm:constr type="l" for="ch" forName="Child1" refType="w" fact="0.6667"/>
              <dgm:constr type="t" for="ch" forName="Child1" refType="h" fact="0.1757"/>
              <dgm:constr type="w" for="ch" forName="Child1" refType="w" fact="0.291"/>
              <dgm:constr type="h" for="ch" forName="Child1" refType="h" fact="0.7066"/>
              <dgm:constr type="l" for="ch" forName="ChildAccent1" refType="w" fact="0.6667"/>
              <dgm:constr type="t" for="ch" forName="ChildAccent1" refType="h" fact="0.1757"/>
              <dgm:constr type="w" for="ch" forName="ChildAccent1" refType="w" fact="0.3333"/>
              <dgm:constr type="h" for="ch" forName="ChildAccent1" refType="h" fact="0.7066"/>
              <dgm:constr type="l" for="ch" forName="Parent1" refType="w" fact="0.6667"/>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
              <dgm:constr type="t" for="ch" forName="ChildAccent3" refType="h" fact="0.1757"/>
              <dgm:constr type="w" for="ch" forName="ChildAccent3" refType="w" fact="0.3333"/>
              <dgm:constr type="h" for="ch" forName="ChildAccent3" refType="h" fact="0.8243"/>
              <dgm:constr type="l" for="ch" forName="Parent3" refType="w" fact="0"/>
              <dgm:constr type="t" for="ch" forName="Parent3" refType="h" fact="0"/>
              <dgm:constr type="w" for="ch" forName="Parent3" refType="w" fact="0.3333"/>
              <dgm:constr type="h" for="ch" forName="Parent3" refType="h" fact="0.176"/>
            </dgm:constrLst>
          </dgm:if>
          <dgm:if name="Name16"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4" refType="w" fact="0"/>
              <dgm:constr type="t" for="ch" forName="Child4" refType="h" fact="0.1892"/>
              <dgm:constr type="w" for="ch" forName="Child4" refType="w" fact="0.2183"/>
              <dgm:constr type="h" for="ch" forName="Child4" refType="h" fact="0.8108"/>
              <dgm:constr type="l" for="ch" forName="Child3" refType="w" fact="0.25"/>
              <dgm:constr type="t" for="ch" forName="Child3" refType="h" fact="0.1892"/>
              <dgm:constr type="w" for="ch" forName="Child3" refType="w" fact="0.2183"/>
              <dgm:constr type="h" for="ch" forName="Child3" refType="h" fact="0.7568"/>
              <dgm:constr type="l" for="ch" forName="Child2" refType="w" fact="0.5"/>
              <dgm:constr type="t" for="ch" forName="Child2" refType="h" fact="0.1892"/>
              <dgm:constr type="w" for="ch" forName="Child2" refType="w" fact="0.2183"/>
              <dgm:constr type="h" for="ch" forName="Child2" refType="h" fact="0.7027"/>
              <dgm:constr type="l" for="ch" forName="Child1" refType="w" fact="0.75"/>
              <dgm:constr type="t" for="ch" forName="Child1" refType="h" fact="0.1892"/>
              <dgm:constr type="w" for="ch" forName="Child1" refType="w" fact="0.2183"/>
              <dgm:constr type="h" for="ch" forName="Child1" refType="h" fact="0.6486"/>
              <dgm:constr type="l" for="ch" forName="ChildAccent1" refType="w" fact="0.75"/>
              <dgm:constr type="t" for="ch" forName="ChildAccent1" refType="h" fact="0.1892"/>
              <dgm:constr type="w" for="ch" forName="ChildAccent1" refType="w" fact="0.25"/>
              <dgm:constr type="h" for="ch" forName="ChildAccent1" refType="h" fact="0.6486"/>
              <dgm:constr type="l" for="ch" forName="Parent1" refType="w" fact="0.75"/>
              <dgm:constr type="t" for="ch" forName="Parent1" refType="h" fact="0.0811"/>
              <dgm:constr type="w" for="ch" forName="Parent1" refType="w" fact="0.25"/>
              <dgm:constr type="h" for="ch" forName="Parent1" refType="h" fact="0.1081"/>
              <dgm:constr type="l" for="ch" forName="ChildAccent2" refType="w" fact="0.5"/>
              <dgm:constr type="t" for="ch" forName="ChildAccent2" refType="h" fact="0.1892"/>
              <dgm:constr type="w" for="ch" forName="ChildAccent2" refType="w" fact="0.25"/>
              <dgm:constr type="h" for="ch" forName="ChildAccent2" refType="h" fact="0.7027"/>
              <dgm:constr type="l" for="ch" forName="Parent2" refType="w" fact="0.5"/>
              <dgm:constr type="t" for="ch" forName="Parent2" refType="h" fact="0.0541"/>
              <dgm:constr type="w" for="ch" forName="Parent2" refType="w" fact="0.25"/>
              <dgm:constr type="h" for="ch" forName="Parent2" refType="h" fact="0.1351"/>
              <dgm:constr type="l" for="ch" forName="ChildAccent3" refType="w" fact="0.25"/>
              <dgm:constr type="t" for="ch" forName="ChildAccent3" refType="h" fact="0.1892"/>
              <dgm:constr type="w" for="ch" forName="ChildAccent3" refType="w" fact="0.25"/>
              <dgm:constr type="h" for="ch" forName="ChildAccent3" refType="h" fact="0.7568"/>
              <dgm:constr type="l" for="ch" forName="Parent3" refType="w" fact="0.25"/>
              <dgm:constr type="t" for="ch" forName="Parent3" refType="h" fact="0.0279"/>
              <dgm:constr type="w" for="ch" forName="Parent3" refType="w" fact="0.25"/>
              <dgm:constr type="h" for="ch" forName="Parent3" refType="h" fact="0.161"/>
              <dgm:constr type="l" for="ch" forName="ChildAccent4" refType="w" fact="0"/>
              <dgm:constr type="t" for="ch" forName="ChildAccent4" refType="h" fact="0.1892"/>
              <dgm:constr type="w" for="ch" forName="ChildAccent4" refType="w" fact="0.25"/>
              <dgm:constr type="h" for="ch" forName="ChildAccent4" refType="h" fact="0.8108"/>
              <dgm:constr type="l" for="ch" forName="Parent4" refType="w" fact="0"/>
              <dgm:constr type="t" for="ch" forName="Parent4" refType="h" fact="0"/>
              <dgm:constr type="w" for="ch" forName="Parent4" refType="w" fact="0.25"/>
              <dgm:constr type="h" for="ch" forName="Parent4" refType="h" fact="0.1892"/>
            </dgm:constrLst>
          </dgm:if>
          <dgm:if name="Name17"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5" refType="w" fact="0"/>
              <dgm:constr type="t" for="ch" forName="Child5" refType="h" fact="0.2"/>
              <dgm:constr type="w" for="ch" forName="Child5" refType="w" fact="0.1747"/>
              <dgm:constr type="h" for="ch" forName="Child5" refType="h" fact="0.8"/>
              <dgm:constr type="l" for="ch" forName="Child4" refType="w" fact="0.2001"/>
              <dgm:constr type="t" for="ch" forName="Child4" refType="h" fact="0.2"/>
              <dgm:constr type="w" for="ch" forName="Child4" refType="w" fact="0.1747"/>
              <dgm:constr type="h" for="ch" forName="Child4" refType="h" fact="0.75"/>
              <dgm:constr type="l" for="ch" forName="Child3" refType="w" fact="0.4002"/>
              <dgm:constr type="t" for="ch" forName="Child3" refType="h" fact="0.2"/>
              <dgm:constr type="w" for="ch" forName="Child3" refType="w" fact="0.1747"/>
              <dgm:constr type="h" for="ch" forName="Child3" refType="h" fact="0.7"/>
              <dgm:constr type="l" for="ch" forName="Child2" refType="w" fact="0.6003"/>
              <dgm:constr type="t" for="ch" forName="Child2" refType="h" fact="0.2"/>
              <dgm:constr type="w" for="ch" forName="Child2" refType="w" fact="0.1747"/>
              <dgm:constr type="h" for="ch" forName="Child2" refType="h" fact="0.65"/>
              <dgm:constr type="l" for="ch" forName="Child1" refType="w" fact="0.7999"/>
              <dgm:constr type="t" for="ch" forName="Child1" refType="h" fact="0.2"/>
              <dgm:constr type="w" for="ch" forName="Child1" refType="w" fact="0.1747"/>
              <dgm:constr type="h" for="ch" forName="Child1" refType="h" fact="0.6"/>
              <dgm:constr type="l" for="ch" forName="ChildAccent1" refType="w" fact="0.7999"/>
              <dgm:constr type="t" for="ch" forName="ChildAccent1" refType="h" fact="0.2"/>
              <dgm:constr type="w" for="ch" forName="ChildAccent1" refType="w" fact="0.2001"/>
              <dgm:constr type="h" for="ch" forName="ChildAccent1" refType="h" fact="0.6"/>
              <dgm:constr type="l" for="ch" forName="Parent1" refType="w" fact="0.7999"/>
              <dgm:constr type="t" for="ch" forName="Parent1" refType="h" fact="0.1"/>
              <dgm:constr type="w" for="ch" forName="Parent1" refType="w" fact="0.2001"/>
              <dgm:constr type="h" for="ch" forName="Parent1" refType="h" fact="0.1"/>
              <dgm:constr type="l" for="ch" forName="ChildAccent2" refType="w" fact="0.6003"/>
              <dgm:constr type="t" for="ch" forName="ChildAccent2" refType="h" fact="0.2"/>
              <dgm:constr type="w" for="ch" forName="ChildAccent2" refType="w" fact="0.2001"/>
              <dgm:constr type="h" for="ch" forName="ChildAccent2" refType="h" fact="0.65"/>
              <dgm:constr type="l" for="ch" forName="Parent2" refType="w" fact="0.6003"/>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2001"/>
              <dgm:constr type="t" for="ch" forName="ChildAccent4" refType="h" fact="0.2"/>
              <dgm:constr type="w" for="ch" forName="ChildAccent4" refType="w" fact="0.2001"/>
              <dgm:constr type="h" for="ch" forName="ChildAccent4" refType="h" fact="0.75"/>
              <dgm:constr type="l" for="ch" forName="Parent4" refType="w" fact="0.2001"/>
              <dgm:constr type="t" for="ch" forName="Parent4" refType="h" fact="0.025"/>
              <dgm:constr type="w" for="ch" forName="Parent4" refType="w" fact="0.2001"/>
              <dgm:constr type="h" for="ch" forName="Parent4" refType="h" fact="0.175"/>
              <dgm:constr type="l" for="ch" forName="ChildAccent5" refType="w" fact="0"/>
              <dgm:constr type="t" for="ch" forName="ChildAccent5" refType="h" fact="0.2"/>
              <dgm:constr type="w" for="ch" forName="ChildAccent5" refType="w" fact="0.2001"/>
              <dgm:constr type="h" for="ch" forName="ChildAccent5" refType="h" fact="0.8"/>
              <dgm:constr type="l" for="ch" forName="Parent5" refType="w" fact="0"/>
              <dgm:constr type="t" for="ch" forName="Parent5" refType="h" fact="0"/>
              <dgm:constr type="w" for="ch" forName="Parent5" refType="w" fact="0.2001"/>
              <dgm:constr type="h" for="ch" forName="Parent5" refType="h" fact="0.2"/>
            </dgm:constrLst>
          </dgm:if>
          <dgm:if name="Name18"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6" refType="w" fact="0"/>
              <dgm:constr type="t" for="ch" forName="Child6" refType="h" fact="0.2087"/>
              <dgm:constr type="w" for="ch" forName="Child6" refType="w" fact="0.1458"/>
              <dgm:constr type="h" for="ch" forName="Child6" refType="h" fact="0.7913"/>
              <dgm:constr type="l" for="ch" forName="Child5" refType="w" fact="0.167"/>
              <dgm:constr type="t" for="ch" forName="Child5" refType="h" fact="0.2087"/>
              <dgm:constr type="w" for="ch" forName="Child5" refType="w" fact="0.1458"/>
              <dgm:constr type="h" for="ch" forName="Child5" refType="h" fact="0.7448"/>
              <dgm:constr type="l" for="ch" forName="Child4" refType="w" fact="0.3339"/>
              <dgm:constr type="t" for="ch" forName="Child4" refType="h" fact="0.2087"/>
              <dgm:constr type="w" for="ch" forName="Child4" refType="w" fact="0.1458"/>
              <dgm:constr type="h" for="ch" forName="Child4" refType="h" fact="0.6982"/>
              <dgm:constr type="l" for="ch" forName="Child3" refType="w" fact="0.5009"/>
              <dgm:constr type="t" for="ch" forName="Child3" refType="h" fact="0.2087"/>
              <dgm:constr type="w" for="ch" forName="Child3" refType="w" fact="0.1458"/>
              <dgm:constr type="h" for="ch" forName="Child3" refType="h" fact="0.6517"/>
              <dgm:constr type="l" for="ch" forName="Child2" refType="w" fact="0.6674"/>
              <dgm:constr type="t" for="ch" forName="Child2" refType="h" fact="0.2087"/>
              <dgm:constr type="w" for="ch" forName="Child2" refType="w" fact="0.1458"/>
              <dgm:constr type="h" for="ch" forName="Child2" refType="h" fact="0.6051"/>
              <dgm:constr type="l" for="ch" forName="Child1" refType="w" fact="0.833"/>
              <dgm:constr type="t" for="ch" forName="Child1" refType="h" fact="0.2087"/>
              <dgm:constr type="w" for="ch" forName="Child1" refType="w" fact="0.1458"/>
              <dgm:constr type="h" for="ch" forName="Child1" refType="h" fact="0.5586"/>
              <dgm:constr type="l" for="ch" forName="ChildAccent1" refType="w" fact="0.833"/>
              <dgm:constr type="t" for="ch" forName="ChildAccent1" refType="h" fact="0.2087"/>
              <dgm:constr type="w" for="ch" forName="ChildAccent1" refType="w" fact="0.167"/>
              <dgm:constr type="h" for="ch" forName="ChildAccent1" refType="h" fact="0.5586"/>
              <dgm:constr type="l" for="ch" forName="Parent1" refType="w" fact="0.833"/>
              <dgm:constr type="t" for="ch" forName="Parent1" refType="h" fact="0.1156"/>
              <dgm:constr type="w" for="ch" forName="Parent1" refType="w" fact="0.167"/>
              <dgm:constr type="h" for="ch" forName="Parent1" refType="h" fact="0.0931"/>
              <dgm:constr type="l" for="ch" forName="ChildAccent2" refType="w" fact="0.6674"/>
              <dgm:constr type="t" for="ch" forName="ChildAccent2" refType="h" fact="0.2087"/>
              <dgm:constr type="w" for="ch" forName="ChildAccent2" refType="w" fact="0.167"/>
              <dgm:constr type="h" for="ch" forName="ChildAccent2" refType="h" fact="0.6051"/>
              <dgm:constr type="l" for="ch" forName="Parent2" refType="w" fact="0.6674"/>
              <dgm:constr type="t" for="ch" forName="Parent2" refType="h" fact="0.0923"/>
              <dgm:constr type="w" for="ch" forName="Parent2" refType="w" fact="0.165"/>
              <dgm:constr type="h" for="ch" forName="Parent2" refType="h" fact="0.1164"/>
              <dgm:constr type="l" for="ch" forName="ChildAccent3" refType="w" fact="0.5009"/>
              <dgm:constr type="t" for="ch" forName="ChildAccent3" refType="h" fact="0.2087"/>
              <dgm:constr type="w" for="ch" forName="ChildAccent3" refType="w" fact="0.167"/>
              <dgm:constr type="h" for="ch" forName="ChildAccent3" refType="h" fact="0.6517"/>
              <dgm:constr type="l" for="ch" forName="Parent3" refType="w" fact="0.5009"/>
              <dgm:constr type="t" for="ch" forName="Parent3" refType="h" fact="0.0698"/>
              <dgm:constr type="w" for="ch" forName="Parent3" refType="w" fact="0.166"/>
              <dgm:constr type="h" for="ch" forName="Parent3" refType="h" fact="0.1396"/>
              <dgm:constr type="l" for="ch" forName="ChildAccent4" refType="w" fact="0.3339"/>
              <dgm:constr type="t" for="ch" forName="ChildAccent4" refType="h" fact="0.2087"/>
              <dgm:constr type="w" for="ch" forName="ChildAccent4" refType="w" fact="0.167"/>
              <dgm:constr type="h" for="ch" forName="ChildAccent4" refType="h" fact="0.6982"/>
              <dgm:constr type="l" for="ch" forName="Parent4" refType="w" fact="0.3339"/>
              <dgm:constr type="t" for="ch" forName="Parent4" refType="h" fact="0.0458"/>
              <dgm:constr type="w" for="ch" forName="Parent4" refType="w" fact="0.167"/>
              <dgm:constr type="h" for="ch" forName="Parent4" refType="h" fact="0.1629"/>
              <dgm:constr type="l" for="ch" forName="ChildAccent5" refType="w" fact="0.167"/>
              <dgm:constr type="t" for="ch" forName="ChildAccent5" refType="h" fact="0.2087"/>
              <dgm:constr type="w" for="ch" forName="ChildAccent5" refType="w" fact="0.167"/>
              <dgm:constr type="h" for="ch" forName="ChildAccent5" refType="h" fact="0.7448"/>
              <dgm:constr type="l" for="ch" forName="Parent5" refType="w" fact="0.167"/>
              <dgm:constr type="t" for="ch" forName="Parent5" refType="h" fact="0.0225"/>
              <dgm:constr type="w" for="ch" forName="Parent5" refType="w" fact="0.167"/>
              <dgm:constr type="h" for="ch" forName="Parent5" refType="h" fact="0.1862"/>
              <dgm:constr type="l" for="ch" forName="ChildAccent6" refType="w" fact="0"/>
              <dgm:constr type="t" for="ch" forName="ChildAccent6" refType="h" fact="0.2087"/>
              <dgm:constr type="w" for="ch" forName="ChildAccent6" refType="w" fact="0.167"/>
              <dgm:constr type="h" for="ch" forName="ChildAccent6" refType="h" fact="0.7913"/>
              <dgm:constr type="l" for="ch" forName="Parent6" refType="w" fact="0"/>
              <dgm:constr type="t" for="ch" forName="Parent6" refType="h" fact="0"/>
              <dgm:constr type="w" for="ch" forName="Parent6" refType="w" fact="0.167"/>
              <dgm:constr type="h" for="ch" forName="Parent6" refType="h" fact="0.2095"/>
            </dgm:constrLst>
          </dgm:if>
          <dgm:else name="Name19">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7" refType="w" fact="0"/>
              <dgm:constr type="t" for="ch" forName="Child7" refType="h" fact="0.2168"/>
              <dgm:constr type="w" for="ch" forName="Child7" refType="w" fact="0.125"/>
              <dgm:constr type="h" for="ch" forName="Child7" refType="h" fact="0.7832"/>
              <dgm:constr type="l" for="ch" forName="Child6" refType="w" fact="0.1432"/>
              <dgm:constr type="t" for="ch" forName="Child6" refType="h" fact="0.2168"/>
              <dgm:constr type="w" for="ch" forName="Child6" refType="w" fact="0.125"/>
              <dgm:constr type="h" for="ch" forName="Child6" refType="h" fact="0.7397"/>
              <dgm:constr type="l" for="ch" forName="Child5" refType="w" fact="0.2865"/>
              <dgm:constr type="t" for="ch" forName="Child5" refType="h" fact="0.2168"/>
              <dgm:constr type="w" for="ch" forName="Child5" refType="w" fact="0.125"/>
              <dgm:constr type="h" for="ch" forName="Child5" refType="h" fact="0.6962"/>
              <dgm:constr type="l" for="ch" forName="Child4" refType="w" fact="0.4297"/>
              <dgm:constr type="t" for="ch" forName="Child4" refType="h" fact="0.2168"/>
              <dgm:constr type="w" for="ch" forName="Child4" refType="w" fact="0.125"/>
              <dgm:constr type="h" for="ch" forName="Child4" refType="h" fact="0.6526"/>
              <dgm:constr type="l" for="ch" forName="Child3" refType="w" fact="0.5726"/>
              <dgm:constr type="t" for="ch" forName="Child3" refType="h" fact="0.2168"/>
              <dgm:constr type="w" for="ch" forName="Child3" refType="w" fact="0.125"/>
              <dgm:constr type="h" for="ch" forName="Child3" refType="h" fact="0.6091"/>
              <dgm:constr type="l" for="ch" forName="Child2" refType="w" fact="0.7147"/>
              <dgm:constr type="t" for="ch" forName="Child2" refType="h" fact="0.2168"/>
              <dgm:constr type="w" for="ch" forName="Child2" refType="w" fact="0.125"/>
              <dgm:constr type="h" for="ch" forName="Child2" refType="h" fact="0.5656"/>
              <dgm:constr type="l" for="ch" forName="Child1" refType="w" fact="0.8568"/>
              <dgm:constr type="t" for="ch" forName="Child1" refType="h" fact="0.2168"/>
              <dgm:constr type="w" for="ch" forName="Child1" refType="w" fact="0.125"/>
              <dgm:constr type="h" for="ch" forName="Child1" refType="h" fact="0.5221"/>
              <dgm:constr type="l" for="ch" forName="ChildAccent1" refType="w" fact="0.8568"/>
              <dgm:constr type="t" for="ch" forName="ChildAccent1" refType="h" fact="0.2168"/>
              <dgm:constr type="w" for="ch" forName="ChildAccent1" refType="w" fact="0.1432"/>
              <dgm:constr type="h" for="ch" forName="ChildAccent1" refType="h" fact="0.5221"/>
              <dgm:constr type="l" for="ch" forName="Parent1" refType="w" fact="0.8568"/>
              <dgm:constr type="t" for="ch" forName="Parent1" refType="h" fact="0.1298"/>
              <dgm:constr type="w" for="ch" forName="Parent1" refType="w" fact="0.1432"/>
              <dgm:constr type="h" for="ch" forName="Parent1" refType="h" fact="0.087"/>
              <dgm:constr type="l" for="ch" forName="ChildAccent2" refType="w" fact="0.7147"/>
              <dgm:constr type="t" for="ch" forName="ChildAccent2" refType="h" fact="0.2168"/>
              <dgm:constr type="w" for="ch" forName="ChildAccent2" refType="w" fact="0.1432"/>
              <dgm:constr type="h" for="ch" forName="ChildAccent2" refType="h" fact="0.5656"/>
              <dgm:constr type="l" for="ch" forName="Parent2" refType="w" fact="0.7147"/>
              <dgm:constr type="t" for="ch" forName="Parent2" refType="h" fact="0.108"/>
              <dgm:constr type="w" for="ch" forName="Parent2" refType="w" fact="0.1425"/>
              <dgm:constr type="h" for="ch" forName="Parent2" refType="h" fact="0.1088"/>
              <dgm:constr type="l" for="ch" forName="ChildAccent3" refType="w" fact="0.5726"/>
              <dgm:constr type="t" for="ch" forName="ChildAccent3" refType="h" fact="0.2168"/>
              <dgm:constr type="w" for="ch" forName="ChildAccent3" refType="w" fact="0.1432"/>
              <dgm:constr type="h" for="ch" forName="ChildAccent3" refType="h" fact="0.6091"/>
              <dgm:constr type="l" for="ch" forName="Parent3" refType="w" fact="0.5726"/>
              <dgm:constr type="t" for="ch" forName="Parent3" refType="h" fact="0.087"/>
              <dgm:constr type="w" for="ch" forName="Parent3" refType="w" fact="0.14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2865"/>
              <dgm:constr type="t" for="ch" forName="ChildAccent5" refType="h" fact="0.2168"/>
              <dgm:constr type="w" for="ch" forName="ChildAccent5" refType="w" fact="0.1432"/>
              <dgm:constr type="h" for="ch" forName="ChildAccent5" refType="h" fact="0.6962"/>
              <dgm:constr type="l" for="ch" forName="Parent5" refType="w" fact="0.2865"/>
              <dgm:constr type="t" for="ch" forName="Parent5" refType="h" fact="0.0428"/>
              <dgm:constr type="w" for="ch" forName="Parent5" refType="w" fact="0.1432"/>
              <dgm:constr type="h" for="ch" forName="Parent5" refType="h" fact="0.174"/>
              <dgm:constr type="l" for="ch" forName="ChildAccent6" refType="w" fact="0.1432"/>
              <dgm:constr type="t" for="ch" forName="ChildAccent6" refType="h" fact="0.2168"/>
              <dgm:constr type="w" for="ch" forName="ChildAccent6" refType="w" fact="0.1432"/>
              <dgm:constr type="h" for="ch" forName="ChildAccent6" refType="h" fact="0.7397"/>
              <dgm:constr type="l" for="ch" forName="Parent6" refType="w" fact="0.1432"/>
              <dgm:constr type="t" for="ch" forName="Parent6" refType="h" fact="0.0217"/>
              <dgm:constr type="w" for="ch" forName="Parent6" refType="w" fact="0.1432"/>
              <dgm:constr type="h" for="ch" forName="Parent6" refType="h" fact="0.1958"/>
              <dgm:constr type="l" for="ch" forName="ChildAccent7" refType="w" fact="0"/>
              <dgm:constr type="t" for="ch" forName="ChildAccent7" refType="h" fact="0.2168"/>
              <dgm:constr type="w" for="ch" forName="ChildAccent7" refType="w" fact="0.1432"/>
              <dgm:constr type="h" for="ch" forName="ChildAccent7" refType="h" fact="0.7832"/>
              <dgm:constr type="l" for="ch" forName="Parent7" refType="w" fact="0"/>
              <dgm:constr type="t" for="ch" forName="Parent7" refType="h" fact="0"/>
              <dgm:constr type="w" for="ch" forName="Parent7" refType="w" fact="0.1432"/>
              <dgm:constr type="h" for="ch" forName="Parent7" refType="h" fact="0.2175"/>
            </dgm:constrLst>
          </dgm:else>
        </dgm:choose>
      </dgm:else>
    </dgm:choose>
    <dgm:forEach name="wrapper" axis="self" ptType="parTrans">
      <dgm:forEach name="accentRepeat" axis="self">
        <dgm:layoutNode name="ChildAccent" styleLbl="alignImgPlace1">
          <dgm:alg type="sp"/>
          <dgm:choose name="Name20">
            <dgm:if name="Name21" axis="followSib" ptType="node" func="cnt" op="equ" val="0">
              <dgm:shape xmlns:r="http://schemas.openxmlformats.org/officeDocument/2006/relationships" type="wedgeRectCallout" r:blip="">
                <dgm:adjLst>
                  <dgm:adj idx="1" val="0"/>
                  <dgm:adj idx="2" val="0"/>
                </dgm:adjLst>
              </dgm:shape>
            </dgm:if>
            <dgm:else name="Name22">
              <dgm:choose name="Name23">
                <dgm:if name="Name24" axis="precedSib" ptType="node" func="cnt" op="equ" val="6">
                  <dgm:shape xmlns:r="http://schemas.openxmlformats.org/officeDocument/2006/relationships" type="wedgeRectCallout" r:blip="">
                    <dgm:adjLst>
                      <dgm:adj idx="1" val="0"/>
                      <dgm:adj idx="2" val="0"/>
                    </dgm:adjLst>
                  </dgm:shape>
                </dgm:if>
                <dgm:else name="Name25">
                  <dgm:choose name="Name26">
                    <dgm:if name="Name27" func="var" arg="dir" op="equ" val="norm">
                      <dgm:shape xmlns:r="http://schemas.openxmlformats.org/officeDocument/2006/relationships" type="wedgeRectCallout" r:blip="">
                        <dgm:adjLst>
                          <dgm:adj idx="1" val="0.625"/>
                          <dgm:adj idx="2" val="0.2083"/>
                        </dgm:adjLst>
                      </dgm:shape>
                    </dgm:if>
                    <dgm:else name="Name28">
                      <dgm:shape xmlns:r="http://schemas.openxmlformats.org/officeDocument/2006/relationships" type="wedgeRectCallout" r:blip="">
                        <dgm:adjLst>
                          <dgm:adj idx="1" val="-0.625"/>
                          <dgm:adj idx="2" val="0.2083"/>
                        </dgm:adjLst>
                      </dgm:shape>
                    </dgm:else>
                  </dgm:choose>
                </dgm:else>
              </dgm:choose>
            </dgm:else>
          </dgm:choose>
          <dgm:presOf axis="des" ptType="node"/>
        </dgm:layoutNode>
      </dgm:forEach>
    </dgm:forEach>
    <dgm:forEach name="Name29" axis="ch" ptType="node" st="7" cnt="1">
      <dgm:layoutNode name="ChildAccent7">
        <dgm:alg type="sp"/>
        <dgm:shape xmlns:r="http://schemas.openxmlformats.org/officeDocument/2006/relationships" r:blip="">
          <dgm:adjLst/>
        </dgm:shape>
        <dgm:presOf/>
        <dgm:constrLst/>
        <dgm:forEach name="Name30" ref="accentRepeat"/>
      </dgm:layoutNode>
      <dgm:layoutNode name="Child7" styleLbl="revTx">
        <dgm:varLst>
          <dgm:chMax val="0"/>
          <dgm:chPref val="0"/>
          <dgm:bulletEnabled val="1"/>
        </dgm:varLst>
        <dgm:choose name="Name31">
          <dgm:if name="Name32" func="var" arg="dir" op="equ" val="norm">
            <dgm:alg type="tx">
              <dgm:param type="parTxLTRAlign" val="r"/>
              <dgm:param type="shpTxLTRAlignCh" val="r"/>
              <dgm:param type="txAnchorVert" val="t"/>
            </dgm:alg>
          </dgm:if>
          <dgm:else name="Name3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7"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4" axis="ch" ptType="node" st="6" cnt="1">
      <dgm:layoutNode name="ChildAccent6">
        <dgm:alg type="sp"/>
        <dgm:shape xmlns:r="http://schemas.openxmlformats.org/officeDocument/2006/relationships" r:blip="">
          <dgm:adjLst/>
        </dgm:shape>
        <dgm:presOf/>
        <dgm:constrLst/>
        <dgm:forEach name="Name35" ref="accentRepeat"/>
      </dgm:layoutNode>
      <dgm:layoutNode name="Child6" styleLbl="revTx">
        <dgm:varLst>
          <dgm:chMax val="0"/>
          <dgm:chPref val="0"/>
          <dgm:bulletEnabled val="1"/>
        </dgm:varLst>
        <dgm:choose name="Name36">
          <dgm:if name="Name37" func="var" arg="dir" op="equ" val="norm">
            <dgm:alg type="tx">
              <dgm:param type="parTxLTRAlign" val="r"/>
              <dgm:param type="shpTxLTRAlignCh" val="r"/>
              <dgm:param type="txAnchorVert" val="t"/>
            </dgm:alg>
          </dgm:if>
          <dgm:else name="Name3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6"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9" axis="ch" ptType="node" st="5" cnt="1">
      <dgm:layoutNode name="ChildAccent5">
        <dgm:alg type="sp"/>
        <dgm:shape xmlns:r="http://schemas.openxmlformats.org/officeDocument/2006/relationships" r:blip="">
          <dgm:adjLst/>
        </dgm:shape>
        <dgm:presOf/>
        <dgm:constrLst/>
        <dgm:forEach name="Name40" ref="accentRepeat"/>
      </dgm:layoutNode>
      <dgm:layoutNode name="Child5" styleLbl="revTx">
        <dgm:varLst>
          <dgm:chMax val="0"/>
          <dgm:chPref val="0"/>
          <dgm:bulletEnabled val="1"/>
        </dgm:varLst>
        <dgm:choose name="Name41">
          <dgm:if name="Name42" func="var" arg="dir" op="equ" val="norm">
            <dgm:alg type="tx">
              <dgm:param type="parTxLTRAlign" val="r"/>
              <dgm:param type="shpTxLTRAlignCh" val="r"/>
              <dgm:param type="txAnchorVert" val="t"/>
            </dgm:alg>
          </dgm:if>
          <dgm:else name="Name4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5"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4" axis="ch" ptType="node" st="4" cnt="1">
      <dgm:layoutNode name="ChildAccent4">
        <dgm:alg type="sp"/>
        <dgm:shape xmlns:r="http://schemas.openxmlformats.org/officeDocument/2006/relationships" r:blip="">
          <dgm:adjLst/>
        </dgm:shape>
        <dgm:presOf/>
        <dgm:constrLst/>
        <dgm:forEach name="Name45" ref="accentRepeat"/>
      </dgm:layoutNode>
      <dgm:layoutNode name="Child4" styleLbl="revTx">
        <dgm:varLst>
          <dgm:chMax val="0"/>
          <dgm:chPref val="0"/>
          <dgm:bulletEnabled val="1"/>
        </dgm:varLst>
        <dgm:choose name="Name46">
          <dgm:if name="Name47" func="var" arg="dir" op="equ" val="norm">
            <dgm:alg type="tx">
              <dgm:param type="parTxLTRAlign" val="r"/>
              <dgm:param type="shpTxLTRAlignCh" val="r"/>
              <dgm:param type="txAnchorVert" val="t"/>
            </dgm:alg>
          </dgm:if>
          <dgm:else name="Name4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4"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9" axis="ch" ptType="node" st="3" cnt="1">
      <dgm:layoutNode name="ChildAccent3">
        <dgm:alg type="sp"/>
        <dgm:shape xmlns:r="http://schemas.openxmlformats.org/officeDocument/2006/relationships" r:blip="">
          <dgm:adjLst/>
        </dgm:shape>
        <dgm:presOf/>
        <dgm:constrLst/>
        <dgm:forEach name="Name50" ref="accentRepeat"/>
      </dgm:layoutNode>
      <dgm:layoutNode name="Child3" styleLbl="revTx">
        <dgm:varLst>
          <dgm:chMax val="0"/>
          <dgm:chPref val="0"/>
          <dgm:bulletEnabled val="1"/>
        </dgm:varLst>
        <dgm:choose name="Name51">
          <dgm:if name="Name52" func="var" arg="dir" op="equ" val="norm">
            <dgm:alg type="tx">
              <dgm:param type="parTxLTRAlign" val="r"/>
              <dgm:param type="shpTxLTRAlignCh" val="r"/>
              <dgm:param type="txAnchorVert" val="t"/>
            </dgm:alg>
          </dgm:if>
          <dgm:else name="Name5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3"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4" axis="ch" ptType="node" st="2" cnt="1">
      <dgm:layoutNode name="ChildAccent2">
        <dgm:alg type="sp"/>
        <dgm:shape xmlns:r="http://schemas.openxmlformats.org/officeDocument/2006/relationships" r:blip="">
          <dgm:adjLst/>
        </dgm:shape>
        <dgm:presOf/>
        <dgm:constrLst/>
        <dgm:forEach name="Name55" ref="accentRepeat"/>
      </dgm:layoutNode>
      <dgm:layoutNode name="Child2" styleLbl="revTx">
        <dgm:varLst>
          <dgm:chMax val="0"/>
          <dgm:chPref val="0"/>
          <dgm:bulletEnabled val="1"/>
        </dgm:varLst>
        <dgm:choose name="Name56">
          <dgm:if name="Name57" func="var" arg="dir" op="equ" val="norm">
            <dgm:alg type="tx">
              <dgm:param type="parTxLTRAlign" val="r"/>
              <dgm:param type="shpTxLTRAlignCh" val="r"/>
              <dgm:param type="txAnchorVert" val="t"/>
            </dgm:alg>
          </dgm:if>
          <dgm:else name="Name58">
            <dgm:alg type="tx">
              <dgm:param type="parTxLTRAlign" val="l"/>
              <dgm:param type="shpTxLTRAlignCh" val="l"/>
              <dgm:param type="txAnchorVert" val="t"/>
            </dgm:alg>
          </dgm:else>
        </dgm:choose>
        <dgm:shape xmlns:r="http://schemas.openxmlformats.org/officeDocument/2006/relationships" type="rect" r:blip="" hideGeom="1">
          <dgm:adjLst/>
        </dgm:shape>
        <dgm:presOf axis="des des" ptType="node node"/>
        <dgm:presOf axis="des des" ptType="node 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2"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9" axis="ch" ptType="node" cnt="1">
      <dgm:layoutNode name="ChildAccent1">
        <dgm:alg type="sp"/>
        <dgm:shape xmlns:r="http://schemas.openxmlformats.org/officeDocument/2006/relationships" r:blip="">
          <dgm:adjLst/>
        </dgm:shape>
        <dgm:presOf/>
        <dgm:constrLst/>
        <dgm:forEach name="Name60" ref="accentRepeat"/>
      </dgm:layoutNode>
      <dgm:layoutNode name="Child1" styleLbl="revTx">
        <dgm:varLst>
          <dgm:chMax val="0"/>
          <dgm:chPref val="0"/>
          <dgm:bulletEnabled val="1"/>
        </dgm:varLst>
        <dgm:choose name="Name61">
          <dgm:if name="Name62" func="var" arg="dir" op="equ" val="norm">
            <dgm:alg type="tx">
              <dgm:param type="parTxLTRAlign" val="r"/>
              <dgm:param type="shpTxLTRAlignCh" val="r"/>
              <dgm:param type="txAnchorVert" val="t"/>
            </dgm:alg>
          </dgm:if>
          <dgm:else name="Name6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1"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radial6#1">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dstNode" val="node"/>
                    <dgm:param type="begSty" val="noArr"/>
                    <dgm:param type="endSty" val="noArr"/>
                    <dgm:param type="connRout" val="curve"/>
                    <dgm:param type="begPts" val="ctr"/>
                    <dgm:param type="endPts" val="ctr"/>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srcNode" val="dummyConnPt"/>
                    <dgm:param type="dstNode" val="dummyConnPt"/>
                    <dgm:param type="begSty" val="noArr"/>
                    <dgm:param type="endSty" val="noArr"/>
                    <dgm:param type="connRout" val="longCurve"/>
                    <dgm:param type="begPts" val="bCtr"/>
                    <dgm:param type="endPts" val="tCtr"/>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2">
  <dgm:title val=""/>
  <dgm:desc val=""/>
  <dgm:catLst>
    <dgm:cat type="3D" pri="11100"/>
  </dgm:catLst>
  <dgm:scene3d>
    <a:camera prst="orthographicFront"/>
    <a:lightRig rig="threePt" dir="t"/>
  </dgm:scene3d>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3d1#3">
  <dgm:title val=""/>
  <dgm:desc val=""/>
  <dgm:catLst>
    <dgm:cat type="3D" pri="11100"/>
  </dgm:catLst>
  <dgm:scene3d>
    <a:camera prst="orthographicFront"/>
    <a:lightRig rig="threePt" dir="t"/>
  </dgm:scene3d>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3d3#1">
  <dgm:title val=""/>
  <dgm:desc val=""/>
  <dgm:catLst>
    <dgm:cat type="3D" pri="11300"/>
  </dgm:catLst>
  <dgm:scene3d>
    <a:camera prst="orthographicFront"/>
    <a:lightRig rig="threePt" dir="t"/>
  </dgm:scene3d>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3d3#2">
  <dgm:title val=""/>
  <dgm:desc val=""/>
  <dgm:catLst>
    <dgm:cat type="3D" pri="11300"/>
  </dgm:catLst>
  <dgm:scene3d>
    <a:camera prst="orthographicFront"/>
    <a:lightRig rig="threePt" dir="t"/>
  </dgm:scene3d>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7ACD9639-777C-4096-993C-9DE4B01BAFF0}" type="datetimeFigureOut">
              <a:rPr lang="pl-PL" smtClean="0"/>
              <a:t>10.04.2024</a:t>
            </a:fld>
            <a:endParaRPr lang="pl-PL"/>
          </a:p>
        </p:txBody>
      </p:sp>
      <p:sp>
        <p:nvSpPr>
          <p:cNvPr id="4" name="Symbol zastępczy stopki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355C7C94-DC26-474C-A65F-46AD4BC86A41}" type="slidenum">
              <a:rPr lang="pl-PL" smtClean="0"/>
              <a:t>‹#›</a:t>
            </a:fld>
            <a:endParaRPr lang="pl-PL"/>
          </a:p>
        </p:txBody>
      </p:sp>
    </p:spTree>
    <p:extLst>
      <p:ext uri="{BB962C8B-B14F-4D97-AF65-F5344CB8AC3E}">
        <p14:creationId xmlns:p14="http://schemas.microsoft.com/office/powerpoint/2010/main" val="22976574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43BE8394-BC4A-42CE-BF86-A14D6E925C77}" type="datetimeFigureOut">
              <a:rPr lang="pl-PL" smtClean="0"/>
              <a:t>10.04.2024</a:t>
            </a:fld>
            <a:endParaRPr lang="pl-PL"/>
          </a:p>
        </p:txBody>
      </p:sp>
      <p:sp>
        <p:nvSpPr>
          <p:cNvPr id="4" name="Symbol zastępczy obrazu slajd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C5FC099A-F21D-4111-800F-DBA723E7D215}" type="slidenum">
              <a:rPr lang="pl-PL" smtClean="0"/>
              <a:t>‹#›</a:t>
            </a:fld>
            <a:endParaRPr lang="pl-PL"/>
          </a:p>
        </p:txBody>
      </p:sp>
    </p:spTree>
    <p:extLst>
      <p:ext uri="{BB962C8B-B14F-4D97-AF65-F5344CB8AC3E}">
        <p14:creationId xmlns:p14="http://schemas.microsoft.com/office/powerpoint/2010/main" val="394871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ce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C5FC099A-F21D-4111-800F-DBA723E7D215}" type="slidenum">
              <a:rPr lang="pl-PL" smtClean="0"/>
              <a:t>1</a:t>
            </a:fld>
            <a:endParaRPr lang="pl-PL"/>
          </a:p>
        </p:txBody>
      </p:sp>
    </p:spTree>
    <p:extLst>
      <p:ext uri="{BB962C8B-B14F-4D97-AF65-F5344CB8AC3E}">
        <p14:creationId xmlns:p14="http://schemas.microsoft.com/office/powerpoint/2010/main" val="7722346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C5FC099A-F21D-4111-800F-DBA723E7D215}" type="slidenum">
              <a:rPr lang="pl-PL" smtClean="0"/>
              <a:t>10</a:t>
            </a:fld>
            <a:endParaRPr lang="pl-PL"/>
          </a:p>
        </p:txBody>
      </p:sp>
    </p:spTree>
    <p:extLst>
      <p:ext uri="{BB962C8B-B14F-4D97-AF65-F5344CB8AC3E}">
        <p14:creationId xmlns:p14="http://schemas.microsoft.com/office/powerpoint/2010/main" val="37941400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Wnioskodawca </a:t>
            </a:r>
            <a:r>
              <a:rPr lang="pl-PL" b="1" dirty="0" smtClean="0"/>
              <a:t>planuje obligatoryjnie realizację co najmniej dwóch obszarów tematycznych,</a:t>
            </a:r>
            <a:r>
              <a:rPr lang="pl-PL" b="1" baseline="0" dirty="0" smtClean="0"/>
              <a:t> przy czym każdy uczeń objęty wsparciem w projekcie musi wziąć udział w co najmniej jednym z nich.</a:t>
            </a:r>
            <a:endParaRPr lang="pl-PL" b="1" dirty="0"/>
          </a:p>
        </p:txBody>
      </p:sp>
      <p:sp>
        <p:nvSpPr>
          <p:cNvPr id="4" name="Symbol zastępczy numeru slajdu 3"/>
          <p:cNvSpPr>
            <a:spLocks noGrp="1"/>
          </p:cNvSpPr>
          <p:nvPr>
            <p:ph type="sldNum" sz="quarter" idx="10"/>
          </p:nvPr>
        </p:nvSpPr>
        <p:spPr/>
        <p:txBody>
          <a:bodyPr/>
          <a:lstStyle/>
          <a:p>
            <a:fld id="{4468164B-1A4D-4CB3-84AB-48412B43D722}" type="slidenum">
              <a:rPr lang="pl-PL" smtClean="0"/>
              <a:t>11</a:t>
            </a:fld>
            <a:endParaRPr lang="pl-PL"/>
          </a:p>
        </p:txBody>
      </p:sp>
    </p:spTree>
    <p:extLst>
      <p:ext uri="{BB962C8B-B14F-4D97-AF65-F5344CB8AC3E}">
        <p14:creationId xmlns:p14="http://schemas.microsoft.com/office/powerpoint/2010/main" val="30627677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12</a:t>
            </a:fld>
            <a:endParaRPr lang="pl-PL"/>
          </a:p>
        </p:txBody>
      </p:sp>
    </p:spTree>
    <p:extLst>
      <p:ext uri="{BB962C8B-B14F-4D97-AF65-F5344CB8AC3E}">
        <p14:creationId xmlns:p14="http://schemas.microsoft.com/office/powerpoint/2010/main" val="24247045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Działania w zakresie rozwoju narzędzi i metodyki kształcenia (w zakresie rozwijania kompetencji kluczowych, dydaktyki cyfrowej i dostosowania edukacji do rynku pracy), rozwijania publicznej oferty e-materiałów edukacyjnych, rozwoju narzędzi wspierających cyfryzację obszaru edukacji i kształcenia wdrażane są na poziomie krajowym.</a:t>
            </a:r>
            <a:endParaRPr lang="pl-PL" b="1"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13</a:t>
            </a:fld>
            <a:endParaRPr lang="pl-PL"/>
          </a:p>
        </p:txBody>
      </p:sp>
    </p:spTree>
    <p:extLst>
      <p:ext uri="{BB962C8B-B14F-4D97-AF65-F5344CB8AC3E}">
        <p14:creationId xmlns:p14="http://schemas.microsoft.com/office/powerpoint/2010/main" val="37644672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Kryterium 13: Wnioskodawca planując w projekcie działania wspierające kompetencje cyfrowe powinien zapewnić, że będą one realizowane z wykorzystaniem standardu kompetencji cyfrowych na podstawie aktualnej na dzień ogłoszenia naboru wersji ramy „</a:t>
            </a:r>
            <a:r>
              <a:rPr lang="pl-PL" b="1" dirty="0" err="1" smtClean="0"/>
              <a:t>DigComp</a:t>
            </a:r>
            <a:r>
              <a:rPr lang="pl-PL" b="1" dirty="0" smtClean="0"/>
              <a:t>”.</a:t>
            </a:r>
          </a:p>
          <a:p>
            <a:endParaRPr lang="pl-PL" b="1" dirty="0" smtClean="0"/>
          </a:p>
          <a:p>
            <a:r>
              <a:rPr lang="pl-PL" b="1" dirty="0" smtClean="0"/>
              <a:t>Kryterium 14: </a:t>
            </a:r>
          </a:p>
          <a:p>
            <a:r>
              <a:rPr lang="pl-PL" b="1" dirty="0" smtClean="0"/>
              <a:t>Każdy projekt musi obligatoryjnie zakładać realizację działań na rzecz budowania postaw proekologicznych i edukacji finansowej u uczniów. </a:t>
            </a:r>
          </a:p>
          <a:p>
            <a:endParaRPr lang="pl-PL" b="1" dirty="0" smtClean="0"/>
          </a:p>
          <a:p>
            <a:r>
              <a:rPr lang="pl-PL" b="1" dirty="0" smtClean="0"/>
              <a:t>Celem działań projektowych powinno być podniesienie wiedzy i świadomości uczniów m.in. w zakresie: zrozumienia otaczających ich ekosystemów, wpływu działań człowieka na zmiany klimatyczne oraz potrzeby ochrony przyrody i równowagi ekologicznej. Ponadto równie ważnym aspektem jest podniesienie wiedzy z zakresu edukacji finansowej, którą uczniowie powinny rozpocząć już we wczesnym wieku szkolnym, aby od najmłodszych lat mogły nabyć umiejętności z zakresu przedsiębiorczości.</a:t>
            </a:r>
          </a:p>
          <a:p>
            <a:endParaRPr lang="pl-PL" b="1" dirty="0" smtClean="0"/>
          </a:p>
          <a:p>
            <a:r>
              <a:rPr lang="pl-PL" b="1" dirty="0" smtClean="0"/>
              <a:t>Beneficjent sam ustala zakres merytoryczny i czasowy działań na rzecz edukacji finansowej dla uczniów w oparciu o założenia wynikające z powyższego zapisu.</a:t>
            </a:r>
          </a:p>
          <a:p>
            <a:endParaRPr lang="pl-PL" b="1"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14</a:t>
            </a:fld>
            <a:endParaRPr lang="pl-PL"/>
          </a:p>
        </p:txBody>
      </p:sp>
    </p:spTree>
    <p:extLst>
      <p:ext uri="{BB962C8B-B14F-4D97-AF65-F5344CB8AC3E}">
        <p14:creationId xmlns:p14="http://schemas.microsoft.com/office/powerpoint/2010/main" val="1179094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smtClean="0">
                <a:solidFill>
                  <a:schemeClr val="tx1"/>
                </a:solidFill>
                <a:effectLst/>
                <a:latin typeface="+mn-lt"/>
                <a:ea typeface="+mn-ea"/>
                <a:cs typeface="+mn-cs"/>
              </a:rPr>
              <a:t>Zgodnie z treścią </a:t>
            </a:r>
            <a:r>
              <a:rPr lang="pl-PL" sz="1200" u="sng" kern="1200" dirty="0" smtClean="0">
                <a:solidFill>
                  <a:schemeClr val="tx1"/>
                </a:solidFill>
                <a:effectLst/>
                <a:latin typeface="+mn-lt"/>
                <a:ea typeface="+mn-ea"/>
                <a:cs typeface="+mn-cs"/>
                <a:hlinkClick r:id="rId3" action="ppaction://hlinkfile"/>
              </a:rPr>
              <a:t>Podrozdziału 2.4</a:t>
            </a:r>
            <a:r>
              <a:rPr lang="pl-PL" sz="1200" kern="1200" dirty="0" smtClean="0">
                <a:solidFill>
                  <a:schemeClr val="tx1"/>
                </a:solidFill>
                <a:effectLst/>
                <a:latin typeface="+mn-lt"/>
                <a:ea typeface="+mn-ea"/>
                <a:cs typeface="+mn-cs"/>
              </a:rPr>
              <a:t> tworzenie warunków dla realizacji edukacji włączającej to taka organizacja nauki w szkole i stworzenie takich w niej warunków, aby każdy uczeń miał możliwość pełnego uczestnictwa w procesie kształcenia i wychowania oraz w życiu społecznym szkoły, zgodnie ze swoimi możliwościami, w warunkach uwzględniających jego indywidualne potrzeby. </a:t>
            </a:r>
          </a:p>
          <a:p>
            <a:r>
              <a:rPr lang="pl-PL" sz="1200" kern="1200" dirty="0" smtClean="0">
                <a:solidFill>
                  <a:schemeClr val="tx1"/>
                </a:solidFill>
                <a:effectLst/>
                <a:latin typeface="+mn-lt"/>
                <a:ea typeface="+mn-ea"/>
                <a:cs typeface="+mn-cs"/>
              </a:rPr>
              <a:t>Edukacja włączająca to także proces, który pomaga pokonywać bariery ograniczające obecność, uczestnictwo i osiągnięcia uczniów (bariery komunikacyjne, architektoniczne, społeczne, w dostępie do informacji, jak również finansowe i transportowe).Wsparcie uczniów należy zaprojektować z uwzględnieniem ich indywidualnej sytuacji i potrzeb, w szczególności związanych ze szczególnymi potrzebami i niepełnosprawnością.</a:t>
            </a:r>
          </a:p>
          <a:p>
            <a:endParaRPr lang="pl-PL"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15</a:t>
            </a:fld>
            <a:endParaRPr lang="pl-PL"/>
          </a:p>
        </p:txBody>
      </p:sp>
    </p:spTree>
    <p:extLst>
      <p:ext uri="{BB962C8B-B14F-4D97-AF65-F5344CB8AC3E}">
        <p14:creationId xmlns:p14="http://schemas.microsoft.com/office/powerpoint/2010/main" val="20704786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Dokumentem potwierdzającym w projekcie konkretne specjalne potrzeby edukacyjne powinien</a:t>
            </a:r>
          </a:p>
          <a:p>
            <a:r>
              <a:rPr lang="pl-PL" b="1" dirty="0" smtClean="0"/>
              <a:t>być dokument adekwatny do zdiagnozowanej potrzeby edukacyjnej i przygotowany/wydany</a:t>
            </a:r>
          </a:p>
          <a:p>
            <a:r>
              <a:rPr lang="pl-PL" b="1" dirty="0" smtClean="0"/>
              <a:t>przez osobę posiadającą odpowiednie kompetencje do zdiagnozowania danego rodzaju potrzeby.</a:t>
            </a:r>
          </a:p>
          <a:p>
            <a:r>
              <a:rPr lang="pl-PL" b="1" dirty="0" smtClean="0"/>
              <a:t>W sytuacji gdy specjalne potrzeby ucznia/uczennicy wynikają np. z niepełnosprawności,</a:t>
            </a:r>
          </a:p>
          <a:p>
            <a:r>
              <a:rPr lang="pl-PL" b="1" dirty="0" smtClean="0"/>
              <a:t>odpowiednim dokumentem będzie orzeczenie o potrzebie kształcenia specjalnego lub orzeczenie</a:t>
            </a:r>
          </a:p>
          <a:p>
            <a:r>
              <a:rPr lang="pl-PL" b="1" dirty="0" smtClean="0"/>
              <a:t>o potrzebie zajęć rewalidacyjno-wychowawczych. Natomiast w przypadku potrzeb, które nie</a:t>
            </a:r>
          </a:p>
          <a:p>
            <a:r>
              <a:rPr lang="pl-PL" b="1" dirty="0" smtClean="0"/>
              <a:t>wymagają orzeczenia/opinii poradni psychologiczno-pedagogicznej, mogą być dokumenty</a:t>
            </a:r>
          </a:p>
          <a:p>
            <a:r>
              <a:rPr lang="pl-PL" b="1" dirty="0" smtClean="0"/>
              <a:t>wydane przez właściwego specjalistę czy nauczyciela.</a:t>
            </a:r>
            <a:endParaRPr lang="pl-PL" b="1"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16</a:t>
            </a:fld>
            <a:endParaRPr lang="pl-PL"/>
          </a:p>
        </p:txBody>
      </p:sp>
    </p:spTree>
    <p:extLst>
      <p:ext uri="{BB962C8B-B14F-4D97-AF65-F5344CB8AC3E}">
        <p14:creationId xmlns:p14="http://schemas.microsoft.com/office/powerpoint/2010/main" val="30533949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C5FC099A-F21D-4111-800F-DBA723E7D215}" type="slidenum">
              <a:rPr lang="pl-PL" smtClean="0"/>
              <a:t>17</a:t>
            </a:fld>
            <a:endParaRPr lang="pl-PL"/>
          </a:p>
        </p:txBody>
      </p:sp>
    </p:spTree>
    <p:extLst>
      <p:ext uri="{BB962C8B-B14F-4D97-AF65-F5344CB8AC3E}">
        <p14:creationId xmlns:p14="http://schemas.microsoft.com/office/powerpoint/2010/main" val="33935162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18</a:t>
            </a:fld>
            <a:endParaRPr lang="pl-PL"/>
          </a:p>
        </p:txBody>
      </p:sp>
    </p:spTree>
    <p:extLst>
      <p:ext uri="{BB962C8B-B14F-4D97-AF65-F5344CB8AC3E}">
        <p14:creationId xmlns:p14="http://schemas.microsoft.com/office/powerpoint/2010/main" val="6531819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Działanie 1.3 może być realizowane w projekcie, jeżeli Wnioskodawca zaplanuje zawiązanie formalnego partnerstwa pomiędzy szkołą/placówką systemu oświaty a poradnią psychologiczno-pedagogiczną, dzięki któremu zostanie zrealizowane cykliczne wsparcie uczniów, nauczycieli i rodziców/opiekunów prawnych, zgodnie z ich indywidualnymi potrzebami.</a:t>
            </a:r>
          </a:p>
          <a:p>
            <a:r>
              <a:rPr lang="pl-PL" b="1" dirty="0" smtClean="0"/>
              <a:t>Jeżeli Wnioskodawca nie podejmie się realizacji projektu w partnerstwie z poradnią psychologiczno-pedagogiczną wówczas Działanie 1.3 nie może być realizowane. </a:t>
            </a:r>
            <a:endParaRPr lang="pl-PL" b="1"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19</a:t>
            </a:fld>
            <a:endParaRPr lang="pl-PL"/>
          </a:p>
        </p:txBody>
      </p:sp>
    </p:spTree>
    <p:extLst>
      <p:ext uri="{BB962C8B-B14F-4D97-AF65-F5344CB8AC3E}">
        <p14:creationId xmlns:p14="http://schemas.microsoft.com/office/powerpoint/2010/main" val="195121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C5FC099A-F21D-4111-800F-DBA723E7D215}" type="slidenum">
              <a:rPr lang="pl-PL" smtClean="0"/>
              <a:t>2</a:t>
            </a:fld>
            <a:endParaRPr lang="pl-PL"/>
          </a:p>
        </p:txBody>
      </p:sp>
    </p:spTree>
    <p:extLst>
      <p:ext uri="{BB962C8B-B14F-4D97-AF65-F5344CB8AC3E}">
        <p14:creationId xmlns:p14="http://schemas.microsoft.com/office/powerpoint/2010/main" val="30055568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smtClean="0">
                <a:solidFill>
                  <a:schemeClr val="tx1"/>
                </a:solidFill>
                <a:effectLst/>
                <a:latin typeface="+mn-lt"/>
                <a:ea typeface="+mn-ea"/>
                <a:cs typeface="+mn-cs"/>
              </a:rPr>
              <a:t>Publiczne poradnie mają określony rejon działania.</a:t>
            </a:r>
          </a:p>
          <a:p>
            <a:r>
              <a:rPr lang="pl-PL" sz="1200" kern="1200" dirty="0" smtClean="0">
                <a:solidFill>
                  <a:schemeClr val="tx1"/>
                </a:solidFill>
                <a:effectLst/>
                <a:latin typeface="+mn-lt"/>
                <a:ea typeface="+mn-ea"/>
                <a:cs typeface="+mn-cs"/>
              </a:rPr>
              <a:t>Natomiast w przypadku kiedy szkoła chciałaby nawiązać współpracę z niepubliczną poradnią należy pamiętać o zakresie zadań tych poradni.</a:t>
            </a:r>
          </a:p>
          <a:p>
            <a:endParaRPr lang="pl-PL" b="1"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20</a:t>
            </a:fld>
            <a:endParaRPr lang="pl-PL"/>
          </a:p>
        </p:txBody>
      </p:sp>
    </p:spTree>
    <p:extLst>
      <p:ext uri="{BB962C8B-B14F-4D97-AF65-F5344CB8AC3E}">
        <p14:creationId xmlns:p14="http://schemas.microsoft.com/office/powerpoint/2010/main" val="3471208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b="1"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21</a:t>
            </a:fld>
            <a:endParaRPr lang="pl-PL"/>
          </a:p>
        </p:txBody>
      </p:sp>
    </p:spTree>
    <p:extLst>
      <p:ext uri="{BB962C8B-B14F-4D97-AF65-F5344CB8AC3E}">
        <p14:creationId xmlns:p14="http://schemas.microsoft.com/office/powerpoint/2010/main" val="32700193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200" b="1" kern="1200" dirty="0" smtClean="0">
                <a:solidFill>
                  <a:schemeClr val="tx1"/>
                </a:solidFill>
                <a:effectLst/>
                <a:latin typeface="+mn-lt"/>
                <a:ea typeface="+mn-ea"/>
                <a:cs typeface="+mn-cs"/>
              </a:rPr>
              <a:t>Istnieje możliwość podjęcia w projekcie działań mających na celu współpracę szkół/placówek systemu oświaty z poradnią psychologiczno-pedagogiczną, bez konieczności zawierania formalnego partnerstwa ww. podmiotów. Niemniej jednak wówczas w projekcie nie będzie można zrealizować Działania 1.3, a takie wsparcie będzie mogło zostać zrealizowane w Działaniu 1.1.</a:t>
            </a:r>
          </a:p>
          <a:p>
            <a:endParaRPr lang="pl-PL"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22</a:t>
            </a:fld>
            <a:endParaRPr lang="pl-PL"/>
          </a:p>
        </p:txBody>
      </p:sp>
    </p:spTree>
    <p:extLst>
      <p:ext uri="{BB962C8B-B14F-4D97-AF65-F5344CB8AC3E}">
        <p14:creationId xmlns:p14="http://schemas.microsoft.com/office/powerpoint/2010/main" val="8158530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W ramach zawiązanej współpracy nie ma możliwości doposażenia tych instytucji ani szkolenia ich pracowników. </a:t>
            </a:r>
            <a:endParaRPr lang="pl-PL" b="1"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23</a:t>
            </a:fld>
            <a:endParaRPr lang="pl-PL"/>
          </a:p>
        </p:txBody>
      </p:sp>
    </p:spTree>
    <p:extLst>
      <p:ext uri="{BB962C8B-B14F-4D97-AF65-F5344CB8AC3E}">
        <p14:creationId xmlns:p14="http://schemas.microsoft.com/office/powerpoint/2010/main" val="3781720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C5FC099A-F21D-4111-800F-DBA723E7D215}" type="slidenum">
              <a:rPr lang="pl-PL" smtClean="0"/>
              <a:t>24</a:t>
            </a:fld>
            <a:endParaRPr lang="pl-PL"/>
          </a:p>
        </p:txBody>
      </p:sp>
    </p:spTree>
    <p:extLst>
      <p:ext uri="{BB962C8B-B14F-4D97-AF65-F5344CB8AC3E}">
        <p14:creationId xmlns:p14="http://schemas.microsoft.com/office/powerpoint/2010/main" val="36122268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25</a:t>
            </a:fld>
            <a:endParaRPr lang="pl-PL"/>
          </a:p>
        </p:txBody>
      </p:sp>
    </p:spTree>
    <p:extLst>
      <p:ext uri="{BB962C8B-B14F-4D97-AF65-F5344CB8AC3E}">
        <p14:creationId xmlns:p14="http://schemas.microsoft.com/office/powerpoint/2010/main" val="316617118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UWAGA! Zakres wsparcia nauczycieli w ramach projektu nie może pokrywać się ze wsparciem planowanym w ramach Programu Fundusze Europejskie dla Rozwoju Społecznego 2021-2027 (FERS) oraz wsparciem planowanym w ramach Działania 6.1 Kompetencje dla regionu w ramach </a:t>
            </a:r>
            <a:r>
              <a:rPr lang="pl-PL" b="1" dirty="0" err="1" smtClean="0"/>
              <a:t>FEWiM</a:t>
            </a:r>
            <a:r>
              <a:rPr lang="pl-PL" b="1" dirty="0" smtClean="0"/>
              <a:t> 2021-2027. Oznacza to, że zakres wsparcia wybrany przez danego nauczyciela w ramach projektu nie może powielać tematyki, którą wybrałby gdyby zdecydował się uczestniczyć w projektach w ramach ww. Programów.</a:t>
            </a:r>
          </a:p>
          <a:p>
            <a:endParaRPr lang="pl-PL"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26</a:t>
            </a:fld>
            <a:endParaRPr lang="pl-PL"/>
          </a:p>
        </p:txBody>
      </p:sp>
    </p:spTree>
    <p:extLst>
      <p:ext uri="{BB962C8B-B14F-4D97-AF65-F5344CB8AC3E}">
        <p14:creationId xmlns:p14="http://schemas.microsoft.com/office/powerpoint/2010/main" val="32272665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27</a:t>
            </a:fld>
            <a:endParaRPr lang="pl-PL"/>
          </a:p>
        </p:txBody>
      </p:sp>
    </p:spTree>
    <p:extLst>
      <p:ext uri="{BB962C8B-B14F-4D97-AF65-F5344CB8AC3E}">
        <p14:creationId xmlns:p14="http://schemas.microsoft.com/office/powerpoint/2010/main" val="25526937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C5FC099A-F21D-4111-800F-DBA723E7D215}" type="slidenum">
              <a:rPr lang="pl-PL" smtClean="0"/>
              <a:t>28</a:t>
            </a:fld>
            <a:endParaRPr lang="pl-PL"/>
          </a:p>
        </p:txBody>
      </p:sp>
    </p:spTree>
    <p:extLst>
      <p:ext uri="{BB962C8B-B14F-4D97-AF65-F5344CB8AC3E}">
        <p14:creationId xmlns:p14="http://schemas.microsoft.com/office/powerpoint/2010/main" val="95700561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C5FC099A-F21D-4111-800F-DBA723E7D215}" type="slidenum">
              <a:rPr lang="pl-PL" smtClean="0"/>
              <a:t>29</a:t>
            </a:fld>
            <a:endParaRPr lang="pl-PL"/>
          </a:p>
        </p:txBody>
      </p:sp>
    </p:spTree>
    <p:extLst>
      <p:ext uri="{BB962C8B-B14F-4D97-AF65-F5344CB8AC3E}">
        <p14:creationId xmlns:p14="http://schemas.microsoft.com/office/powerpoint/2010/main" val="329434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C5FC099A-F21D-4111-800F-DBA723E7D215}" type="slidenum">
              <a:rPr lang="pl-PL" smtClean="0"/>
              <a:t>3</a:t>
            </a:fld>
            <a:endParaRPr lang="pl-PL"/>
          </a:p>
        </p:txBody>
      </p:sp>
    </p:spTree>
    <p:extLst>
      <p:ext uri="{BB962C8B-B14F-4D97-AF65-F5344CB8AC3E}">
        <p14:creationId xmlns:p14="http://schemas.microsoft.com/office/powerpoint/2010/main" val="30594363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Założenie w projekcie biernych form wsparcia, takich jak ulotki, plakaty, publikacje jest niewystarczające. Wnioskodawca zobowiązany jest do zaplanowania we wniosku takich form, które umożliwiają rodzicom/opiekunom prawnym nabywanie kompetencji. </a:t>
            </a:r>
          </a:p>
          <a:p>
            <a:r>
              <a:rPr lang="pl-PL" b="1" dirty="0" smtClean="0"/>
              <a:t>ION nie określa minimalnych wymagań co do formy wsparcia czy liczby rodziców/opiekunów prawnych objętych wsparciem w ramach tego działania.</a:t>
            </a:r>
          </a:p>
          <a:p>
            <a:r>
              <a:rPr lang="pl-PL" b="1" dirty="0" smtClean="0"/>
              <a:t>W ramach Działania 1.6 istnieje również możliwość realizacji pomocy stypendialnej dla uczniów, niemniej jednak ION rekomenduje, aby ze względu na maksymalną wartość wsparcia finansowego na jedną szkołę, jaka została przez ION ustalona w przedmiotowym naborze Wnioskodawcy skoncentrowali wsparcie na czterech działaniach, których realizacja jest obligatoryjna w każdej szkole. Jeżeli jednak Wnioskodawca zaplanuje w projekcie pomoc stypendialną dla uczniów wsparcie musi wynikać z przeprowadzonej diagnozy, a na etapie negocjacji Wnioskodawca zostanie poproszony o przedstawienie Regulaminu przyznawania stypendiów.</a:t>
            </a:r>
          </a:p>
          <a:p>
            <a:r>
              <a:rPr lang="pl-PL" b="1" dirty="0" smtClean="0"/>
              <a:t>W Działaniu 1.6 istnieje również możliwość organizacji wsparcia psychologicznego, pod warunkiem że w projekcie nie zostało zaplanowane Działanie 1.3.</a:t>
            </a:r>
          </a:p>
          <a:p>
            <a:r>
              <a:rPr lang="pl-PL" b="1" dirty="0" smtClean="0"/>
              <a:t>Organizacja wsparcia psychologicznego w tym działaniu może mieć formę spotkań warsztatowych z rodzicami, np. szkoła dla rodziców. </a:t>
            </a:r>
          </a:p>
          <a:p>
            <a:endParaRPr lang="pl-PL" b="1"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30</a:t>
            </a:fld>
            <a:endParaRPr lang="pl-PL"/>
          </a:p>
        </p:txBody>
      </p:sp>
    </p:spTree>
    <p:extLst>
      <p:ext uri="{BB962C8B-B14F-4D97-AF65-F5344CB8AC3E}">
        <p14:creationId xmlns:p14="http://schemas.microsoft.com/office/powerpoint/2010/main" val="116359371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C5FC099A-F21D-4111-800F-DBA723E7D215}" type="slidenum">
              <a:rPr lang="pl-PL" smtClean="0"/>
              <a:t>31</a:t>
            </a:fld>
            <a:endParaRPr lang="pl-PL"/>
          </a:p>
        </p:txBody>
      </p:sp>
    </p:spTree>
    <p:extLst>
      <p:ext uri="{BB962C8B-B14F-4D97-AF65-F5344CB8AC3E}">
        <p14:creationId xmlns:p14="http://schemas.microsoft.com/office/powerpoint/2010/main" val="12169389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i="0" dirty="0" smtClean="0"/>
              <a:t>Założenie w projekcie biernych form wsparcia takich jak ulotki, plakaty, prelekcje filmów, publikacji będzie niewystarczające do uznania realizacji działania 1.8 za spełnione. </a:t>
            </a:r>
          </a:p>
          <a:p>
            <a:endParaRPr lang="pl-PL" dirty="0" smtClean="0"/>
          </a:p>
          <a:p>
            <a:r>
              <a:rPr lang="pl-PL" dirty="0" smtClean="0"/>
              <a:t>ION rekomenduje, aby realizacja działania 1.8 została zaplanowana przy współpracy i zaangażowaniu podmiotów/instytucji z zewnątrz otoczenia szkoły/placówki systemu oświaty, które w ramach swojej statutowej działalności realizują działania uświadamiające w zakresie przeciwdziałaniu dyskryminacji. Pozwoli to na zrealizowanie działań przez podmioty/instytucje mające największą wiedzę i doświadczenie w tym temacie oraz większą otwartość do poruszania tej tematyki wśród osób objętych wsparciem zwłaszcza uczniów.</a:t>
            </a:r>
          </a:p>
          <a:p>
            <a:endParaRPr lang="pl-PL"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pl-PL" sz="1200" kern="1200" dirty="0" smtClean="0">
                <a:solidFill>
                  <a:schemeClr val="tx1"/>
                </a:solidFill>
                <a:effectLst/>
                <a:latin typeface="+mn-lt"/>
                <a:ea typeface="+mn-ea"/>
                <a:cs typeface="+mn-cs"/>
              </a:rPr>
              <a:t>Działania uświadamiające skierowane do nauczycieli oraz kadr systemu edukacji związane z przeciwdziałaniem dyskryminacji (w tym ze względu na orientację seksualną) mają odbywać się w ramach działania 1.8 i nie są objęte ww. limitem min. 40 godzin. </a:t>
            </a:r>
          </a:p>
          <a:p>
            <a:endParaRPr lang="pl-PL"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32</a:t>
            </a:fld>
            <a:endParaRPr lang="pl-PL"/>
          </a:p>
        </p:txBody>
      </p:sp>
    </p:spTree>
    <p:extLst>
      <p:ext uri="{BB962C8B-B14F-4D97-AF65-F5344CB8AC3E}">
        <p14:creationId xmlns:p14="http://schemas.microsoft.com/office/powerpoint/2010/main" val="393812046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33</a:t>
            </a:fld>
            <a:endParaRPr lang="pl-PL"/>
          </a:p>
        </p:txBody>
      </p:sp>
    </p:spTree>
    <p:extLst>
      <p:ext uri="{BB962C8B-B14F-4D97-AF65-F5344CB8AC3E}">
        <p14:creationId xmlns:p14="http://schemas.microsoft.com/office/powerpoint/2010/main" val="26136609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34</a:t>
            </a:fld>
            <a:endParaRPr lang="pl-PL"/>
          </a:p>
        </p:txBody>
      </p:sp>
    </p:spTree>
    <p:extLst>
      <p:ext uri="{BB962C8B-B14F-4D97-AF65-F5344CB8AC3E}">
        <p14:creationId xmlns:p14="http://schemas.microsoft.com/office/powerpoint/2010/main" val="320236134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35</a:t>
            </a:fld>
            <a:endParaRPr lang="pl-PL"/>
          </a:p>
        </p:txBody>
      </p:sp>
    </p:spTree>
    <p:extLst>
      <p:ext uri="{BB962C8B-B14F-4D97-AF65-F5344CB8AC3E}">
        <p14:creationId xmlns:p14="http://schemas.microsoft.com/office/powerpoint/2010/main" val="77046537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1" kern="1200" dirty="0" smtClean="0">
                <a:solidFill>
                  <a:schemeClr val="tx1"/>
                </a:solidFill>
                <a:effectLst/>
                <a:latin typeface="+mn-lt"/>
                <a:ea typeface="+mn-ea"/>
                <a:cs typeface="+mn-cs"/>
              </a:rPr>
              <a:t>Intencją przedmiotowego kryterium było upowszechnianie interesujących miejsc na terenie województwa warmińsko-mazurskiego i promowanie współpracy szkół z lokalnymi instytucjami/podmiotami (m.in.: z domami kultury, z nauczycielami ze szkoły, z bibliotekami). </a:t>
            </a:r>
          </a:p>
          <a:p>
            <a:r>
              <a:rPr lang="pl-PL" sz="1200" b="1" kern="1200" dirty="0" smtClean="0">
                <a:solidFill>
                  <a:schemeClr val="tx1"/>
                </a:solidFill>
                <a:effectLst/>
                <a:latin typeface="+mn-lt"/>
                <a:ea typeface="+mn-ea"/>
                <a:cs typeface="+mn-cs"/>
              </a:rPr>
              <a:t>Jeżeli natomiast Wnioskodawca planuje zaangażowanie podmiotów z zewnątrz i na moment tworzenia założeń wniosku nie jest w stanie przewidzieć czy będzie to pomiot z terenu województwa warmińsko-mazurskiego </a:t>
            </a:r>
            <a:r>
              <a:rPr lang="pl-PL" sz="1200" b="1" u="sng" kern="1200" dirty="0" smtClean="0">
                <a:solidFill>
                  <a:schemeClr val="tx1"/>
                </a:solidFill>
                <a:effectLst/>
                <a:latin typeface="+mn-lt"/>
                <a:ea typeface="+mn-ea"/>
                <a:cs typeface="+mn-cs"/>
              </a:rPr>
              <a:t>to punkty nie zostaną przyznane. </a:t>
            </a:r>
          </a:p>
          <a:p>
            <a:pPr marL="0" marR="0" lvl="0" indent="0" algn="l" defTabSz="914400" rtl="0" eaLnBrk="1" fontAlgn="auto" latinLnBrk="0" hangingPunct="1">
              <a:lnSpc>
                <a:spcPct val="100000"/>
              </a:lnSpc>
              <a:spcBef>
                <a:spcPts val="0"/>
              </a:spcBef>
              <a:spcAft>
                <a:spcPts val="0"/>
              </a:spcAft>
              <a:buClrTx/>
              <a:buSzTx/>
              <a:buFontTx/>
              <a:buNone/>
              <a:tabLst/>
              <a:defRPr/>
            </a:pPr>
            <a:r>
              <a:rPr lang="pl-PL" sz="1200" b="1" kern="1200" dirty="0" smtClean="0">
                <a:solidFill>
                  <a:schemeClr val="tx1"/>
                </a:solidFill>
                <a:effectLst/>
                <a:latin typeface="+mn-lt"/>
                <a:ea typeface="+mn-ea"/>
                <a:cs typeface="+mn-cs"/>
              </a:rPr>
              <a:t>Dostawy wyposażenia nie wliczają się do ww. katalogu działań, stąd przedsiębiorstwo dokonujące dostaw nie musi prowadzić działalności na terenie województwa warmińsko-mazurskiego.  </a:t>
            </a:r>
          </a:p>
          <a:p>
            <a:endParaRPr lang="pl-PL"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36</a:t>
            </a:fld>
            <a:endParaRPr lang="pl-PL"/>
          </a:p>
        </p:txBody>
      </p:sp>
    </p:spTree>
    <p:extLst>
      <p:ext uri="{BB962C8B-B14F-4D97-AF65-F5344CB8AC3E}">
        <p14:creationId xmlns:p14="http://schemas.microsoft.com/office/powerpoint/2010/main" val="379570622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C5FC099A-F21D-4111-800F-DBA723E7D215}" type="slidenum">
              <a:rPr lang="pl-PL" smtClean="0"/>
              <a:t>37</a:t>
            </a:fld>
            <a:endParaRPr lang="pl-PL"/>
          </a:p>
        </p:txBody>
      </p:sp>
    </p:spTree>
    <p:extLst>
      <p:ext uri="{BB962C8B-B14F-4D97-AF65-F5344CB8AC3E}">
        <p14:creationId xmlns:p14="http://schemas.microsoft.com/office/powerpoint/2010/main" val="221558286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C5FC099A-F21D-4111-800F-DBA723E7D215}" type="slidenum">
              <a:rPr lang="pl-PL" smtClean="0"/>
              <a:t>38</a:t>
            </a:fld>
            <a:endParaRPr lang="pl-PL"/>
          </a:p>
        </p:txBody>
      </p:sp>
    </p:spTree>
    <p:extLst>
      <p:ext uri="{BB962C8B-B14F-4D97-AF65-F5344CB8AC3E}">
        <p14:creationId xmlns:p14="http://schemas.microsoft.com/office/powerpoint/2010/main" val="101099007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C5FC099A-F21D-4111-800F-DBA723E7D215}" type="slidenum">
              <a:rPr lang="pl-PL" smtClean="0"/>
              <a:t>39</a:t>
            </a:fld>
            <a:endParaRPr lang="pl-PL"/>
          </a:p>
        </p:txBody>
      </p:sp>
    </p:spTree>
    <p:extLst>
      <p:ext uri="{BB962C8B-B14F-4D97-AF65-F5344CB8AC3E}">
        <p14:creationId xmlns:p14="http://schemas.microsoft.com/office/powerpoint/2010/main" val="3262503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C5FC099A-F21D-4111-800F-DBA723E7D215}" type="slidenum">
              <a:rPr lang="pl-PL" smtClean="0"/>
              <a:t>4</a:t>
            </a:fld>
            <a:endParaRPr lang="pl-PL"/>
          </a:p>
        </p:txBody>
      </p:sp>
    </p:spTree>
    <p:extLst>
      <p:ext uri="{BB962C8B-B14F-4D97-AF65-F5344CB8AC3E}">
        <p14:creationId xmlns:p14="http://schemas.microsoft.com/office/powerpoint/2010/main" val="28544689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C5FC099A-F21D-4111-800F-DBA723E7D215}" type="slidenum">
              <a:rPr lang="pl-PL" smtClean="0"/>
              <a:t>40</a:t>
            </a:fld>
            <a:endParaRPr lang="pl-PL"/>
          </a:p>
        </p:txBody>
      </p:sp>
    </p:spTree>
    <p:extLst>
      <p:ext uri="{BB962C8B-B14F-4D97-AF65-F5344CB8AC3E}">
        <p14:creationId xmlns:p14="http://schemas.microsoft.com/office/powerpoint/2010/main" val="216927073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C5FC099A-F21D-4111-800F-DBA723E7D215}" type="slidenum">
              <a:rPr lang="pl-PL" smtClean="0"/>
              <a:t>41</a:t>
            </a:fld>
            <a:endParaRPr lang="pl-PL"/>
          </a:p>
        </p:txBody>
      </p:sp>
    </p:spTree>
    <p:extLst>
      <p:ext uri="{BB962C8B-B14F-4D97-AF65-F5344CB8AC3E}">
        <p14:creationId xmlns:p14="http://schemas.microsoft.com/office/powerpoint/2010/main" val="135486541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C5FC099A-F21D-4111-800F-DBA723E7D215}" type="slidenum">
              <a:rPr lang="pl-PL" smtClean="0"/>
              <a:t>42</a:t>
            </a:fld>
            <a:endParaRPr lang="pl-PL"/>
          </a:p>
        </p:txBody>
      </p:sp>
    </p:spTree>
    <p:extLst>
      <p:ext uri="{BB962C8B-B14F-4D97-AF65-F5344CB8AC3E}">
        <p14:creationId xmlns:p14="http://schemas.microsoft.com/office/powerpoint/2010/main" val="36451615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b="1" dirty="0" smtClean="0"/>
          </a:p>
          <a:p>
            <a:endParaRPr lang="pl-PL"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5</a:t>
            </a:fld>
            <a:endParaRPr lang="pl-PL"/>
          </a:p>
        </p:txBody>
      </p:sp>
    </p:spTree>
    <p:extLst>
      <p:ext uri="{BB962C8B-B14F-4D97-AF65-F5344CB8AC3E}">
        <p14:creationId xmlns:p14="http://schemas.microsoft.com/office/powerpoint/2010/main" val="28165313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C5FC099A-F21D-4111-800F-DBA723E7D215}" type="slidenum">
              <a:rPr lang="pl-PL" smtClean="0"/>
              <a:t>6</a:t>
            </a:fld>
            <a:endParaRPr lang="pl-PL"/>
          </a:p>
        </p:txBody>
      </p:sp>
    </p:spTree>
    <p:extLst>
      <p:ext uri="{BB962C8B-B14F-4D97-AF65-F5344CB8AC3E}">
        <p14:creationId xmlns:p14="http://schemas.microsoft.com/office/powerpoint/2010/main" val="40868087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Zajęcia w zakresie wyrównywania deficytów:</a:t>
            </a:r>
          </a:p>
          <a:p>
            <a:r>
              <a:rPr lang="pl-PL" dirty="0" smtClean="0"/>
              <a:t>- zajęcia </a:t>
            </a:r>
            <a:r>
              <a:rPr lang="pl-PL" dirty="0" smtClean="0"/>
              <a:t>specjalistyczne:</a:t>
            </a:r>
          </a:p>
          <a:p>
            <a:r>
              <a:rPr lang="pl-PL" dirty="0" smtClean="0"/>
              <a:t>- korekcyjno-kompensacyjne</a:t>
            </a:r>
            <a:r>
              <a:rPr lang="pl-PL" dirty="0" smtClean="0"/>
              <a:t>,</a:t>
            </a:r>
          </a:p>
          <a:p>
            <a:r>
              <a:rPr lang="pl-PL" dirty="0" smtClean="0"/>
              <a:t>- logopedyczne</a:t>
            </a:r>
            <a:r>
              <a:rPr lang="pl-PL" dirty="0" smtClean="0"/>
              <a:t>,</a:t>
            </a:r>
          </a:p>
          <a:p>
            <a:r>
              <a:rPr lang="pl-PL" dirty="0" smtClean="0"/>
              <a:t>- zajęcia rozwijające </a:t>
            </a:r>
            <a:r>
              <a:rPr lang="pl-PL" dirty="0" smtClean="0"/>
              <a:t>kompetencje emocjonalno-społeczne,</a:t>
            </a:r>
          </a:p>
          <a:p>
            <a:r>
              <a:rPr lang="pl-PL" dirty="0" smtClean="0"/>
              <a:t>- inne zajęcia o charakterze terapeutycznym.</a:t>
            </a:r>
          </a:p>
          <a:p>
            <a:r>
              <a:rPr lang="pl-PL" dirty="0" smtClean="0"/>
              <a:t> </a:t>
            </a:r>
            <a:r>
              <a:rPr lang="pl-PL" b="1" dirty="0" smtClean="0"/>
              <a:t>Zajęcia rozwijające kompetencje i umiejętności:</a:t>
            </a:r>
          </a:p>
          <a:p>
            <a:r>
              <a:rPr lang="pl-PL" b="1" dirty="0" smtClean="0"/>
              <a:t>W </a:t>
            </a:r>
            <a:r>
              <a:rPr lang="pl-PL" b="1" dirty="0" smtClean="0"/>
              <a:t>ramach projektu mogą być realizowane zajęcia z robotyki i </a:t>
            </a:r>
            <a:r>
              <a:rPr lang="pl-PL" b="1" dirty="0" smtClean="0"/>
              <a:t>programowania</a:t>
            </a:r>
            <a:r>
              <a:rPr lang="pl-PL" b="1" baseline="0" dirty="0" smtClean="0"/>
              <a:t>.</a:t>
            </a:r>
            <a:endParaRPr lang="pl-PL" b="1" baseline="0" dirty="0" smtClean="0"/>
          </a:p>
          <a:p>
            <a:r>
              <a:rPr lang="pl-PL" b="1" baseline="0" dirty="0" smtClean="0"/>
              <a:t>Nie mogą być realizowane działania z doradztwa edukacyjno-zawodowego.</a:t>
            </a:r>
            <a:endParaRPr lang="pl-PL" b="1"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7</a:t>
            </a:fld>
            <a:endParaRPr lang="pl-PL"/>
          </a:p>
        </p:txBody>
      </p:sp>
    </p:spTree>
    <p:extLst>
      <p:ext uri="{BB962C8B-B14F-4D97-AF65-F5344CB8AC3E}">
        <p14:creationId xmlns:p14="http://schemas.microsoft.com/office/powerpoint/2010/main" val="28350299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W ramach ww. form wsparcia mogą być organizowane wycieczki/wyjazdy edukacyjne, które stanowią wyłącznie uzupełnienie treści merytorycznych realizowanych zajęć. Opis wycieczek/wyjazdów musi wskazywać na ścisłe powiązanie z zajęciami i zawierać informacje dot. miejsca ich organizacji, czasu trwania, programu oraz liczby uczniów w nich uczestniczących.</a:t>
            </a:r>
          </a:p>
          <a:p>
            <a:endParaRPr lang="pl-PL" smtClean="0"/>
          </a:p>
          <a:p>
            <a:endParaRPr lang="pl-PL"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8</a:t>
            </a:fld>
            <a:endParaRPr lang="pl-PL"/>
          </a:p>
        </p:txBody>
      </p:sp>
    </p:spTree>
    <p:extLst>
      <p:ext uri="{BB962C8B-B14F-4D97-AF65-F5344CB8AC3E}">
        <p14:creationId xmlns:p14="http://schemas.microsoft.com/office/powerpoint/2010/main" val="5710900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Najbardziej efektywną formą wsparcia jest praca metodą projektową/warsztatową, która aktywizuje uczniów do twórczych działań i kreatywności, ułatwiać proces uczenia się, czyniąc naukę bardziej urozmaiconą, a przez to przyjemniejszą i łatwiejszą. Uczniowie zdobywający wiedzę i umiejętności metodami aktywnymi są bardziej samodzielni, bardziej krytyczni, łatwiej formułują sądy i opinie, skutecznie i konstruktywnie uczestniczą w życiu społecznym i zawodowym, szczególnie w społeczeństwach charakteryzujących się coraz większą różnorodnością.</a:t>
            </a:r>
            <a:endParaRPr lang="pl-PL" dirty="0"/>
          </a:p>
        </p:txBody>
      </p:sp>
      <p:sp>
        <p:nvSpPr>
          <p:cNvPr id="4" name="Symbol zastępczy numeru slajdu 3"/>
          <p:cNvSpPr>
            <a:spLocks noGrp="1"/>
          </p:cNvSpPr>
          <p:nvPr>
            <p:ph type="sldNum" sz="quarter" idx="10"/>
          </p:nvPr>
        </p:nvSpPr>
        <p:spPr/>
        <p:txBody>
          <a:bodyPr/>
          <a:lstStyle/>
          <a:p>
            <a:fld id="{C5FC099A-F21D-4111-800F-DBA723E7D215}" type="slidenum">
              <a:rPr lang="pl-PL" smtClean="0"/>
              <a:t>9</a:t>
            </a:fld>
            <a:endParaRPr lang="pl-PL"/>
          </a:p>
        </p:txBody>
      </p:sp>
    </p:spTree>
    <p:extLst>
      <p:ext uri="{BB962C8B-B14F-4D97-AF65-F5344CB8AC3E}">
        <p14:creationId xmlns:p14="http://schemas.microsoft.com/office/powerpoint/2010/main" val="20803586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ajd tytułowy i końcowy">
    <p:spTree>
      <p:nvGrpSpPr>
        <p:cNvPr id="1" name=""/>
        <p:cNvGrpSpPr/>
        <p:nvPr/>
      </p:nvGrpSpPr>
      <p:grpSpPr>
        <a:xfrm>
          <a:off x="0" y="0"/>
          <a:ext cx="0" cy="0"/>
          <a:chOff x="0" y="0"/>
          <a:chExt cx="0" cy="0"/>
        </a:xfrm>
      </p:grpSpPr>
      <p:pic>
        <p:nvPicPr>
          <p:cNvPr id="12" name="Obraz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492" y="0"/>
            <a:ext cx="9148210" cy="6857999"/>
          </a:xfrm>
          <a:prstGeom prst="rect">
            <a:avLst/>
          </a:prstGeom>
        </p:spPr>
      </p:pic>
      <p:sp>
        <p:nvSpPr>
          <p:cNvPr id="3" name="Subtitle 2"/>
          <p:cNvSpPr>
            <a:spLocks noGrp="1"/>
          </p:cNvSpPr>
          <p:nvPr>
            <p:ph type="subTitle" idx="1" hasCustomPrompt="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dirty="0"/>
              <a:t>Kliknij, aby edytować styl wzorca podtytułu</a:t>
            </a:r>
            <a:endParaRPr lang="en-US" dirty="0"/>
          </a:p>
        </p:txBody>
      </p:sp>
      <p:sp>
        <p:nvSpPr>
          <p:cNvPr id="14" name="Tytuł 13"/>
          <p:cNvSpPr>
            <a:spLocks noGrp="1"/>
          </p:cNvSpPr>
          <p:nvPr>
            <p:ph type="title" hasCustomPrompt="1"/>
          </p:nvPr>
        </p:nvSpPr>
        <p:spPr>
          <a:xfrm>
            <a:off x="1142998" y="2361460"/>
            <a:ext cx="6858001" cy="1067540"/>
          </a:xfrm>
        </p:spPr>
        <p:txBody>
          <a:bodyPr/>
          <a:lstStyle>
            <a:lvl1pPr>
              <a:defRPr sz="3000"/>
            </a:lvl1pPr>
          </a:lstStyle>
          <a:p>
            <a:r>
              <a:rPr lang="pl-PL" dirty="0"/>
              <a:t>                Kliknij, aby edytować styl</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Slajd – zawartość 9">
    <p:spTree>
      <p:nvGrpSpPr>
        <p:cNvPr id="1" name=""/>
        <p:cNvGrpSpPr/>
        <p:nvPr/>
      </p:nvGrpSpPr>
      <p:grpSpPr>
        <a:xfrm>
          <a:off x="0" y="0"/>
          <a:ext cx="0" cy="0"/>
          <a:chOff x="0" y="0"/>
          <a:chExt cx="0" cy="0"/>
        </a:xfrm>
      </p:grpSpPr>
      <p:pic>
        <p:nvPicPr>
          <p:cNvPr id="7" name="Obraz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2" name="Title 1"/>
          <p:cNvSpPr>
            <a:spLocks noGrp="1"/>
          </p:cNvSpPr>
          <p:nvPr>
            <p:ph type="title" hasCustomPrompt="1"/>
          </p:nvPr>
        </p:nvSpPr>
        <p:spPr>
          <a:xfrm>
            <a:off x="628650" y="878889"/>
            <a:ext cx="7886700" cy="1180730"/>
          </a:xfrm>
        </p:spPr>
        <p:txBody>
          <a:bodyPr/>
          <a:lstStyle/>
          <a:p>
            <a:r>
              <a:rPr lang="pl-PL" dirty="0"/>
              <a:t>Kliknij, aby edytować styl</a:t>
            </a:r>
            <a:endParaRPr lang="en-US" dirty="0"/>
          </a:p>
        </p:txBody>
      </p:sp>
      <p:sp>
        <p:nvSpPr>
          <p:cNvPr id="3" name="Vertical Text Placeholder 2"/>
          <p:cNvSpPr>
            <a:spLocks noGrp="1"/>
          </p:cNvSpPr>
          <p:nvPr>
            <p:ph type="body" orient="vert" idx="1" hasCustomPrompt="1"/>
          </p:nvPr>
        </p:nvSpPr>
        <p:spPr>
          <a:xfrm>
            <a:off x="628650" y="2192784"/>
            <a:ext cx="7886700" cy="4270159"/>
          </a:xfrm>
        </p:spPr>
        <p:txBody>
          <a:bodyPr vert="eaVert"/>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lajd – zawartość 10">
    <p:spTree>
      <p:nvGrpSpPr>
        <p:cNvPr id="1" name=""/>
        <p:cNvGrpSpPr/>
        <p:nvPr/>
      </p:nvGrpSpPr>
      <p:grpSpPr>
        <a:xfrm>
          <a:off x="0" y="0"/>
          <a:ext cx="0" cy="0"/>
          <a:chOff x="0" y="0"/>
          <a:chExt cx="0" cy="0"/>
        </a:xfrm>
      </p:grpSpPr>
      <p:pic>
        <p:nvPicPr>
          <p:cNvPr id="7" name="Obraz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2" name="Vertical Title 1"/>
          <p:cNvSpPr>
            <a:spLocks noGrp="1"/>
          </p:cNvSpPr>
          <p:nvPr>
            <p:ph type="title" orient="vert" hasCustomPrompt="1"/>
          </p:nvPr>
        </p:nvSpPr>
        <p:spPr>
          <a:xfrm>
            <a:off x="6543675" y="798989"/>
            <a:ext cx="1971675" cy="5743854"/>
          </a:xfrm>
        </p:spPr>
        <p:txBody>
          <a:bodyPr vert="eaVert"/>
          <a:lstStyle/>
          <a:p>
            <a:r>
              <a:rPr lang="pl-PL" dirty="0"/>
              <a:t>Kliknij, aby edytować styl</a:t>
            </a:r>
            <a:endParaRPr lang="en-US" dirty="0"/>
          </a:p>
        </p:txBody>
      </p:sp>
      <p:sp>
        <p:nvSpPr>
          <p:cNvPr id="3" name="Vertical Text Placeholder 2"/>
          <p:cNvSpPr>
            <a:spLocks noGrp="1"/>
          </p:cNvSpPr>
          <p:nvPr>
            <p:ph type="body" orient="vert" idx="1" hasCustomPrompt="1"/>
          </p:nvPr>
        </p:nvSpPr>
        <p:spPr>
          <a:xfrm>
            <a:off x="628650" y="798989"/>
            <a:ext cx="5800725" cy="5743854"/>
          </a:xfrm>
        </p:spPr>
        <p:txBody>
          <a:bodyPr vert="eaVert"/>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lajd – zawartość 1">
    <p:spTree>
      <p:nvGrpSpPr>
        <p:cNvPr id="1" name=""/>
        <p:cNvGrpSpPr/>
        <p:nvPr/>
      </p:nvGrpSpPr>
      <p:grpSpPr>
        <a:xfrm>
          <a:off x="0" y="0"/>
          <a:ext cx="0" cy="0"/>
          <a:chOff x="0" y="0"/>
          <a:chExt cx="0" cy="0"/>
        </a:xfrm>
      </p:grpSpPr>
      <p:pic>
        <p:nvPicPr>
          <p:cNvPr id="8" name="Obraz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2" name="Title 1"/>
          <p:cNvSpPr>
            <a:spLocks noGrp="1"/>
          </p:cNvSpPr>
          <p:nvPr>
            <p:ph type="title" hasCustomPrompt="1"/>
          </p:nvPr>
        </p:nvSpPr>
        <p:spPr>
          <a:xfrm>
            <a:off x="628650" y="852256"/>
            <a:ext cx="7886700" cy="1091954"/>
          </a:xfrm>
        </p:spPr>
        <p:txBody>
          <a:bodyPr/>
          <a:lstStyle/>
          <a:p>
            <a:r>
              <a:rPr lang="pl-PL" dirty="0"/>
              <a:t>Kliknij, aby edytować styl</a:t>
            </a:r>
            <a:endParaRPr lang="en-US" dirty="0"/>
          </a:p>
        </p:txBody>
      </p:sp>
      <p:sp>
        <p:nvSpPr>
          <p:cNvPr id="3" name="Content Placeholder 2"/>
          <p:cNvSpPr>
            <a:spLocks noGrp="1"/>
          </p:cNvSpPr>
          <p:nvPr>
            <p:ph idx="1" hasCustomPrompt="1"/>
          </p:nvPr>
        </p:nvSpPr>
        <p:spPr>
          <a:xfrm>
            <a:off x="628650" y="2055815"/>
            <a:ext cx="7886700" cy="432723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lajd – zawartość 2">
    <p:spTree>
      <p:nvGrpSpPr>
        <p:cNvPr id="1" name=""/>
        <p:cNvGrpSpPr/>
        <p:nvPr/>
      </p:nvGrpSpPr>
      <p:grpSpPr>
        <a:xfrm>
          <a:off x="0" y="0"/>
          <a:ext cx="0" cy="0"/>
          <a:chOff x="0" y="0"/>
          <a:chExt cx="0" cy="0"/>
        </a:xfrm>
      </p:grpSpPr>
      <p:pic>
        <p:nvPicPr>
          <p:cNvPr id="7" name="Obraz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2" name="Title 1"/>
          <p:cNvSpPr>
            <a:spLocks noGrp="1"/>
          </p:cNvSpPr>
          <p:nvPr>
            <p:ph type="title" hasCustomPrompt="1"/>
          </p:nvPr>
        </p:nvSpPr>
        <p:spPr>
          <a:xfrm>
            <a:off x="623888" y="1709739"/>
            <a:ext cx="7886700" cy="2852737"/>
          </a:xfrm>
        </p:spPr>
        <p:txBody>
          <a:bodyPr anchor="b"/>
          <a:lstStyle>
            <a:lvl1pPr>
              <a:defRPr sz="6000"/>
            </a:lvl1pPr>
          </a:lstStyle>
          <a:p>
            <a:r>
              <a:rPr lang="pl-PL"/>
              <a:t>Kliknij, aby edytować styl</a:t>
            </a:r>
            <a:endParaRPr lang="en-US" dirty="0"/>
          </a:p>
        </p:txBody>
      </p:sp>
      <p:sp>
        <p:nvSpPr>
          <p:cNvPr id="3" name="Text Placeholder 2"/>
          <p:cNvSpPr>
            <a:spLocks noGrp="1"/>
          </p:cNvSpPr>
          <p:nvPr>
            <p:ph type="body" idx="1" hasCustomPrompt="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Slajd – zawartość 3">
    <p:spTree>
      <p:nvGrpSpPr>
        <p:cNvPr id="1" name=""/>
        <p:cNvGrpSpPr/>
        <p:nvPr/>
      </p:nvGrpSpPr>
      <p:grpSpPr>
        <a:xfrm>
          <a:off x="0" y="0"/>
          <a:ext cx="0" cy="0"/>
          <a:chOff x="0" y="0"/>
          <a:chExt cx="0" cy="0"/>
        </a:xfrm>
      </p:grpSpPr>
      <p:pic>
        <p:nvPicPr>
          <p:cNvPr id="8" name="Obraz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2" name="Title 1"/>
          <p:cNvSpPr>
            <a:spLocks noGrp="1"/>
          </p:cNvSpPr>
          <p:nvPr>
            <p:ph type="title" hasCustomPrompt="1"/>
          </p:nvPr>
        </p:nvSpPr>
        <p:spPr>
          <a:xfrm>
            <a:off x="628650" y="834500"/>
            <a:ext cx="7886700" cy="1260629"/>
          </a:xfrm>
        </p:spPr>
        <p:txBody>
          <a:bodyPr/>
          <a:lstStyle/>
          <a:p>
            <a:r>
              <a:rPr lang="pl-PL" dirty="0"/>
              <a:t>Kliknij, aby edytować styl</a:t>
            </a:r>
            <a:endParaRPr lang="en-US" dirty="0"/>
          </a:p>
        </p:txBody>
      </p:sp>
      <p:sp>
        <p:nvSpPr>
          <p:cNvPr id="3" name="Content Placeholder 2"/>
          <p:cNvSpPr>
            <a:spLocks noGrp="1"/>
          </p:cNvSpPr>
          <p:nvPr>
            <p:ph sz="half" idx="1" hasCustomPrompt="1"/>
          </p:nvPr>
        </p:nvSpPr>
        <p:spPr>
          <a:xfrm>
            <a:off x="628650" y="2263806"/>
            <a:ext cx="3886200" cy="4305669"/>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endParaRPr lang="en-US" dirty="0"/>
          </a:p>
        </p:txBody>
      </p:sp>
      <p:sp>
        <p:nvSpPr>
          <p:cNvPr id="4" name="Content Placeholder 3"/>
          <p:cNvSpPr>
            <a:spLocks noGrp="1"/>
          </p:cNvSpPr>
          <p:nvPr>
            <p:ph sz="half" idx="2" hasCustomPrompt="1"/>
          </p:nvPr>
        </p:nvSpPr>
        <p:spPr>
          <a:xfrm>
            <a:off x="4629150" y="2263805"/>
            <a:ext cx="3886200" cy="4305669"/>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lajd – zawartość 4">
    <p:spTree>
      <p:nvGrpSpPr>
        <p:cNvPr id="1" name=""/>
        <p:cNvGrpSpPr/>
        <p:nvPr/>
      </p:nvGrpSpPr>
      <p:grpSpPr>
        <a:xfrm>
          <a:off x="0" y="0"/>
          <a:ext cx="0" cy="0"/>
          <a:chOff x="0" y="0"/>
          <a:chExt cx="0" cy="0"/>
        </a:xfrm>
      </p:grpSpPr>
      <p:pic>
        <p:nvPicPr>
          <p:cNvPr id="10" name="Obraz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2" name="Title 1"/>
          <p:cNvSpPr>
            <a:spLocks noGrp="1"/>
          </p:cNvSpPr>
          <p:nvPr>
            <p:ph type="title" hasCustomPrompt="1"/>
          </p:nvPr>
        </p:nvSpPr>
        <p:spPr>
          <a:xfrm>
            <a:off x="629841" y="834500"/>
            <a:ext cx="7886700" cy="958789"/>
          </a:xfrm>
        </p:spPr>
        <p:txBody>
          <a:bodyPr/>
          <a:lstStyle/>
          <a:p>
            <a:r>
              <a:rPr lang="pl-PL" dirty="0"/>
              <a:t>Kliknij, aby edytować styl</a:t>
            </a:r>
            <a:endParaRPr lang="en-US" dirty="0"/>
          </a:p>
        </p:txBody>
      </p:sp>
      <p:sp>
        <p:nvSpPr>
          <p:cNvPr id="3" name="Text Placeholder 2"/>
          <p:cNvSpPr>
            <a:spLocks noGrp="1"/>
          </p:cNvSpPr>
          <p:nvPr>
            <p:ph type="body" idx="1" hasCustomPrompt="1"/>
          </p:nvPr>
        </p:nvSpPr>
        <p:spPr>
          <a:xfrm>
            <a:off x="629842" y="1970843"/>
            <a:ext cx="3868340" cy="74572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a:t>Kliknij, aby edytować style wzorca tekstu</a:t>
            </a:r>
          </a:p>
        </p:txBody>
      </p:sp>
      <p:sp>
        <p:nvSpPr>
          <p:cNvPr id="4" name="Content Placeholder 3"/>
          <p:cNvSpPr>
            <a:spLocks noGrp="1"/>
          </p:cNvSpPr>
          <p:nvPr>
            <p:ph sz="half" idx="2" hasCustomPrompt="1"/>
          </p:nvPr>
        </p:nvSpPr>
        <p:spPr>
          <a:xfrm>
            <a:off x="629842" y="2894120"/>
            <a:ext cx="3868340" cy="3598753"/>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endParaRPr lang="en-US" dirty="0"/>
          </a:p>
        </p:txBody>
      </p:sp>
      <p:sp>
        <p:nvSpPr>
          <p:cNvPr id="5" name="Text Placeholder 4"/>
          <p:cNvSpPr>
            <a:spLocks noGrp="1"/>
          </p:cNvSpPr>
          <p:nvPr>
            <p:ph type="body" sz="quarter" idx="3" hasCustomPrompt="1"/>
          </p:nvPr>
        </p:nvSpPr>
        <p:spPr>
          <a:xfrm>
            <a:off x="4629150" y="1970843"/>
            <a:ext cx="3887391" cy="74572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a:t>Kliknij, aby edytować style wzorca tekstu</a:t>
            </a:r>
          </a:p>
        </p:txBody>
      </p:sp>
      <p:sp>
        <p:nvSpPr>
          <p:cNvPr id="6" name="Content Placeholder 5"/>
          <p:cNvSpPr>
            <a:spLocks noGrp="1"/>
          </p:cNvSpPr>
          <p:nvPr>
            <p:ph sz="quarter" idx="4" hasCustomPrompt="1"/>
          </p:nvPr>
        </p:nvSpPr>
        <p:spPr>
          <a:xfrm>
            <a:off x="4645820" y="2894118"/>
            <a:ext cx="3887391" cy="3598754"/>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lajd – zawartość 5">
    <p:spTree>
      <p:nvGrpSpPr>
        <p:cNvPr id="1" name=""/>
        <p:cNvGrpSpPr/>
        <p:nvPr/>
      </p:nvGrpSpPr>
      <p:grpSpPr>
        <a:xfrm>
          <a:off x="0" y="0"/>
          <a:ext cx="0" cy="0"/>
          <a:chOff x="0" y="0"/>
          <a:chExt cx="0" cy="0"/>
        </a:xfrm>
      </p:grpSpPr>
      <p:pic>
        <p:nvPicPr>
          <p:cNvPr id="6" name="Obraz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hasCustomPrompt="1"/>
          </p:nvPr>
        </p:nvSpPr>
        <p:spPr>
          <a:xfrm>
            <a:off x="628650" y="932155"/>
            <a:ext cx="7886700" cy="1358284"/>
          </a:xfrm>
        </p:spPr>
        <p:txBody>
          <a:bodyPr/>
          <a:lstStyle/>
          <a:p>
            <a:r>
              <a:rPr lang="pl-PL" dirty="0"/>
              <a:t>Kliknij, aby edytować styl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Slajd – zawartość 6">
    <p:spTree>
      <p:nvGrpSpPr>
        <p:cNvPr id="1" name=""/>
        <p:cNvGrpSpPr/>
        <p:nvPr/>
      </p:nvGrpSpPr>
      <p:grpSpPr>
        <a:xfrm>
          <a:off x="0" y="0"/>
          <a:ext cx="0" cy="0"/>
          <a:chOff x="0" y="0"/>
          <a:chExt cx="0" cy="0"/>
        </a:xfrm>
      </p:grpSpPr>
      <p:pic>
        <p:nvPicPr>
          <p:cNvPr id="5" name="Obraz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lajd – zawartość 7">
    <p:spTree>
      <p:nvGrpSpPr>
        <p:cNvPr id="1" name=""/>
        <p:cNvGrpSpPr/>
        <p:nvPr/>
      </p:nvGrpSpPr>
      <p:grpSpPr>
        <a:xfrm>
          <a:off x="0" y="0"/>
          <a:ext cx="0" cy="0"/>
          <a:chOff x="0" y="0"/>
          <a:chExt cx="0" cy="0"/>
        </a:xfrm>
      </p:grpSpPr>
      <p:pic>
        <p:nvPicPr>
          <p:cNvPr id="8" name="Obraz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9144000" cy="6857999"/>
          </a:xfrm>
          <a:prstGeom prst="rect">
            <a:avLst/>
          </a:prstGeom>
        </p:spPr>
      </p:pic>
      <p:sp>
        <p:nvSpPr>
          <p:cNvPr id="2" name="Title 1"/>
          <p:cNvSpPr>
            <a:spLocks noGrp="1"/>
          </p:cNvSpPr>
          <p:nvPr>
            <p:ph type="title" hasCustomPrompt="1"/>
          </p:nvPr>
        </p:nvSpPr>
        <p:spPr>
          <a:xfrm>
            <a:off x="629841" y="967666"/>
            <a:ext cx="2949178" cy="1251751"/>
          </a:xfrm>
        </p:spPr>
        <p:txBody>
          <a:bodyPr anchor="b"/>
          <a:lstStyle>
            <a:lvl1pPr>
              <a:defRPr sz="3200"/>
            </a:lvl1pPr>
          </a:lstStyle>
          <a:p>
            <a:r>
              <a:rPr lang="pl-PL" dirty="0"/>
              <a:t>Kliknij, aby edytować styl</a:t>
            </a:r>
            <a:endParaRPr lang="en-US" dirty="0"/>
          </a:p>
        </p:txBody>
      </p:sp>
      <p:sp>
        <p:nvSpPr>
          <p:cNvPr id="3" name="Content Placeholder 2"/>
          <p:cNvSpPr>
            <a:spLocks noGrp="1"/>
          </p:cNvSpPr>
          <p:nvPr>
            <p:ph idx="1" hasCustomPrompt="1"/>
          </p:nvPr>
        </p:nvSpPr>
        <p:spPr>
          <a:xfrm>
            <a:off x="3887391" y="1260628"/>
            <a:ext cx="4629150" cy="502476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hasCustomPrompt="1"/>
          </p:nvPr>
        </p:nvSpPr>
        <p:spPr>
          <a:xfrm>
            <a:off x="629841" y="2219417"/>
            <a:ext cx="2949178" cy="4065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ajd – zawartość 8">
    <p:spTree>
      <p:nvGrpSpPr>
        <p:cNvPr id="1" name=""/>
        <p:cNvGrpSpPr/>
        <p:nvPr/>
      </p:nvGrpSpPr>
      <p:grpSpPr>
        <a:xfrm>
          <a:off x="0" y="0"/>
          <a:ext cx="0" cy="0"/>
          <a:chOff x="0" y="0"/>
          <a:chExt cx="0" cy="0"/>
        </a:xfrm>
      </p:grpSpPr>
      <p:pic>
        <p:nvPicPr>
          <p:cNvPr id="8" name="Obraz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2" name="Title 1"/>
          <p:cNvSpPr>
            <a:spLocks noGrp="1"/>
          </p:cNvSpPr>
          <p:nvPr>
            <p:ph type="title" hasCustomPrompt="1"/>
          </p:nvPr>
        </p:nvSpPr>
        <p:spPr>
          <a:xfrm>
            <a:off x="629841" y="852256"/>
            <a:ext cx="2949178" cy="1420426"/>
          </a:xfrm>
        </p:spPr>
        <p:txBody>
          <a:bodyPr anchor="b"/>
          <a:lstStyle>
            <a:lvl1pPr>
              <a:defRPr sz="3200"/>
            </a:lvl1pPr>
          </a:lstStyle>
          <a:p>
            <a:r>
              <a:rPr lang="pl-PL" dirty="0"/>
              <a:t>Kliknij, aby edytować styl</a:t>
            </a:r>
            <a:endParaRPr lang="en-US" dirty="0"/>
          </a:p>
        </p:txBody>
      </p:sp>
      <p:sp>
        <p:nvSpPr>
          <p:cNvPr id="3" name="Picture Placeholder 2"/>
          <p:cNvSpPr>
            <a:spLocks noGrp="1" noChangeAspect="1"/>
          </p:cNvSpPr>
          <p:nvPr>
            <p:ph type="pic" idx="1" hasCustomPrompt="1"/>
          </p:nvPr>
        </p:nvSpPr>
        <p:spPr>
          <a:xfrm>
            <a:off x="3887391" y="1189608"/>
            <a:ext cx="4629150" cy="4927107"/>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hasCustomPrompt="1"/>
          </p:nvPr>
        </p:nvSpPr>
        <p:spPr>
          <a:xfrm>
            <a:off x="629841" y="2272683"/>
            <a:ext cx="2949178" cy="384403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5E87AE-B05F-4F0E-8F80-8A6A89979CAA}"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7.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4.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8.xml"/><Relationship Id="rId1" Type="http://schemas.openxmlformats.org/officeDocument/2006/relationships/slideLayout" Target="../slideLayouts/slideLayout9.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9.xml"/><Relationship Id="rId1" Type="http://schemas.openxmlformats.org/officeDocument/2006/relationships/slideLayout" Target="../slideLayouts/slideLayout9.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7.xml"/><Relationship Id="rId1" Type="http://schemas.openxmlformats.org/officeDocument/2006/relationships/slideLayout" Target="../slideLayouts/slideLayout9.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tytuł 1"/>
          <p:cNvSpPr>
            <a:spLocks noGrp="1"/>
          </p:cNvSpPr>
          <p:nvPr>
            <p:ph type="subTitle" idx="1"/>
          </p:nvPr>
        </p:nvSpPr>
        <p:spPr>
          <a:xfrm>
            <a:off x="1143000" y="4887884"/>
            <a:ext cx="6858000" cy="369916"/>
          </a:xfrm>
        </p:spPr>
        <p:txBody>
          <a:bodyPr>
            <a:normAutofit/>
          </a:bodyPr>
          <a:lstStyle/>
          <a:p>
            <a:r>
              <a:rPr lang="pl-PL" sz="1800" dirty="0" smtClean="0">
                <a:solidFill>
                  <a:schemeClr val="accent1">
                    <a:lumMod val="50000"/>
                  </a:schemeClr>
                </a:solidFill>
              </a:rPr>
              <a:t>Olsztyn, 9 kwietnia 2024 r.</a:t>
            </a:r>
            <a:endParaRPr lang="pl-PL" sz="1800" dirty="0">
              <a:solidFill>
                <a:schemeClr val="accent1">
                  <a:lumMod val="50000"/>
                </a:schemeClr>
              </a:solidFill>
            </a:endParaRPr>
          </a:p>
        </p:txBody>
      </p:sp>
      <p:sp>
        <p:nvSpPr>
          <p:cNvPr id="3" name="Tytuł 2"/>
          <p:cNvSpPr>
            <a:spLocks noGrp="1"/>
          </p:cNvSpPr>
          <p:nvPr>
            <p:ph type="title"/>
          </p:nvPr>
        </p:nvSpPr>
        <p:spPr>
          <a:xfrm>
            <a:off x="1034932" y="2885162"/>
            <a:ext cx="6858001" cy="1067540"/>
          </a:xfrm>
        </p:spPr>
        <p:txBody>
          <a:bodyPr>
            <a:normAutofit/>
          </a:bodyPr>
          <a:lstStyle/>
          <a:p>
            <a:pPr algn="ctr"/>
            <a:r>
              <a:rPr lang="pl-PL" sz="2000" b="1" dirty="0" smtClean="0">
                <a:solidFill>
                  <a:schemeClr val="accent1">
                    <a:lumMod val="50000"/>
                  </a:schemeClr>
                </a:solidFill>
              </a:rPr>
              <a:t>Przedstawienie założeń dla naboru nr FEWM.06.03-IZ.00-001/24</a:t>
            </a:r>
            <a:br>
              <a:rPr lang="pl-PL" sz="2000" b="1" dirty="0" smtClean="0">
                <a:solidFill>
                  <a:schemeClr val="accent1">
                    <a:lumMod val="50000"/>
                  </a:schemeClr>
                </a:solidFill>
              </a:rPr>
            </a:br>
            <a:r>
              <a:rPr lang="pl-PL" sz="2000" b="1" dirty="0" smtClean="0">
                <a:solidFill>
                  <a:schemeClr val="accent1">
                    <a:lumMod val="50000"/>
                  </a:schemeClr>
                </a:solidFill>
              </a:rPr>
              <a:t>w ramach Działania 6.3: Edukacja ogólnokształcąca</a:t>
            </a:r>
            <a:endParaRPr lang="pl-PL" sz="2000" b="1"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1"/>
          <p:cNvSpPr txBox="1"/>
          <p:nvPr/>
        </p:nvSpPr>
        <p:spPr bwMode="auto">
          <a:xfrm>
            <a:off x="182880" y="864842"/>
            <a:ext cx="8811491" cy="664700"/>
          </a:xfrm>
          <a:prstGeom prst="rect">
            <a:avLst/>
          </a:prstGeom>
          <a:solidFill>
            <a:srgbClr val="002060"/>
          </a:solidFill>
          <a:ln w="9525">
            <a:noFill/>
            <a:miter lim="800000"/>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30" tIns="45715" rIns="91430" bIns="45715" numCol="1" anchor="ctr" anchorCtr="0" compatLnSpc="1"/>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lvl="0" defTabSz="914400">
              <a:defRPr/>
            </a:pPr>
            <a:r>
              <a:rPr lang="pl-PL" sz="1800" dirty="0" smtClean="0">
                <a:solidFill>
                  <a:prstClr val="white"/>
                </a:solidFill>
              </a:rPr>
              <a:t>Działanie 1.1 Wsparcie </a:t>
            </a:r>
            <a:r>
              <a:rPr lang="pl-PL" sz="1800" dirty="0">
                <a:solidFill>
                  <a:prstClr val="white"/>
                </a:solidFill>
              </a:rPr>
              <a:t>uczniów, w tym m.in. kształtowanie kompetencji kluczowych, </a:t>
            </a:r>
            <a:r>
              <a:rPr lang="pl-PL" sz="1800" dirty="0" smtClean="0">
                <a:solidFill>
                  <a:prstClr val="white"/>
                </a:solidFill>
              </a:rPr>
              <a:t>umiejętności podstawowych </a:t>
            </a:r>
            <a:r>
              <a:rPr lang="pl-PL" sz="1800" dirty="0">
                <a:solidFill>
                  <a:prstClr val="white"/>
                </a:solidFill>
              </a:rPr>
              <a:t>i przekrojowych wynikających z ich indywidualnych potrzeb </a:t>
            </a:r>
            <a:endParaRPr kumimoji="0" lang="pl-PL" sz="1800" b="0" i="0" u="none" strike="noStrike" kern="1200" cap="none" spc="0" normalizeH="0" baseline="0" noProof="0" dirty="0">
              <a:ln>
                <a:noFill/>
              </a:ln>
              <a:solidFill>
                <a:prstClr val="white"/>
              </a:solidFill>
              <a:effectLst/>
              <a:uLnTx/>
              <a:uFillTx/>
              <a:latin typeface="Calibri" panose="020F0502020204030204"/>
            </a:endParaRPr>
          </a:p>
        </p:txBody>
      </p:sp>
      <p:sp>
        <p:nvSpPr>
          <p:cNvPr id="5" name="Prostokąt 4"/>
          <p:cNvSpPr/>
          <p:nvPr/>
        </p:nvSpPr>
        <p:spPr>
          <a:xfrm>
            <a:off x="748145" y="1991301"/>
            <a:ext cx="7542761" cy="1439368"/>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premiujące nr 1:  </a:t>
            </a:r>
          </a:p>
          <a:p>
            <a:pPr algn="ctr" defTabSz="914400">
              <a:lnSpc>
                <a:spcPct val="90000"/>
              </a:lnSpc>
              <a:spcBef>
                <a:spcPts val="1000"/>
              </a:spcBef>
            </a:pPr>
            <a:r>
              <a:rPr lang="pl-PL" sz="2200" b="1" dirty="0">
                <a:solidFill>
                  <a:srgbClr val="002060"/>
                </a:solidFill>
                <a:latin typeface="Calibri Light" panose="020F0302020204030204"/>
              </a:rPr>
              <a:t>Projekt zakłada wsparcie uczniów w zakresie rozwijania umiejętności przekrojowych zgodnie z </a:t>
            </a:r>
            <a:r>
              <a:rPr lang="pl-PL" sz="2200" b="1" dirty="0" smtClean="0">
                <a:solidFill>
                  <a:srgbClr val="002060"/>
                </a:solidFill>
                <a:latin typeface="Calibri Light" panose="020F0302020204030204"/>
              </a:rPr>
              <a:t>Zintegrowaną </a:t>
            </a:r>
            <a:r>
              <a:rPr lang="pl-PL" sz="2200" b="1" dirty="0">
                <a:solidFill>
                  <a:srgbClr val="002060"/>
                </a:solidFill>
                <a:latin typeface="Calibri Light" panose="020F0302020204030204"/>
              </a:rPr>
              <a:t>Strategią Umiejętności 2030.</a:t>
            </a:r>
            <a:endParaRPr lang="pl-PL" sz="2200" b="1" u="sng" dirty="0">
              <a:solidFill>
                <a:srgbClr val="002060"/>
              </a:solidFill>
              <a:latin typeface="Calibri Light" panose="020F0302020204030204"/>
            </a:endParaRPr>
          </a:p>
        </p:txBody>
      </p:sp>
      <p:sp>
        <p:nvSpPr>
          <p:cNvPr id="6" name="Symbol zastępczy tekstu 2"/>
          <p:cNvSpPr>
            <a:spLocks noGrp="1"/>
          </p:cNvSpPr>
          <p:nvPr>
            <p:ph type="body" idx="1"/>
          </p:nvPr>
        </p:nvSpPr>
        <p:spPr>
          <a:xfrm>
            <a:off x="843280" y="3637280"/>
            <a:ext cx="8300719" cy="2682240"/>
          </a:xfrm>
        </p:spPr>
        <p:txBody>
          <a:bodyPr>
            <a:normAutofit/>
          </a:bodyPr>
          <a:lstStyle/>
          <a:p>
            <a:r>
              <a:rPr lang="pl-PL" sz="2000" dirty="0">
                <a:solidFill>
                  <a:srgbClr val="002060"/>
                </a:solidFill>
              </a:rPr>
              <a:t>Każdy uczeń uczestniczący w projekcie musi mieć zapewnione wsparcie w postaci rozwijania łącznie przynajmniej 2 umiejętności przekrojowych, z położeniem nacisku </a:t>
            </a:r>
            <a:r>
              <a:rPr lang="pl-PL" sz="2000" dirty="0" smtClean="0">
                <a:solidFill>
                  <a:srgbClr val="002060"/>
                </a:solidFill>
              </a:rPr>
              <a:t>na praktyczny aspekt </a:t>
            </a:r>
            <a:r>
              <a:rPr lang="pl-PL" sz="2000" dirty="0">
                <a:solidFill>
                  <a:srgbClr val="002060"/>
                </a:solidFill>
              </a:rPr>
              <a:t>rozwijania tych umiejętności</a:t>
            </a:r>
            <a:r>
              <a:rPr lang="pl-PL" sz="2000" dirty="0" smtClean="0">
                <a:solidFill>
                  <a:srgbClr val="002060"/>
                </a:solidFill>
              </a:rPr>
              <a:t>.</a:t>
            </a:r>
          </a:p>
          <a:p>
            <a:r>
              <a:rPr lang="pl-PL" sz="2000" dirty="0" smtClean="0">
                <a:solidFill>
                  <a:srgbClr val="002060"/>
                </a:solidFill>
              </a:rPr>
              <a:t> </a:t>
            </a:r>
          </a:p>
          <a:p>
            <a:r>
              <a:rPr lang="pl-PL" sz="2000" dirty="0" smtClean="0">
                <a:solidFill>
                  <a:srgbClr val="002060"/>
                </a:solidFill>
              </a:rPr>
              <a:t>Za spełnienie kryterium Wnioskodawca otrzymuje maksymalnie </a:t>
            </a:r>
            <a:r>
              <a:rPr lang="pl-PL" sz="2000" b="1" dirty="0" smtClean="0">
                <a:solidFill>
                  <a:srgbClr val="002060"/>
                </a:solidFill>
              </a:rPr>
              <a:t>8 pkt. premii.</a:t>
            </a:r>
            <a:endParaRPr lang="pl-PL" sz="2000" b="1" dirty="0">
              <a:solidFill>
                <a:srgbClr val="002060"/>
              </a:solidFill>
            </a:endParaRPr>
          </a:p>
        </p:txBody>
      </p:sp>
      <p:sp>
        <p:nvSpPr>
          <p:cNvPr id="7" name="Strzałka w prawo 6"/>
          <p:cNvSpPr/>
          <p:nvPr/>
        </p:nvSpPr>
        <p:spPr>
          <a:xfrm>
            <a:off x="182880" y="4061923"/>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8" name="Strzałka w prawo 7"/>
          <p:cNvSpPr/>
          <p:nvPr/>
        </p:nvSpPr>
        <p:spPr>
          <a:xfrm>
            <a:off x="182880" y="4978400"/>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8984030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a:extLst>
              <a:ext uri="{FF2B5EF4-FFF2-40B4-BE49-F238E27FC236}">
                <a16:creationId xmlns:a16="http://schemas.microsoft.com/office/drawing/2014/main" id="{53B31BD0-0FD4-4CBC-AAA0-B4B343F1A62B}"/>
              </a:ext>
            </a:extLst>
          </p:cNvPr>
          <p:cNvGraphicFramePr>
            <a:graphicFrameLocks noGrp="1"/>
          </p:cNvGraphicFramePr>
          <p:nvPr>
            <p:extLst>
              <p:ext uri="{D42A27DB-BD31-4B8C-83A1-F6EECF244321}">
                <p14:modId xmlns:p14="http://schemas.microsoft.com/office/powerpoint/2010/main" val="2080977540"/>
              </p:ext>
            </p:extLst>
          </p:nvPr>
        </p:nvGraphicFramePr>
        <p:xfrm>
          <a:off x="532595" y="2304144"/>
          <a:ext cx="7946728" cy="3468519"/>
        </p:xfrm>
        <a:graphic>
          <a:graphicData uri="http://schemas.openxmlformats.org/drawingml/2006/table">
            <a:tbl>
              <a:tblPr>
                <a:tableStyleId>{5C22544A-7EE6-4342-B048-85BDC9FD1C3A}</a:tableStyleId>
              </a:tblPr>
              <a:tblGrid>
                <a:gridCol w="7946728">
                  <a:extLst>
                    <a:ext uri="{9D8B030D-6E8A-4147-A177-3AD203B41FA5}">
                      <a16:colId xmlns:a16="http://schemas.microsoft.com/office/drawing/2014/main" val="2434815834"/>
                    </a:ext>
                  </a:extLst>
                </a:gridCol>
              </a:tblGrid>
              <a:tr h="3468519">
                <a:tc>
                  <a:txBody>
                    <a:bodyPr/>
                    <a:lstStyle/>
                    <a:p>
                      <a:pPr algn="l">
                        <a:lnSpc>
                          <a:spcPct val="115000"/>
                        </a:lnSpc>
                        <a:spcBef>
                          <a:spcPts val="500"/>
                        </a:spcBef>
                        <a:spcAft>
                          <a:spcPts val="1000"/>
                        </a:spcAft>
                      </a:pPr>
                      <a:r>
                        <a:rPr lang="pl-PL" sz="1600" dirty="0">
                          <a:effectLst/>
                          <a:latin typeface="Arial" panose="020B0604020202020204" pitchFamily="34" charset="0"/>
                          <a:cs typeface="Arial" panose="020B0604020202020204" pitchFamily="34" charset="0"/>
                        </a:rPr>
                        <a:t>Wnioskodawca planuje obligatoryjnie realizację co najmniej dwóch obszarów tematycznych ze wskazanych poniżej: </a:t>
                      </a:r>
                    </a:p>
                    <a:p>
                      <a:pPr marL="342900" lvl="0" indent="-342900" algn="l">
                        <a:lnSpc>
                          <a:spcPct val="115000"/>
                        </a:lnSpc>
                        <a:spcBef>
                          <a:spcPts val="500"/>
                        </a:spcBef>
                        <a:spcAft>
                          <a:spcPts val="1000"/>
                        </a:spcAft>
                        <a:buFont typeface="+mj-lt"/>
                        <a:buAutoNum type="arabicPeriod"/>
                      </a:pPr>
                      <a:r>
                        <a:rPr lang="pl-PL" sz="1600" dirty="0">
                          <a:effectLst/>
                          <a:latin typeface="Arial" panose="020B0604020202020204" pitchFamily="34" charset="0"/>
                          <a:cs typeface="Arial" panose="020B0604020202020204" pitchFamily="34" charset="0"/>
                        </a:rPr>
                        <a:t>edukacja medialna, w tym selekcja i weryfikacja źródeł informacji oraz identyfikacja tzw. </a:t>
                      </a:r>
                      <a:r>
                        <a:rPr lang="pl-PL" sz="1600" dirty="0" err="1">
                          <a:effectLst/>
                          <a:latin typeface="Arial" panose="020B0604020202020204" pitchFamily="34" charset="0"/>
                          <a:cs typeface="Arial" panose="020B0604020202020204" pitchFamily="34" charset="0"/>
                        </a:rPr>
                        <a:t>fake</a:t>
                      </a:r>
                      <a:r>
                        <a:rPr lang="pl-PL" sz="1600" dirty="0">
                          <a:effectLst/>
                          <a:latin typeface="Arial" panose="020B0604020202020204" pitchFamily="34" charset="0"/>
                          <a:cs typeface="Arial" panose="020B0604020202020204" pitchFamily="34" charset="0"/>
                        </a:rPr>
                        <a:t> news; </a:t>
                      </a:r>
                    </a:p>
                    <a:p>
                      <a:pPr marL="342900" lvl="0" indent="-342900" algn="l">
                        <a:lnSpc>
                          <a:spcPct val="115000"/>
                        </a:lnSpc>
                        <a:spcBef>
                          <a:spcPts val="500"/>
                        </a:spcBef>
                        <a:spcAft>
                          <a:spcPts val="1000"/>
                        </a:spcAft>
                        <a:buFont typeface="+mj-lt"/>
                        <a:buAutoNum type="arabicPeriod"/>
                      </a:pPr>
                      <a:r>
                        <a:rPr lang="pl-PL" sz="1600" dirty="0">
                          <a:effectLst/>
                          <a:latin typeface="Arial" panose="020B0604020202020204" pitchFamily="34" charset="0"/>
                          <a:cs typeface="Arial" panose="020B0604020202020204" pitchFamily="34" charset="0"/>
                        </a:rPr>
                        <a:t>higiena cyfrowa, w tym w kontekście użytkowania smartfonów; </a:t>
                      </a:r>
                    </a:p>
                    <a:p>
                      <a:pPr marL="342900" lvl="0" indent="-342900" algn="l">
                        <a:lnSpc>
                          <a:spcPct val="115000"/>
                        </a:lnSpc>
                        <a:spcBef>
                          <a:spcPts val="500"/>
                        </a:spcBef>
                        <a:spcAft>
                          <a:spcPts val="1000"/>
                        </a:spcAft>
                        <a:buFont typeface="+mj-lt"/>
                        <a:buAutoNum type="arabicPeriod"/>
                      </a:pPr>
                      <a:r>
                        <a:rPr lang="pl-PL" sz="1600" dirty="0">
                          <a:effectLst/>
                          <a:latin typeface="Arial" panose="020B0604020202020204" pitchFamily="34" charset="0"/>
                          <a:cs typeface="Arial" panose="020B0604020202020204" pitchFamily="34" charset="0"/>
                        </a:rPr>
                        <a:t>działania prozdrowotne, w tym układanie zbilansowanej diety, zdrowe nawyki </a:t>
                      </a:r>
                      <a:r>
                        <a:rPr lang="pl-PL" sz="1600" dirty="0" smtClean="0">
                          <a:effectLst/>
                          <a:latin typeface="Arial" panose="020B0604020202020204" pitchFamily="34" charset="0"/>
                          <a:cs typeface="Arial" panose="020B0604020202020204" pitchFamily="34" charset="0"/>
                        </a:rPr>
                        <a:t/>
                      </a:r>
                      <a:br>
                        <a:rPr lang="pl-PL" sz="1600" dirty="0" smtClean="0">
                          <a:effectLst/>
                          <a:latin typeface="Arial" panose="020B0604020202020204" pitchFamily="34" charset="0"/>
                          <a:cs typeface="Arial" panose="020B0604020202020204" pitchFamily="34" charset="0"/>
                        </a:rPr>
                      </a:br>
                      <a:r>
                        <a:rPr lang="pl-PL" sz="1600" dirty="0" smtClean="0">
                          <a:effectLst/>
                          <a:latin typeface="Arial" panose="020B0604020202020204" pitchFamily="34" charset="0"/>
                          <a:cs typeface="Arial" panose="020B0604020202020204" pitchFamily="34" charset="0"/>
                        </a:rPr>
                        <a:t>i </a:t>
                      </a:r>
                      <a:r>
                        <a:rPr lang="pl-PL" sz="1600" dirty="0">
                          <a:effectLst/>
                          <a:latin typeface="Arial" panose="020B0604020202020204" pitchFamily="34" charset="0"/>
                          <a:cs typeface="Arial" panose="020B0604020202020204" pitchFamily="34" charset="0"/>
                        </a:rPr>
                        <a:t>podwyższanie sprawności fizycznej; </a:t>
                      </a:r>
                    </a:p>
                    <a:p>
                      <a:pPr marL="342900" lvl="0" indent="-342900" algn="l">
                        <a:lnSpc>
                          <a:spcPct val="115000"/>
                        </a:lnSpc>
                        <a:spcBef>
                          <a:spcPts val="500"/>
                        </a:spcBef>
                        <a:spcAft>
                          <a:spcPts val="1000"/>
                        </a:spcAft>
                        <a:buFont typeface="+mj-lt"/>
                        <a:buAutoNum type="arabicPeriod"/>
                      </a:pPr>
                      <a:r>
                        <a:rPr kumimoji="0" lang="pl-PL" altLang="pl-PL"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przemoc rówieśnicza, w tym radzenie sobie z </a:t>
                      </a:r>
                      <a:r>
                        <a:rPr kumimoji="0" lang="pl-PL" altLang="pl-PL" sz="16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cyberprzemocą</a:t>
                      </a:r>
                      <a:endParaRPr lang="pl-PL" sz="1600" dirty="0">
                        <a:effectLst/>
                        <a:latin typeface="Arial" panose="020B0604020202020204" pitchFamily="34" charset="0"/>
                        <a:ea typeface="Times New Roman" panose="02020603050405020304" pitchFamily="18" charset="0"/>
                        <a:cs typeface="Arial" panose="020B0604020202020204" pitchFamily="34" charset="0"/>
                      </a:endParaRPr>
                    </a:p>
                  </a:txBody>
                  <a:tcPr marL="89535" marR="89535" marT="0" marB="0"/>
                </a:tc>
                <a:extLst>
                  <a:ext uri="{0D108BD9-81ED-4DB2-BD59-A6C34878D82A}">
                    <a16:rowId xmlns:a16="http://schemas.microsoft.com/office/drawing/2014/main" val="48399900"/>
                  </a:ext>
                </a:extLst>
              </a:tr>
            </a:tbl>
          </a:graphicData>
        </a:graphic>
      </p:graphicFrame>
      <p:sp>
        <p:nvSpPr>
          <p:cNvPr id="5" name="Prostokąt 4"/>
          <p:cNvSpPr/>
          <p:nvPr/>
        </p:nvSpPr>
        <p:spPr>
          <a:xfrm>
            <a:off x="734579" y="957159"/>
            <a:ext cx="7542761" cy="1134670"/>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premiujące nr 2:  </a:t>
            </a:r>
          </a:p>
          <a:p>
            <a:pPr algn="ctr" defTabSz="914400">
              <a:lnSpc>
                <a:spcPct val="90000"/>
              </a:lnSpc>
              <a:spcBef>
                <a:spcPts val="1000"/>
              </a:spcBef>
            </a:pPr>
            <a:r>
              <a:rPr lang="pl-PL" sz="2200" b="1" dirty="0">
                <a:solidFill>
                  <a:srgbClr val="002060"/>
                </a:solidFill>
                <a:latin typeface="Calibri Light" panose="020F0302020204030204"/>
              </a:rPr>
              <a:t>Projekt zakłada wsparcie uczniów w zakresie uwzględniającym tematykę związaną ze współczesnymi wyzwaniami edukacyjnymi</a:t>
            </a:r>
            <a:endParaRPr lang="pl-PL" sz="2200" b="1" u="sng" dirty="0">
              <a:solidFill>
                <a:srgbClr val="002060"/>
              </a:solidFill>
              <a:latin typeface="Calibri Light" panose="020F0302020204030204"/>
            </a:endParaRPr>
          </a:p>
        </p:txBody>
      </p:sp>
      <p:sp>
        <p:nvSpPr>
          <p:cNvPr id="8" name="Prostokąt 7"/>
          <p:cNvSpPr/>
          <p:nvPr/>
        </p:nvSpPr>
        <p:spPr>
          <a:xfrm>
            <a:off x="1311522" y="6058743"/>
            <a:ext cx="7603878" cy="369332"/>
          </a:xfrm>
          <a:prstGeom prst="rect">
            <a:avLst/>
          </a:prstGeom>
        </p:spPr>
        <p:txBody>
          <a:bodyPr wrap="square">
            <a:spAutoFit/>
          </a:bodyPr>
          <a:lstStyle/>
          <a:p>
            <a:r>
              <a:rPr lang="pl-PL" dirty="0">
                <a:solidFill>
                  <a:srgbClr val="002060"/>
                </a:solidFill>
              </a:rPr>
              <a:t>Za spełnienie kryterium Wnioskodawca otrzymuje maksymalnie </a:t>
            </a:r>
            <a:r>
              <a:rPr lang="pl-PL" b="1" dirty="0" smtClean="0">
                <a:solidFill>
                  <a:srgbClr val="002060"/>
                </a:solidFill>
              </a:rPr>
              <a:t>8 </a:t>
            </a:r>
            <a:r>
              <a:rPr lang="pl-PL" b="1" dirty="0">
                <a:solidFill>
                  <a:srgbClr val="002060"/>
                </a:solidFill>
              </a:rPr>
              <a:t>pkt. premii.</a:t>
            </a:r>
          </a:p>
        </p:txBody>
      </p:sp>
      <p:sp>
        <p:nvSpPr>
          <p:cNvPr id="9" name="Strzałka w prawo 8"/>
          <p:cNvSpPr/>
          <p:nvPr/>
        </p:nvSpPr>
        <p:spPr>
          <a:xfrm>
            <a:off x="734579" y="6058743"/>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41079360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1"/>
          <p:cNvSpPr txBox="1"/>
          <p:nvPr/>
        </p:nvSpPr>
        <p:spPr bwMode="auto">
          <a:xfrm>
            <a:off x="182880" y="864842"/>
            <a:ext cx="8811491" cy="664700"/>
          </a:xfrm>
          <a:prstGeom prst="rect">
            <a:avLst/>
          </a:prstGeom>
          <a:solidFill>
            <a:srgbClr val="002060"/>
          </a:solidFill>
          <a:ln w="9525">
            <a:noFill/>
            <a:miter lim="800000"/>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30" tIns="45715" rIns="91430" bIns="45715" numCol="1" anchor="ctr" anchorCtr="0" compatLnSpc="1"/>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lvl="0" defTabSz="914400">
              <a:defRPr/>
            </a:pPr>
            <a:r>
              <a:rPr lang="pl-PL" sz="1800" dirty="0" smtClean="0">
                <a:solidFill>
                  <a:prstClr val="white"/>
                </a:solidFill>
              </a:rPr>
              <a:t>Działanie 1.1 Wsparcie </a:t>
            </a:r>
            <a:r>
              <a:rPr lang="pl-PL" sz="1800" dirty="0">
                <a:solidFill>
                  <a:prstClr val="white"/>
                </a:solidFill>
              </a:rPr>
              <a:t>uczniów, w tym m.in. kształtowanie kompetencji kluczowych, </a:t>
            </a:r>
            <a:r>
              <a:rPr lang="pl-PL" sz="1800" dirty="0" smtClean="0">
                <a:solidFill>
                  <a:prstClr val="white"/>
                </a:solidFill>
              </a:rPr>
              <a:t>umiejętności podstawowych </a:t>
            </a:r>
            <a:r>
              <a:rPr lang="pl-PL" sz="1800" dirty="0">
                <a:solidFill>
                  <a:prstClr val="white"/>
                </a:solidFill>
              </a:rPr>
              <a:t>i przekrojowych wynikających z ich indywidualnych potrzeb </a:t>
            </a:r>
            <a:endParaRPr kumimoji="0" lang="pl-PL" sz="1800" b="0" i="0" u="none" strike="noStrike" kern="1200" cap="none" spc="0" normalizeH="0" baseline="0" noProof="0" dirty="0">
              <a:ln>
                <a:noFill/>
              </a:ln>
              <a:solidFill>
                <a:prstClr val="white"/>
              </a:solidFill>
              <a:effectLst/>
              <a:uLnTx/>
              <a:uFillTx/>
              <a:latin typeface="Calibri" panose="020F0502020204030204"/>
            </a:endParaRPr>
          </a:p>
        </p:txBody>
      </p:sp>
      <p:sp>
        <p:nvSpPr>
          <p:cNvPr id="5" name="Prostokąt 4"/>
          <p:cNvSpPr/>
          <p:nvPr/>
        </p:nvSpPr>
        <p:spPr>
          <a:xfrm>
            <a:off x="748145" y="1991301"/>
            <a:ext cx="7542761" cy="1439368"/>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dostępu nr 12:  </a:t>
            </a:r>
          </a:p>
          <a:p>
            <a:pPr algn="ctr" defTabSz="914400">
              <a:lnSpc>
                <a:spcPct val="90000"/>
              </a:lnSpc>
              <a:spcBef>
                <a:spcPts val="1000"/>
              </a:spcBef>
            </a:pPr>
            <a:r>
              <a:rPr lang="pl-PL" sz="2200" b="1" dirty="0">
                <a:solidFill>
                  <a:srgbClr val="002060"/>
                </a:solidFill>
                <a:latin typeface="Calibri Light" panose="020F0302020204030204"/>
              </a:rPr>
              <a:t>Wsparcie przewidziane w projekcie realizuje kierunki zdefiniowane w Tematach działań Zintegrowanej Strategii Umiejętności 2030 (część szczegółowa).</a:t>
            </a:r>
            <a:endParaRPr lang="pl-PL" sz="2200" b="1" u="sng" dirty="0">
              <a:solidFill>
                <a:srgbClr val="002060"/>
              </a:solidFill>
              <a:latin typeface="Calibri Light" panose="020F0302020204030204"/>
            </a:endParaRPr>
          </a:p>
        </p:txBody>
      </p:sp>
      <p:sp>
        <p:nvSpPr>
          <p:cNvPr id="6" name="Symbol zastępczy tekstu 2"/>
          <p:cNvSpPr>
            <a:spLocks noGrp="1"/>
          </p:cNvSpPr>
          <p:nvPr>
            <p:ph type="body" idx="1"/>
          </p:nvPr>
        </p:nvSpPr>
        <p:spPr>
          <a:xfrm>
            <a:off x="843280" y="3637280"/>
            <a:ext cx="7985759" cy="2682240"/>
          </a:xfrm>
        </p:spPr>
        <p:txBody>
          <a:bodyPr>
            <a:normAutofit/>
          </a:bodyPr>
          <a:lstStyle/>
          <a:p>
            <a:r>
              <a:rPr lang="pl-PL" sz="2000" dirty="0" smtClean="0">
                <a:solidFill>
                  <a:srgbClr val="002060"/>
                </a:solidFill>
              </a:rPr>
              <a:t>Wsparcie </a:t>
            </a:r>
            <a:r>
              <a:rPr lang="pl-PL" sz="2000" dirty="0">
                <a:solidFill>
                  <a:srgbClr val="002060"/>
                </a:solidFill>
              </a:rPr>
              <a:t>przewidziane w projekcie obligatoryjnie ma mieć na celu zrealizowanie przynajmniej jednego z kierunków działań zdefiniowanych w Tematach działań Zintegrowanej Strategii Umiejętności (część szczegółowa). </a:t>
            </a:r>
            <a:endParaRPr lang="pl-PL" sz="2000" dirty="0" smtClean="0">
              <a:solidFill>
                <a:srgbClr val="002060"/>
              </a:solidFill>
            </a:endParaRPr>
          </a:p>
          <a:p>
            <a:r>
              <a:rPr lang="pl-PL" sz="2000" dirty="0" smtClean="0">
                <a:solidFill>
                  <a:srgbClr val="002060"/>
                </a:solidFill>
              </a:rPr>
              <a:t>W </a:t>
            </a:r>
            <a:r>
              <a:rPr lang="pl-PL" sz="2000" dirty="0">
                <a:solidFill>
                  <a:srgbClr val="002060"/>
                </a:solidFill>
              </a:rPr>
              <a:t>przypadku wsparcia uczniów kierunki działań wskazano w Temacie działania nr 2: „Upowszechnianie istniejących oraz opracowanie i wdrażanie nowych rozwiązań na rzecz rozwoju umiejętności podstawowych i przekrojowych oraz zawodowych dzieci, młodzieży i osób dorosłych</a:t>
            </a:r>
            <a:r>
              <a:rPr lang="pl-PL" sz="2000" dirty="0" smtClean="0">
                <a:solidFill>
                  <a:srgbClr val="002060"/>
                </a:solidFill>
              </a:rPr>
              <a:t>” – są to konkretne </a:t>
            </a:r>
            <a:r>
              <a:rPr lang="pl-PL" sz="2000" dirty="0">
                <a:solidFill>
                  <a:srgbClr val="002060"/>
                </a:solidFill>
              </a:rPr>
              <a:t>propozycje merytorycznych działań.</a:t>
            </a:r>
          </a:p>
        </p:txBody>
      </p:sp>
      <p:sp>
        <p:nvSpPr>
          <p:cNvPr id="7" name="Strzałka w prawo 6"/>
          <p:cNvSpPr/>
          <p:nvPr/>
        </p:nvSpPr>
        <p:spPr>
          <a:xfrm>
            <a:off x="133927" y="3912518"/>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8" name="Strzałka w prawo 7"/>
          <p:cNvSpPr/>
          <p:nvPr/>
        </p:nvSpPr>
        <p:spPr>
          <a:xfrm>
            <a:off x="133927" y="5182518"/>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395314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1"/>
          <p:cNvSpPr txBox="1"/>
          <p:nvPr/>
        </p:nvSpPr>
        <p:spPr bwMode="auto">
          <a:xfrm>
            <a:off x="182880" y="864842"/>
            <a:ext cx="8811491" cy="664700"/>
          </a:xfrm>
          <a:prstGeom prst="rect">
            <a:avLst/>
          </a:prstGeom>
          <a:solidFill>
            <a:srgbClr val="002060"/>
          </a:solidFill>
          <a:ln w="9525">
            <a:noFill/>
            <a:miter lim="800000"/>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30" tIns="45715" rIns="91430" bIns="45715" numCol="1" anchor="ctr" anchorCtr="0" compatLnSpc="1"/>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lvl="0" defTabSz="914400">
              <a:defRPr/>
            </a:pPr>
            <a:r>
              <a:rPr lang="pl-PL" sz="1800" dirty="0" smtClean="0">
                <a:solidFill>
                  <a:prstClr val="white"/>
                </a:solidFill>
              </a:rPr>
              <a:t>Działanie 1.1 Wsparcie </a:t>
            </a:r>
            <a:r>
              <a:rPr lang="pl-PL" sz="1800" dirty="0">
                <a:solidFill>
                  <a:prstClr val="white"/>
                </a:solidFill>
              </a:rPr>
              <a:t>uczniów, w tym m.in. kształtowanie kompetencji kluczowych, </a:t>
            </a:r>
            <a:r>
              <a:rPr lang="pl-PL" sz="1800" dirty="0" smtClean="0">
                <a:solidFill>
                  <a:prstClr val="white"/>
                </a:solidFill>
              </a:rPr>
              <a:t>umiejętności podstawowych </a:t>
            </a:r>
            <a:r>
              <a:rPr lang="pl-PL" sz="1800" dirty="0">
                <a:solidFill>
                  <a:prstClr val="white"/>
                </a:solidFill>
              </a:rPr>
              <a:t>i przekrojowych wynikających z ich indywidualnych potrzeb </a:t>
            </a:r>
            <a:endParaRPr kumimoji="0" lang="pl-PL" sz="1800" b="0" i="0" u="none" strike="noStrike" kern="1200" cap="none" spc="0" normalizeH="0" baseline="0" noProof="0" dirty="0">
              <a:ln>
                <a:noFill/>
              </a:ln>
              <a:solidFill>
                <a:prstClr val="white"/>
              </a:solidFill>
              <a:effectLst/>
              <a:uLnTx/>
              <a:uFillTx/>
              <a:latin typeface="Calibri" panose="020F0502020204030204"/>
            </a:endParaRPr>
          </a:p>
        </p:txBody>
      </p:sp>
      <p:sp>
        <p:nvSpPr>
          <p:cNvPr id="6" name="Symbol zastępczy tekstu 2"/>
          <p:cNvSpPr>
            <a:spLocks noGrp="1"/>
          </p:cNvSpPr>
          <p:nvPr>
            <p:ph type="body" idx="1"/>
          </p:nvPr>
        </p:nvSpPr>
        <p:spPr>
          <a:xfrm>
            <a:off x="920865" y="1976846"/>
            <a:ext cx="7335520" cy="2479040"/>
          </a:xfrm>
          <a:ln w="19050">
            <a:solidFill>
              <a:srgbClr val="002060"/>
            </a:solidFill>
          </a:ln>
        </p:spPr>
        <p:txBody>
          <a:bodyPr>
            <a:normAutofit lnSpcReduction="10000"/>
          </a:bodyPr>
          <a:lstStyle/>
          <a:p>
            <a:pPr algn="ctr"/>
            <a:r>
              <a:rPr lang="pl-PL" sz="2000" dirty="0">
                <a:solidFill>
                  <a:srgbClr val="002060"/>
                </a:solidFill>
              </a:rPr>
              <a:t>W ramach Działania 1.1 istnieje możliwość zakupu pomocy i materiałów dydaktycznych niezbędnych do realizacji ww. form wsparcia, pod warunkiem, że nie będą one służyły doposażaniu/wyposażaniu istniejących w szkołach pracowni. </a:t>
            </a:r>
            <a:endParaRPr lang="pl-PL" sz="2000" dirty="0" smtClean="0">
              <a:solidFill>
                <a:srgbClr val="002060"/>
              </a:solidFill>
            </a:endParaRPr>
          </a:p>
          <a:p>
            <a:pPr algn="ctr"/>
            <a:endParaRPr lang="pl-PL" sz="2000" dirty="0" smtClean="0">
              <a:solidFill>
                <a:srgbClr val="002060"/>
              </a:solidFill>
            </a:endParaRPr>
          </a:p>
          <a:p>
            <a:pPr algn="ctr"/>
            <a:r>
              <a:rPr lang="pl-PL" sz="2000" dirty="0" smtClean="0">
                <a:solidFill>
                  <a:srgbClr val="FF0000"/>
                </a:solidFill>
              </a:rPr>
              <a:t>W </a:t>
            </a:r>
            <a:r>
              <a:rPr lang="pl-PL" sz="2000" dirty="0">
                <a:solidFill>
                  <a:srgbClr val="FF0000"/>
                </a:solidFill>
              </a:rPr>
              <a:t>Działaniu 6.3 w typie projektu nr 1 nie zostało zaplanowane Działanie mające na celu doposażenie pracowni, w tym tworzenie czy doposażanie pracowni międzyszkolnych.</a:t>
            </a:r>
          </a:p>
        </p:txBody>
      </p:sp>
      <p:sp>
        <p:nvSpPr>
          <p:cNvPr id="5" name="Prostokąt 4"/>
          <p:cNvSpPr/>
          <p:nvPr/>
        </p:nvSpPr>
        <p:spPr>
          <a:xfrm>
            <a:off x="817244" y="4778044"/>
            <a:ext cx="7542761" cy="1134670"/>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dostępu nr 11:  </a:t>
            </a:r>
          </a:p>
          <a:p>
            <a:pPr algn="ctr" defTabSz="914400">
              <a:lnSpc>
                <a:spcPct val="90000"/>
              </a:lnSpc>
              <a:spcBef>
                <a:spcPts val="1000"/>
              </a:spcBef>
            </a:pPr>
            <a:r>
              <a:rPr lang="pl-PL" sz="2200" b="1" dirty="0">
                <a:solidFill>
                  <a:srgbClr val="002060"/>
                </a:solidFill>
                <a:latin typeface="Calibri Light" panose="020F0302020204030204"/>
              </a:rPr>
              <a:t>W projektach nie są tworzone nowe materiały (w tym e-materiały), aplikacje ani narzędzia informatyczne.</a:t>
            </a:r>
            <a:endParaRPr lang="pl-PL" sz="2200" b="1" u="sng" dirty="0">
              <a:solidFill>
                <a:srgbClr val="002060"/>
              </a:solidFill>
              <a:latin typeface="Calibri Light" panose="020F0302020204030204"/>
            </a:endParaRPr>
          </a:p>
        </p:txBody>
      </p:sp>
    </p:spTree>
    <p:extLst>
      <p:ext uri="{BB962C8B-B14F-4D97-AF65-F5344CB8AC3E}">
        <p14:creationId xmlns:p14="http://schemas.microsoft.com/office/powerpoint/2010/main" val="4769293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1"/>
          <p:cNvSpPr txBox="1"/>
          <p:nvPr/>
        </p:nvSpPr>
        <p:spPr bwMode="auto">
          <a:xfrm>
            <a:off x="182880" y="864842"/>
            <a:ext cx="8811491" cy="664700"/>
          </a:xfrm>
          <a:prstGeom prst="rect">
            <a:avLst/>
          </a:prstGeom>
          <a:solidFill>
            <a:srgbClr val="002060"/>
          </a:solidFill>
          <a:ln w="9525">
            <a:noFill/>
            <a:miter lim="800000"/>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30" tIns="45715" rIns="91430" bIns="45715" numCol="1" anchor="ctr" anchorCtr="0" compatLnSpc="1"/>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lvl="0" defTabSz="914400">
              <a:defRPr/>
            </a:pPr>
            <a:r>
              <a:rPr lang="pl-PL" sz="1800" dirty="0" smtClean="0">
                <a:solidFill>
                  <a:prstClr val="white"/>
                </a:solidFill>
              </a:rPr>
              <a:t>Działanie 1.1 Wsparcie </a:t>
            </a:r>
            <a:r>
              <a:rPr lang="pl-PL" sz="1800" dirty="0">
                <a:solidFill>
                  <a:prstClr val="white"/>
                </a:solidFill>
              </a:rPr>
              <a:t>uczniów, w tym m.in. kształtowanie kompetencji kluczowych, </a:t>
            </a:r>
            <a:r>
              <a:rPr lang="pl-PL" sz="1800" dirty="0" smtClean="0">
                <a:solidFill>
                  <a:prstClr val="white"/>
                </a:solidFill>
              </a:rPr>
              <a:t>umiejętności podstawowych </a:t>
            </a:r>
            <a:r>
              <a:rPr lang="pl-PL" sz="1800" dirty="0">
                <a:solidFill>
                  <a:prstClr val="white"/>
                </a:solidFill>
              </a:rPr>
              <a:t>i przekrojowych wynikających z ich indywidualnych potrzeb </a:t>
            </a:r>
            <a:endParaRPr kumimoji="0" lang="pl-PL" sz="1800" b="0" i="0" u="none" strike="noStrike" kern="1200" cap="none" spc="0" normalizeH="0" baseline="0" noProof="0" dirty="0">
              <a:ln>
                <a:noFill/>
              </a:ln>
              <a:solidFill>
                <a:prstClr val="white"/>
              </a:solidFill>
              <a:effectLst/>
              <a:uLnTx/>
              <a:uFillTx/>
              <a:latin typeface="Calibri" panose="020F0502020204030204"/>
            </a:endParaRPr>
          </a:p>
        </p:txBody>
      </p:sp>
      <p:sp>
        <p:nvSpPr>
          <p:cNvPr id="5" name="Prostokąt 4"/>
          <p:cNvSpPr/>
          <p:nvPr/>
        </p:nvSpPr>
        <p:spPr>
          <a:xfrm>
            <a:off x="947872" y="2198130"/>
            <a:ext cx="7542761" cy="1439368"/>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dostępu nr 13:  </a:t>
            </a:r>
          </a:p>
          <a:p>
            <a:pPr algn="ctr" defTabSz="914400">
              <a:lnSpc>
                <a:spcPct val="90000"/>
              </a:lnSpc>
              <a:spcBef>
                <a:spcPts val="1000"/>
              </a:spcBef>
            </a:pPr>
            <a:r>
              <a:rPr lang="pl-PL" sz="2200" b="1" dirty="0">
                <a:solidFill>
                  <a:srgbClr val="002060"/>
                </a:solidFill>
                <a:latin typeface="Calibri Light" panose="020F0302020204030204"/>
              </a:rPr>
              <a:t>Wspieranie kompetencji cyfrowych jest realizowane z wykorzystaniem standardu kompetencji cyfrowych na podstawie aktualnej na dzień ogłoszenia naboru wersji ramy „</a:t>
            </a:r>
            <a:r>
              <a:rPr lang="pl-PL" sz="2200" b="1" dirty="0" err="1">
                <a:solidFill>
                  <a:srgbClr val="002060"/>
                </a:solidFill>
                <a:latin typeface="Calibri Light" panose="020F0302020204030204"/>
              </a:rPr>
              <a:t>DigComp</a:t>
            </a:r>
            <a:r>
              <a:rPr lang="pl-PL" sz="2200" b="1" dirty="0" smtClean="0">
                <a:solidFill>
                  <a:srgbClr val="002060"/>
                </a:solidFill>
                <a:latin typeface="Calibri Light" panose="020F0302020204030204"/>
              </a:rPr>
              <a:t>”.</a:t>
            </a:r>
            <a:endParaRPr lang="pl-PL" sz="2200" b="1" u="sng" dirty="0">
              <a:solidFill>
                <a:srgbClr val="002060"/>
              </a:solidFill>
              <a:latin typeface="Calibri Light" panose="020F0302020204030204"/>
            </a:endParaRPr>
          </a:p>
        </p:txBody>
      </p:sp>
      <p:sp>
        <p:nvSpPr>
          <p:cNvPr id="7" name="Prostokąt 6"/>
          <p:cNvSpPr/>
          <p:nvPr/>
        </p:nvSpPr>
        <p:spPr>
          <a:xfrm>
            <a:off x="947872" y="4429702"/>
            <a:ext cx="7542761" cy="1134670"/>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dostępu nr 14:  </a:t>
            </a:r>
          </a:p>
          <a:p>
            <a:pPr algn="ctr" defTabSz="914400">
              <a:lnSpc>
                <a:spcPct val="90000"/>
              </a:lnSpc>
              <a:spcBef>
                <a:spcPts val="1000"/>
              </a:spcBef>
            </a:pPr>
            <a:r>
              <a:rPr lang="pl-PL" sz="2200" b="1" dirty="0">
                <a:solidFill>
                  <a:srgbClr val="002060"/>
                </a:solidFill>
                <a:latin typeface="Calibri Light" panose="020F0302020204030204"/>
              </a:rPr>
              <a:t>Projekt zakłada realizację działań na rzecz budowania postaw proekologicznych i edukacji finansowej u uczniów. </a:t>
            </a:r>
            <a:endParaRPr lang="pl-PL" sz="2200" b="1" u="sng" dirty="0">
              <a:solidFill>
                <a:srgbClr val="002060"/>
              </a:solidFill>
              <a:latin typeface="Calibri Light" panose="020F0302020204030204"/>
            </a:endParaRPr>
          </a:p>
        </p:txBody>
      </p:sp>
    </p:spTree>
    <p:extLst>
      <p:ext uri="{BB962C8B-B14F-4D97-AF65-F5344CB8AC3E}">
        <p14:creationId xmlns:p14="http://schemas.microsoft.com/office/powerpoint/2010/main" val="39407484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4"/>
          <p:cNvSpPr/>
          <p:nvPr/>
        </p:nvSpPr>
        <p:spPr>
          <a:xfrm>
            <a:off x="748145" y="1991301"/>
            <a:ext cx="7542761" cy="1439368"/>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dostępu nr </a:t>
            </a:r>
            <a:r>
              <a:rPr lang="pl-PL" sz="2200" b="1" dirty="0">
                <a:solidFill>
                  <a:srgbClr val="002060"/>
                </a:solidFill>
                <a:latin typeface="Calibri Light" panose="020F0302020204030204"/>
              </a:rPr>
              <a:t>7</a:t>
            </a:r>
            <a:r>
              <a:rPr lang="pl-PL" sz="2200" b="1" dirty="0" smtClean="0">
                <a:solidFill>
                  <a:srgbClr val="002060"/>
                </a:solidFill>
                <a:latin typeface="Calibri Light" panose="020F0302020204030204"/>
              </a:rPr>
              <a:t>:  </a:t>
            </a:r>
          </a:p>
          <a:p>
            <a:pPr algn="ctr" defTabSz="914400">
              <a:lnSpc>
                <a:spcPct val="90000"/>
              </a:lnSpc>
              <a:spcBef>
                <a:spcPts val="1000"/>
              </a:spcBef>
            </a:pPr>
            <a:r>
              <a:rPr lang="pl-PL" sz="2200" b="1" dirty="0">
                <a:solidFill>
                  <a:srgbClr val="002060"/>
                </a:solidFill>
                <a:latin typeface="Calibri Light" panose="020F0302020204030204"/>
              </a:rPr>
              <a:t>Projekt zakłada, iż 40% uczniów objętych wsparciem w projekcie z danej szkoły/placówki systemu oświaty to uczniowie o specjalnych potrzebach rozwojowych i edukacyjnych.</a:t>
            </a:r>
            <a:endParaRPr lang="pl-PL" sz="2200" b="1" u="sng" dirty="0">
              <a:solidFill>
                <a:srgbClr val="002060"/>
              </a:solidFill>
              <a:latin typeface="Calibri Light" panose="020F0302020204030204"/>
            </a:endParaRPr>
          </a:p>
        </p:txBody>
      </p:sp>
      <p:sp>
        <p:nvSpPr>
          <p:cNvPr id="6" name="Symbol zastępczy tekstu 2"/>
          <p:cNvSpPr>
            <a:spLocks noGrp="1"/>
          </p:cNvSpPr>
          <p:nvPr>
            <p:ph type="body" idx="1"/>
          </p:nvPr>
        </p:nvSpPr>
        <p:spPr>
          <a:xfrm>
            <a:off x="843280" y="3637280"/>
            <a:ext cx="7985759" cy="2682240"/>
          </a:xfrm>
        </p:spPr>
        <p:txBody>
          <a:bodyPr>
            <a:normAutofit/>
          </a:bodyPr>
          <a:lstStyle/>
          <a:p>
            <a:r>
              <a:rPr lang="pl-PL" sz="2000" dirty="0">
                <a:solidFill>
                  <a:srgbClr val="002060"/>
                </a:solidFill>
              </a:rPr>
              <a:t>Wnioskodawca zobowiązany jest przedstawić liczbę uczniów z danej szkoły/placówki systemu oświaty objętych wsparciem w projekcie oraz liczbę uczniów ze specjalnymi potrzebami rozwojowymi i edukacyjnymi objętych wsparciem w projekcie. </a:t>
            </a:r>
            <a:endParaRPr lang="pl-PL" sz="2000" dirty="0" smtClean="0">
              <a:solidFill>
                <a:srgbClr val="002060"/>
              </a:solidFill>
            </a:endParaRPr>
          </a:p>
          <a:p>
            <a:r>
              <a:rPr lang="pl-PL" sz="2000" dirty="0" smtClean="0">
                <a:solidFill>
                  <a:srgbClr val="002060"/>
                </a:solidFill>
              </a:rPr>
              <a:t>Powyższe </a:t>
            </a:r>
            <a:r>
              <a:rPr lang="pl-PL" sz="2000" dirty="0">
                <a:solidFill>
                  <a:srgbClr val="002060"/>
                </a:solidFill>
              </a:rPr>
              <a:t>dane liczbowe należy przedstawić w sposób pozwalający wyliczyć % uczniów ze specjalnymi potrzebami rozwojowymi i edukacyjnymi objętych wsparciem, oddzielnie dla każdej szkoły/placówki systemu oświaty (wg aktualnych danych).</a:t>
            </a:r>
          </a:p>
        </p:txBody>
      </p:sp>
      <p:sp>
        <p:nvSpPr>
          <p:cNvPr id="7" name="Strzałka w prawo 6"/>
          <p:cNvSpPr/>
          <p:nvPr/>
        </p:nvSpPr>
        <p:spPr>
          <a:xfrm>
            <a:off x="133927" y="3912518"/>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8" name="Strzałka w prawo 7"/>
          <p:cNvSpPr/>
          <p:nvPr/>
        </p:nvSpPr>
        <p:spPr>
          <a:xfrm>
            <a:off x="133927" y="5182518"/>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Tytuł 1"/>
          <p:cNvSpPr>
            <a:spLocks noGrp="1"/>
          </p:cNvSpPr>
          <p:nvPr>
            <p:ph type="title"/>
          </p:nvPr>
        </p:nvSpPr>
        <p:spPr>
          <a:xfrm>
            <a:off x="116378" y="934253"/>
            <a:ext cx="8819803" cy="701508"/>
          </a:xfrm>
          <a:solidFill>
            <a:srgbClr val="002060"/>
          </a:solidFill>
          <a:ln>
            <a:solidFill>
              <a:srgbClr val="002060"/>
            </a:solidFill>
          </a:ln>
        </p:spPr>
        <p:txBody>
          <a:bodyPr>
            <a:normAutofit fontScale="90000"/>
          </a:bodyPr>
          <a:lstStyle/>
          <a:p>
            <a:pPr algn="ctr"/>
            <a:r>
              <a:rPr lang="pl-PL" sz="2200" b="1" dirty="0">
                <a:solidFill>
                  <a:schemeClr val="bg1"/>
                </a:solidFill>
              </a:rPr>
              <a:t>1.2. Tworzenie warunków dla realizacji edukacji włączającej, w tym uwzględniającej potrzeby wynikające z niepełnosprawności lub innej niekorzystnej sytuacji </a:t>
            </a:r>
          </a:p>
        </p:txBody>
      </p:sp>
    </p:spTree>
    <p:extLst>
      <p:ext uri="{BB962C8B-B14F-4D97-AF65-F5344CB8AC3E}">
        <p14:creationId xmlns:p14="http://schemas.microsoft.com/office/powerpoint/2010/main" val="19797680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sz="half" idx="1"/>
          </p:nvPr>
        </p:nvSpPr>
        <p:spPr>
          <a:xfrm>
            <a:off x="522778" y="2126513"/>
            <a:ext cx="3896822" cy="4071086"/>
          </a:xfrm>
          <a:ln w="19050">
            <a:solidFill>
              <a:schemeClr val="accent1">
                <a:lumMod val="75000"/>
              </a:schemeClr>
            </a:solidFill>
          </a:ln>
        </p:spPr>
        <p:txBody>
          <a:bodyPr>
            <a:normAutofit fontScale="70000" lnSpcReduction="20000"/>
          </a:bodyPr>
          <a:lstStyle/>
          <a:p>
            <a:pPr marL="0" indent="0">
              <a:buNone/>
            </a:pPr>
            <a:r>
              <a:rPr lang="pl-PL" u="sng" dirty="0">
                <a:solidFill>
                  <a:schemeClr val="accent1">
                    <a:lumMod val="75000"/>
                  </a:schemeClr>
                </a:solidFill>
              </a:rPr>
              <a:t>Uczeń posiadający specjalne potrzeby rozwojowe </a:t>
            </a:r>
            <a:r>
              <a:rPr lang="pl-PL" u="sng" dirty="0" smtClean="0">
                <a:solidFill>
                  <a:schemeClr val="accent1">
                    <a:lumMod val="75000"/>
                  </a:schemeClr>
                </a:solidFill>
              </a:rPr>
              <a:t/>
            </a:r>
            <a:br>
              <a:rPr lang="pl-PL" u="sng" dirty="0" smtClean="0">
                <a:solidFill>
                  <a:schemeClr val="accent1">
                    <a:lumMod val="75000"/>
                  </a:schemeClr>
                </a:solidFill>
              </a:rPr>
            </a:br>
            <a:r>
              <a:rPr lang="pl-PL" u="sng" dirty="0" smtClean="0">
                <a:solidFill>
                  <a:schemeClr val="accent1">
                    <a:lumMod val="75000"/>
                  </a:schemeClr>
                </a:solidFill>
              </a:rPr>
              <a:t>i </a:t>
            </a:r>
            <a:r>
              <a:rPr lang="pl-PL" u="sng" dirty="0">
                <a:solidFill>
                  <a:schemeClr val="accent1">
                    <a:lumMod val="75000"/>
                  </a:schemeClr>
                </a:solidFill>
              </a:rPr>
              <a:t>edukacyjne to uczeń posiadający m.in.:</a:t>
            </a:r>
          </a:p>
          <a:p>
            <a:pPr marL="0" indent="0">
              <a:buNone/>
            </a:pPr>
            <a:r>
              <a:rPr lang="pl-PL" dirty="0">
                <a:solidFill>
                  <a:schemeClr val="accent1">
                    <a:lumMod val="75000"/>
                  </a:schemeClr>
                </a:solidFill>
              </a:rPr>
              <a:t>- orzeczenie o </a:t>
            </a:r>
            <a:r>
              <a:rPr lang="pl-PL" dirty="0" smtClean="0">
                <a:solidFill>
                  <a:schemeClr val="accent1">
                    <a:lumMod val="75000"/>
                  </a:schemeClr>
                </a:solidFill>
              </a:rPr>
              <a:t>niepełnosprawności</a:t>
            </a:r>
            <a:r>
              <a:rPr lang="pl-PL" dirty="0">
                <a:solidFill>
                  <a:schemeClr val="accent1">
                    <a:lumMod val="75000"/>
                  </a:schemeClr>
                </a:solidFill>
              </a:rPr>
              <a:t>,</a:t>
            </a:r>
          </a:p>
          <a:p>
            <a:pPr marL="0" indent="0">
              <a:buNone/>
            </a:pPr>
            <a:r>
              <a:rPr lang="pl-PL" dirty="0">
                <a:solidFill>
                  <a:schemeClr val="accent1">
                    <a:lumMod val="75000"/>
                  </a:schemeClr>
                </a:solidFill>
              </a:rPr>
              <a:t>- orzeczenie o potrzebie kształcenia specjalnego,</a:t>
            </a:r>
          </a:p>
          <a:p>
            <a:pPr marL="0" indent="0">
              <a:buNone/>
            </a:pPr>
            <a:r>
              <a:rPr lang="pl-PL" dirty="0">
                <a:solidFill>
                  <a:schemeClr val="accent1">
                    <a:lumMod val="75000"/>
                  </a:schemeClr>
                </a:solidFill>
              </a:rPr>
              <a:t>- opinię z </a:t>
            </a:r>
            <a:r>
              <a:rPr lang="pl-PL" dirty="0" smtClean="0">
                <a:solidFill>
                  <a:schemeClr val="accent1">
                    <a:lumMod val="75000"/>
                  </a:schemeClr>
                </a:solidFill>
              </a:rPr>
              <a:t>poradni </a:t>
            </a:r>
            <a:r>
              <a:rPr lang="pl-PL" dirty="0">
                <a:solidFill>
                  <a:schemeClr val="accent1">
                    <a:lumMod val="75000"/>
                  </a:schemeClr>
                </a:solidFill>
              </a:rPr>
              <a:t>psychologiczno-pedagogicznej,</a:t>
            </a:r>
          </a:p>
          <a:p>
            <a:pPr marL="0" indent="0">
              <a:buNone/>
            </a:pPr>
            <a:r>
              <a:rPr lang="pl-PL" dirty="0">
                <a:solidFill>
                  <a:schemeClr val="accent1">
                    <a:lumMod val="75000"/>
                  </a:schemeClr>
                </a:solidFill>
              </a:rPr>
              <a:t>- opinię wychowawcy (nauczyciela, psychologa, pedagoga),</a:t>
            </a:r>
          </a:p>
          <a:p>
            <a:pPr marL="0" indent="0">
              <a:buNone/>
            </a:pPr>
            <a:r>
              <a:rPr lang="pl-PL" dirty="0">
                <a:solidFill>
                  <a:schemeClr val="accent1">
                    <a:lumMod val="75000"/>
                  </a:schemeClr>
                </a:solidFill>
              </a:rPr>
              <a:t>- opinię rady pedagogicznej,</a:t>
            </a:r>
          </a:p>
          <a:p>
            <a:pPr marL="0" indent="0">
              <a:buNone/>
            </a:pPr>
            <a:r>
              <a:rPr lang="pl-PL" dirty="0">
                <a:solidFill>
                  <a:schemeClr val="accent1">
                    <a:lumMod val="75000"/>
                  </a:schemeClr>
                </a:solidFill>
              </a:rPr>
              <a:t>- diagnozę specjalistów szkolnych (np. psychologa, pedagoga, logopedy</a:t>
            </a:r>
            <a:r>
              <a:rPr lang="pl-PL" dirty="0" smtClean="0">
                <a:solidFill>
                  <a:schemeClr val="accent1">
                    <a:lumMod val="75000"/>
                  </a:schemeClr>
                </a:solidFill>
              </a:rPr>
              <a:t>).</a:t>
            </a:r>
            <a:endParaRPr lang="pl-PL" dirty="0">
              <a:solidFill>
                <a:schemeClr val="accent1">
                  <a:lumMod val="75000"/>
                </a:schemeClr>
              </a:solidFill>
            </a:endParaRPr>
          </a:p>
        </p:txBody>
      </p:sp>
      <p:sp>
        <p:nvSpPr>
          <p:cNvPr id="5" name="Tytuł 1"/>
          <p:cNvSpPr>
            <a:spLocks noGrp="1"/>
          </p:cNvSpPr>
          <p:nvPr>
            <p:ph type="title"/>
          </p:nvPr>
        </p:nvSpPr>
        <p:spPr>
          <a:xfrm>
            <a:off x="116378" y="934252"/>
            <a:ext cx="8819803" cy="886235"/>
          </a:xfrm>
          <a:solidFill>
            <a:srgbClr val="002060"/>
          </a:solidFill>
          <a:ln>
            <a:solidFill>
              <a:srgbClr val="002060"/>
            </a:solidFill>
          </a:ln>
        </p:spPr>
        <p:txBody>
          <a:bodyPr>
            <a:normAutofit fontScale="90000"/>
          </a:bodyPr>
          <a:lstStyle/>
          <a:p>
            <a:pPr algn="ctr"/>
            <a:r>
              <a:rPr lang="pl-PL" sz="2200" b="1" dirty="0">
                <a:solidFill>
                  <a:schemeClr val="bg1"/>
                </a:solidFill>
              </a:rPr>
              <a:t>1.2. Tworzenie warunków dla realizacji edukacji włączającej, w tym uwzględniającej potrzeby wynikające z niepełnosprawności lub innej niekorzystnej sytuacji </a:t>
            </a:r>
          </a:p>
        </p:txBody>
      </p:sp>
      <p:sp>
        <p:nvSpPr>
          <p:cNvPr id="6" name="Symbol zastępczy zawartości 2"/>
          <p:cNvSpPr>
            <a:spLocks noGrp="1"/>
          </p:cNvSpPr>
          <p:nvPr>
            <p:ph sz="half" idx="1"/>
          </p:nvPr>
        </p:nvSpPr>
        <p:spPr>
          <a:xfrm>
            <a:off x="4744720" y="2126513"/>
            <a:ext cx="4003040" cy="4071086"/>
          </a:xfrm>
          <a:ln w="19050">
            <a:solidFill>
              <a:schemeClr val="accent1">
                <a:lumMod val="75000"/>
              </a:schemeClr>
            </a:solidFill>
          </a:ln>
        </p:spPr>
        <p:txBody>
          <a:bodyPr>
            <a:normAutofit fontScale="92500"/>
          </a:bodyPr>
          <a:lstStyle/>
          <a:p>
            <a:pPr marL="0" indent="0">
              <a:buNone/>
            </a:pPr>
            <a:r>
              <a:rPr lang="pl-PL" sz="2200" u="sng" dirty="0">
                <a:solidFill>
                  <a:schemeClr val="accent1">
                    <a:lumMod val="75000"/>
                  </a:schemeClr>
                </a:solidFill>
              </a:rPr>
              <a:t>I</a:t>
            </a:r>
            <a:r>
              <a:rPr lang="pl-PL" sz="2200" u="sng" dirty="0" smtClean="0">
                <a:solidFill>
                  <a:schemeClr val="accent1">
                    <a:lumMod val="75000"/>
                  </a:schemeClr>
                </a:solidFill>
              </a:rPr>
              <a:t>ndywidualne potrzeby rozwojowe i edukacyjne </a:t>
            </a:r>
            <a:r>
              <a:rPr lang="pl-PL" sz="2200" u="sng" dirty="0" smtClean="0">
                <a:solidFill>
                  <a:schemeClr val="accent1">
                    <a:lumMod val="75000"/>
                  </a:schemeClr>
                </a:solidFill>
              </a:rPr>
              <a:t>uczniów, </a:t>
            </a:r>
            <a:r>
              <a:rPr lang="pl-PL" sz="2200" u="sng" dirty="0" smtClean="0">
                <a:solidFill>
                  <a:schemeClr val="accent1">
                    <a:lumMod val="75000"/>
                  </a:schemeClr>
                </a:solidFill>
              </a:rPr>
              <a:t>wynikające w szczególności z:</a:t>
            </a:r>
          </a:p>
          <a:p>
            <a:r>
              <a:rPr lang="pl-PL" sz="2200" dirty="0" smtClean="0">
                <a:solidFill>
                  <a:schemeClr val="accent1">
                    <a:lumMod val="75000"/>
                  </a:schemeClr>
                </a:solidFill>
              </a:rPr>
              <a:t>Niepełnosprawności,</a:t>
            </a:r>
          </a:p>
          <a:p>
            <a:r>
              <a:rPr lang="pl-PL" sz="2200" dirty="0" smtClean="0">
                <a:solidFill>
                  <a:schemeClr val="accent1">
                    <a:lumMod val="75000"/>
                  </a:schemeClr>
                </a:solidFill>
              </a:rPr>
              <a:t>Niedostosowania społecznego,</a:t>
            </a:r>
          </a:p>
          <a:p>
            <a:r>
              <a:rPr lang="pl-PL" sz="2200" dirty="0" smtClean="0">
                <a:solidFill>
                  <a:schemeClr val="accent1">
                    <a:lumMod val="75000"/>
                  </a:schemeClr>
                </a:solidFill>
              </a:rPr>
              <a:t>Zaburzeń zachowania lub emocji,</a:t>
            </a:r>
          </a:p>
          <a:p>
            <a:r>
              <a:rPr lang="pl-PL" sz="2200" dirty="0" smtClean="0">
                <a:solidFill>
                  <a:schemeClr val="accent1">
                    <a:lumMod val="75000"/>
                  </a:schemeClr>
                </a:solidFill>
              </a:rPr>
              <a:t>Ze specyficznych trudności w uczeniu się,</a:t>
            </a:r>
          </a:p>
          <a:p>
            <a:r>
              <a:rPr lang="pl-PL" sz="2200" dirty="0" smtClean="0">
                <a:solidFill>
                  <a:schemeClr val="accent1">
                    <a:lumMod val="75000"/>
                  </a:schemeClr>
                </a:solidFill>
              </a:rPr>
              <a:t>Z choroby przewlekłej,</a:t>
            </a:r>
          </a:p>
          <a:p>
            <a:r>
              <a:rPr lang="pl-PL" sz="2200" dirty="0" smtClean="0">
                <a:solidFill>
                  <a:schemeClr val="accent1">
                    <a:lumMod val="75000"/>
                  </a:schemeClr>
                </a:solidFill>
              </a:rPr>
              <a:t>Z niepowodzeń edukacyjnych,</a:t>
            </a:r>
          </a:p>
          <a:p>
            <a:r>
              <a:rPr lang="pl-PL" sz="2200" b="1" dirty="0" smtClean="0">
                <a:solidFill>
                  <a:schemeClr val="accent1">
                    <a:lumMod val="75000"/>
                  </a:schemeClr>
                </a:solidFill>
              </a:rPr>
              <a:t>Ze szczególnych uzdolnień</a:t>
            </a:r>
            <a:r>
              <a:rPr lang="pl-PL" sz="2200" dirty="0" smtClean="0">
                <a:solidFill>
                  <a:schemeClr val="accent1">
                    <a:lumMod val="75000"/>
                  </a:schemeClr>
                </a:solidFill>
              </a:rPr>
              <a:t>.</a:t>
            </a:r>
          </a:p>
          <a:p>
            <a:endParaRPr lang="pl-PL" dirty="0"/>
          </a:p>
        </p:txBody>
      </p:sp>
    </p:spTree>
    <p:extLst>
      <p:ext uri="{BB962C8B-B14F-4D97-AF65-F5344CB8AC3E}">
        <p14:creationId xmlns:p14="http://schemas.microsoft.com/office/powerpoint/2010/main" val="9076732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1"/>
          <p:cNvSpPr>
            <a:spLocks noGrp="1"/>
          </p:cNvSpPr>
          <p:nvPr>
            <p:ph type="title"/>
          </p:nvPr>
        </p:nvSpPr>
        <p:spPr>
          <a:xfrm>
            <a:off x="628650" y="834500"/>
            <a:ext cx="7886700" cy="819733"/>
          </a:xfrm>
          <a:solidFill>
            <a:srgbClr val="002060"/>
          </a:solidFill>
          <a:ln>
            <a:solidFill>
              <a:srgbClr val="002060"/>
            </a:solidFill>
          </a:ln>
        </p:spPr>
        <p:txBody>
          <a:bodyPr>
            <a:normAutofit/>
          </a:bodyPr>
          <a:lstStyle/>
          <a:p>
            <a:r>
              <a:rPr lang="pl-PL" sz="2200" b="1" dirty="0" smtClean="0">
                <a:solidFill>
                  <a:schemeClr val="bg1"/>
                </a:solidFill>
              </a:rPr>
              <a:t> Kategorie kosztów:</a:t>
            </a:r>
            <a:endParaRPr lang="pl-PL" sz="2200" b="1" dirty="0">
              <a:solidFill>
                <a:schemeClr val="bg1"/>
              </a:solidFill>
            </a:endParaRPr>
          </a:p>
        </p:txBody>
      </p:sp>
      <p:graphicFrame>
        <p:nvGraphicFramePr>
          <p:cNvPr id="6" name="Symbol zastępczy zawartości 4"/>
          <p:cNvGraphicFramePr/>
          <p:nvPr>
            <p:extLst>
              <p:ext uri="{D42A27DB-BD31-4B8C-83A1-F6EECF244321}">
                <p14:modId xmlns:p14="http://schemas.microsoft.com/office/powerpoint/2010/main" val="1439299943"/>
              </p:ext>
            </p:extLst>
          </p:nvPr>
        </p:nvGraphicFramePr>
        <p:xfrm>
          <a:off x="515389" y="1982585"/>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4"/>
          <p:cNvSpPr/>
          <p:nvPr/>
        </p:nvSpPr>
        <p:spPr>
          <a:xfrm>
            <a:off x="748145" y="1991301"/>
            <a:ext cx="7542761" cy="1439368"/>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premiujące nr 6:  </a:t>
            </a:r>
          </a:p>
          <a:p>
            <a:pPr algn="ctr" defTabSz="914400">
              <a:lnSpc>
                <a:spcPct val="90000"/>
              </a:lnSpc>
              <a:spcBef>
                <a:spcPts val="1000"/>
              </a:spcBef>
            </a:pPr>
            <a:r>
              <a:rPr lang="pl-PL" sz="2200" b="1" dirty="0">
                <a:solidFill>
                  <a:srgbClr val="002060"/>
                </a:solidFill>
                <a:latin typeface="Calibri Light" panose="020F0302020204030204"/>
              </a:rPr>
              <a:t>W projekcie są wykorzystywane zasoby dostępne na Zintegrowanej Platformie Edukacyjnej (ZPE) lub są wdrażane modele wypracowane w ramach PO WER</a:t>
            </a:r>
            <a:r>
              <a:rPr lang="pl-PL" sz="2200" b="1" dirty="0" smtClean="0">
                <a:solidFill>
                  <a:srgbClr val="002060"/>
                </a:solidFill>
                <a:latin typeface="Calibri Light" panose="020F0302020204030204"/>
              </a:rPr>
              <a:t>.</a:t>
            </a:r>
            <a:endParaRPr lang="pl-PL" sz="2200" b="1" dirty="0">
              <a:solidFill>
                <a:srgbClr val="002060"/>
              </a:solidFill>
              <a:latin typeface="Calibri Light" panose="020F0302020204030204"/>
            </a:endParaRPr>
          </a:p>
        </p:txBody>
      </p:sp>
      <p:sp>
        <p:nvSpPr>
          <p:cNvPr id="6" name="Symbol zastępczy tekstu 2"/>
          <p:cNvSpPr>
            <a:spLocks noGrp="1"/>
          </p:cNvSpPr>
          <p:nvPr>
            <p:ph type="body" idx="1"/>
          </p:nvPr>
        </p:nvSpPr>
        <p:spPr>
          <a:xfrm>
            <a:off x="748145" y="3735409"/>
            <a:ext cx="8308769" cy="2817792"/>
          </a:xfrm>
        </p:spPr>
        <p:txBody>
          <a:bodyPr>
            <a:normAutofit/>
          </a:bodyPr>
          <a:lstStyle/>
          <a:p>
            <a:r>
              <a:rPr lang="pl-PL" sz="2000" dirty="0">
                <a:solidFill>
                  <a:srgbClr val="002060"/>
                </a:solidFill>
              </a:rPr>
              <a:t>Wnioskodawca jest zobowiązany wskazać konkretne zasoby dostępne na Zintegrowanej Platformie Edukacyjnej, z których zamierza korzystać w projekcie. </a:t>
            </a:r>
          </a:p>
          <a:p>
            <a:r>
              <a:rPr lang="pl-PL" sz="2000" dirty="0" smtClean="0">
                <a:solidFill>
                  <a:srgbClr val="002060"/>
                </a:solidFill>
              </a:rPr>
              <a:t>Wnioskodawca planuje w projekcie wdrożenie modelu </a:t>
            </a:r>
            <a:r>
              <a:rPr lang="pl-PL" sz="2000" dirty="0">
                <a:solidFill>
                  <a:srgbClr val="002060"/>
                </a:solidFill>
              </a:rPr>
              <a:t>„Przestrzeń Dostępnej Szkoły”, </a:t>
            </a:r>
            <a:r>
              <a:rPr lang="pl-PL" sz="2000" dirty="0" smtClean="0">
                <a:solidFill>
                  <a:srgbClr val="002060"/>
                </a:solidFill>
              </a:rPr>
              <a:t>modelu „Szkoły ćwiczeń” bądź rozwiązań </a:t>
            </a:r>
            <a:r>
              <a:rPr lang="pl-PL" sz="2000" dirty="0">
                <a:solidFill>
                  <a:srgbClr val="002060"/>
                </a:solidFill>
              </a:rPr>
              <a:t>wypracowanych w ramach konkursu „Asystent ucznia o specjalnych potrzebach edukacyjnych” programu operacyjnego Wiedza Edukacja Rozwój</a:t>
            </a:r>
            <a:r>
              <a:rPr lang="pl-PL" sz="2000" dirty="0" smtClean="0">
                <a:solidFill>
                  <a:srgbClr val="002060"/>
                </a:solidFill>
              </a:rPr>
              <a:t>.</a:t>
            </a:r>
          </a:p>
          <a:p>
            <a:r>
              <a:rPr lang="pl-PL" sz="2000" dirty="0">
                <a:solidFill>
                  <a:srgbClr val="002060"/>
                </a:solidFill>
              </a:rPr>
              <a:t>Za spełnienie kryterium Wnioskodawca otrzymuje maksymalnie </a:t>
            </a:r>
            <a:r>
              <a:rPr lang="pl-PL" sz="2000" b="1" dirty="0" smtClean="0">
                <a:solidFill>
                  <a:srgbClr val="002060"/>
                </a:solidFill>
              </a:rPr>
              <a:t>4 </a:t>
            </a:r>
            <a:r>
              <a:rPr lang="pl-PL" sz="2000" b="1" dirty="0">
                <a:solidFill>
                  <a:srgbClr val="002060"/>
                </a:solidFill>
              </a:rPr>
              <a:t>pkt. premii.</a:t>
            </a:r>
          </a:p>
          <a:p>
            <a:endParaRPr lang="pl-PL" sz="2000" dirty="0">
              <a:solidFill>
                <a:srgbClr val="002060"/>
              </a:solidFill>
            </a:endParaRPr>
          </a:p>
        </p:txBody>
      </p:sp>
      <p:sp>
        <p:nvSpPr>
          <p:cNvPr id="7" name="Strzałka w prawo 6"/>
          <p:cNvSpPr/>
          <p:nvPr/>
        </p:nvSpPr>
        <p:spPr>
          <a:xfrm>
            <a:off x="133927" y="3912518"/>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8" name="Strzałka w prawo 7"/>
          <p:cNvSpPr/>
          <p:nvPr/>
        </p:nvSpPr>
        <p:spPr>
          <a:xfrm>
            <a:off x="133927" y="5182518"/>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Tytuł 1"/>
          <p:cNvSpPr>
            <a:spLocks noGrp="1"/>
          </p:cNvSpPr>
          <p:nvPr>
            <p:ph type="title"/>
          </p:nvPr>
        </p:nvSpPr>
        <p:spPr>
          <a:xfrm>
            <a:off x="116378" y="934253"/>
            <a:ext cx="8819803" cy="752308"/>
          </a:xfrm>
          <a:solidFill>
            <a:srgbClr val="002060"/>
          </a:solidFill>
          <a:ln>
            <a:solidFill>
              <a:srgbClr val="002060"/>
            </a:solidFill>
          </a:ln>
        </p:spPr>
        <p:txBody>
          <a:bodyPr>
            <a:normAutofit fontScale="90000"/>
          </a:bodyPr>
          <a:lstStyle/>
          <a:p>
            <a:pPr algn="ctr"/>
            <a:r>
              <a:rPr lang="pl-PL" sz="2200" b="1" dirty="0">
                <a:solidFill>
                  <a:schemeClr val="bg1"/>
                </a:solidFill>
              </a:rPr>
              <a:t>1.2. Tworzenie warunków dla realizacji edukacji włączającej, w tym uwzględniającej potrzeby wynikające z niepełnosprawności lub innej niekorzystnej sytuacji </a:t>
            </a:r>
          </a:p>
        </p:txBody>
      </p:sp>
      <p:sp>
        <p:nvSpPr>
          <p:cNvPr id="10" name="Strzałka w prawo 9"/>
          <p:cNvSpPr/>
          <p:nvPr/>
        </p:nvSpPr>
        <p:spPr>
          <a:xfrm>
            <a:off x="133927" y="5911861"/>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3807862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1"/>
          <p:cNvSpPr>
            <a:spLocks noGrp="1"/>
          </p:cNvSpPr>
          <p:nvPr>
            <p:ph type="title"/>
          </p:nvPr>
        </p:nvSpPr>
        <p:spPr>
          <a:xfrm>
            <a:off x="235873" y="842814"/>
            <a:ext cx="8786553" cy="719979"/>
          </a:xfrm>
          <a:solidFill>
            <a:srgbClr val="002060"/>
          </a:solidFill>
          <a:ln>
            <a:solidFill>
              <a:srgbClr val="002060"/>
            </a:solidFill>
          </a:ln>
        </p:spPr>
        <p:txBody>
          <a:bodyPr>
            <a:normAutofit/>
          </a:bodyPr>
          <a:lstStyle/>
          <a:p>
            <a:pPr algn="ctr"/>
            <a:r>
              <a:rPr lang="pl-PL" sz="2200" b="1" dirty="0" smtClean="0">
                <a:solidFill>
                  <a:schemeClr val="bg1"/>
                </a:solidFill>
              </a:rPr>
              <a:t>1.3 Wsparcie poradni psychologiczno-pedagogicznych jako element współpracy ze szkołami w ramach programów rozwojowych </a:t>
            </a:r>
            <a:endParaRPr lang="pl-PL" sz="2200" b="1" dirty="0">
              <a:solidFill>
                <a:schemeClr val="bg1"/>
              </a:solidFill>
            </a:endParaRPr>
          </a:p>
        </p:txBody>
      </p:sp>
      <p:sp>
        <p:nvSpPr>
          <p:cNvPr id="9" name="Prostokąt 8"/>
          <p:cNvSpPr/>
          <p:nvPr/>
        </p:nvSpPr>
        <p:spPr>
          <a:xfrm>
            <a:off x="393466" y="2901142"/>
            <a:ext cx="2360815" cy="2219498"/>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500" b="1" dirty="0">
              <a:solidFill>
                <a:srgbClr val="002060"/>
              </a:solidFill>
            </a:endParaRPr>
          </a:p>
        </p:txBody>
      </p:sp>
      <p:sp>
        <p:nvSpPr>
          <p:cNvPr id="10" name="Prostokąt 9"/>
          <p:cNvSpPr/>
          <p:nvPr/>
        </p:nvSpPr>
        <p:spPr>
          <a:xfrm>
            <a:off x="3381893" y="2901142"/>
            <a:ext cx="2360815" cy="2219498"/>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11" name="Prostokąt 10"/>
          <p:cNvSpPr/>
          <p:nvPr/>
        </p:nvSpPr>
        <p:spPr>
          <a:xfrm>
            <a:off x="6370320" y="2901142"/>
            <a:ext cx="2360815" cy="2219498"/>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500" b="1" dirty="0">
                <a:solidFill>
                  <a:srgbClr val="002060"/>
                </a:solidFill>
              </a:rPr>
              <a:t>Cykliczne wsparcie </a:t>
            </a:r>
          </a:p>
          <a:p>
            <a:pPr algn="ctr"/>
            <a:r>
              <a:rPr lang="pl-PL" sz="1500" b="1" dirty="0">
                <a:solidFill>
                  <a:srgbClr val="002060"/>
                </a:solidFill>
              </a:rPr>
              <a:t>uczniów, nauczycieli i rodziców/opiekunów prawnych </a:t>
            </a:r>
          </a:p>
          <a:p>
            <a:pPr algn="ctr"/>
            <a:endParaRPr lang="pl-PL" sz="1500" b="1" dirty="0">
              <a:solidFill>
                <a:srgbClr val="002060"/>
              </a:solidFill>
            </a:endParaRPr>
          </a:p>
        </p:txBody>
      </p:sp>
      <p:sp>
        <p:nvSpPr>
          <p:cNvPr id="13" name="Symbol zastępczy tekstu 3"/>
          <p:cNvSpPr>
            <a:spLocks noGrp="1"/>
          </p:cNvSpPr>
          <p:nvPr>
            <p:ph type="body" sz="half" idx="2"/>
          </p:nvPr>
        </p:nvSpPr>
        <p:spPr>
          <a:xfrm>
            <a:off x="3381892" y="2647602"/>
            <a:ext cx="2360816" cy="2286001"/>
          </a:xfrm>
        </p:spPr>
        <p:txBody>
          <a:bodyPr>
            <a:normAutofit/>
          </a:bodyPr>
          <a:lstStyle/>
          <a:p>
            <a:pPr algn="ctr"/>
            <a:endParaRPr lang="pl-PL" b="1" dirty="0" smtClean="0">
              <a:solidFill>
                <a:schemeClr val="bg1"/>
              </a:solidFill>
            </a:endParaRPr>
          </a:p>
          <a:p>
            <a:pPr algn="ctr" defTabSz="457200"/>
            <a:endParaRPr lang="pl-PL" sz="1500" b="1" dirty="0" smtClean="0">
              <a:solidFill>
                <a:srgbClr val="002060"/>
              </a:solidFill>
            </a:endParaRPr>
          </a:p>
          <a:p>
            <a:pPr algn="ctr" defTabSz="457200"/>
            <a:endParaRPr lang="pl-PL" sz="1500" b="1" dirty="0">
              <a:solidFill>
                <a:srgbClr val="002060"/>
              </a:solidFill>
            </a:endParaRPr>
          </a:p>
          <a:p>
            <a:pPr algn="ctr"/>
            <a:r>
              <a:rPr lang="pl-PL" b="1" dirty="0">
                <a:solidFill>
                  <a:srgbClr val="002060"/>
                </a:solidFill>
              </a:rPr>
              <a:t>Formalne partnerstwo </a:t>
            </a:r>
            <a:r>
              <a:rPr lang="pl-PL" b="1" dirty="0" smtClean="0">
                <a:solidFill>
                  <a:srgbClr val="002060"/>
                </a:solidFill>
              </a:rPr>
              <a:t/>
            </a:r>
            <a:br>
              <a:rPr lang="pl-PL" b="1" dirty="0" smtClean="0">
                <a:solidFill>
                  <a:srgbClr val="002060"/>
                </a:solidFill>
              </a:rPr>
            </a:br>
            <a:r>
              <a:rPr lang="pl-PL" b="1" dirty="0" smtClean="0">
                <a:solidFill>
                  <a:srgbClr val="002060"/>
                </a:solidFill>
              </a:rPr>
              <a:t>ze </a:t>
            </a:r>
            <a:r>
              <a:rPr lang="pl-PL" b="1" dirty="0">
                <a:solidFill>
                  <a:srgbClr val="002060"/>
                </a:solidFill>
              </a:rPr>
              <a:t>szkołą</a:t>
            </a:r>
          </a:p>
          <a:p>
            <a:pPr algn="ctr"/>
            <a:endParaRPr lang="pl-PL" dirty="0">
              <a:solidFill>
                <a:schemeClr val="bg1"/>
              </a:solidFill>
            </a:endParaRPr>
          </a:p>
        </p:txBody>
      </p:sp>
      <p:sp>
        <p:nvSpPr>
          <p:cNvPr id="14" name="Strzałka w prawo 13"/>
          <p:cNvSpPr/>
          <p:nvPr/>
        </p:nvSpPr>
        <p:spPr>
          <a:xfrm>
            <a:off x="2525336" y="3192087"/>
            <a:ext cx="684412" cy="598516"/>
          </a:xfrm>
          <a:prstGeom prst="rightArrow">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15" name="Obraz 14"/>
          <p:cNvPicPr>
            <a:picLocks noChangeAspect="1"/>
          </p:cNvPicPr>
          <p:nvPr/>
        </p:nvPicPr>
        <p:blipFill>
          <a:blip r:embed="rId3"/>
          <a:stretch>
            <a:fillRect/>
          </a:stretch>
        </p:blipFill>
        <p:spPr>
          <a:xfrm>
            <a:off x="5555958" y="4486601"/>
            <a:ext cx="701101" cy="634039"/>
          </a:xfrm>
          <a:prstGeom prst="rect">
            <a:avLst/>
          </a:prstGeom>
        </p:spPr>
      </p:pic>
      <p:sp>
        <p:nvSpPr>
          <p:cNvPr id="16" name="Symbol zastępczy tekstu 3"/>
          <p:cNvSpPr txBox="1">
            <a:spLocks/>
          </p:cNvSpPr>
          <p:nvPr/>
        </p:nvSpPr>
        <p:spPr>
          <a:xfrm>
            <a:off x="384224" y="2647602"/>
            <a:ext cx="2360816" cy="2286001"/>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ctr"/>
            <a:endParaRPr lang="pl-PL" b="1" dirty="0" smtClean="0">
              <a:solidFill>
                <a:schemeClr val="bg1"/>
              </a:solidFill>
            </a:endParaRPr>
          </a:p>
          <a:p>
            <a:pPr algn="ctr" defTabSz="457200"/>
            <a:endParaRPr lang="pl-PL" sz="1500" b="1" dirty="0" smtClean="0">
              <a:solidFill>
                <a:srgbClr val="002060"/>
              </a:solidFill>
            </a:endParaRPr>
          </a:p>
          <a:p>
            <a:pPr algn="ctr" defTabSz="457200"/>
            <a:endParaRPr lang="pl-PL" sz="1500" b="1" dirty="0" smtClean="0">
              <a:solidFill>
                <a:srgbClr val="002060"/>
              </a:solidFill>
            </a:endParaRPr>
          </a:p>
          <a:p>
            <a:pPr algn="ctr"/>
            <a:r>
              <a:rPr lang="pl-PL" b="1" dirty="0" smtClean="0">
                <a:solidFill>
                  <a:srgbClr val="002060"/>
                </a:solidFill>
              </a:rPr>
              <a:t>Działanie 1.3 dotyczy wyłącznie wsparcia poradni jako element współpracy ze szkołami</a:t>
            </a:r>
          </a:p>
          <a:p>
            <a:pPr algn="ctr"/>
            <a:endParaRPr lang="pl-PL"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p:cNvSpPr>
            <a:spLocks noGrp="1"/>
          </p:cNvSpPr>
          <p:nvPr>
            <p:ph type="title"/>
          </p:nvPr>
        </p:nvSpPr>
        <p:spPr>
          <a:xfrm>
            <a:off x="193041" y="821475"/>
            <a:ext cx="8789670" cy="883920"/>
          </a:xfrm>
        </p:spPr>
        <p:txBody>
          <a:bodyPr>
            <a:normAutofit/>
          </a:bodyPr>
          <a:lstStyle/>
          <a:p>
            <a:pPr algn="ctr"/>
            <a:r>
              <a:rPr lang="pl-PL" sz="2400" b="1" u="sng" dirty="0" smtClean="0">
                <a:solidFill>
                  <a:schemeClr val="accent1">
                    <a:lumMod val="50000"/>
                  </a:schemeClr>
                </a:solidFill>
              </a:rPr>
              <a:t>Typ 1: Realizacja </a:t>
            </a:r>
            <a:r>
              <a:rPr lang="pl-PL" sz="2400" b="1" u="sng" dirty="0">
                <a:solidFill>
                  <a:schemeClr val="accent1">
                    <a:lumMod val="50000"/>
                  </a:schemeClr>
                </a:solidFill>
              </a:rPr>
              <a:t>programów rozwojowych szkół/placówek systemu oświaty prowadzących kształcenie </a:t>
            </a:r>
            <a:r>
              <a:rPr lang="pl-PL" sz="2400" b="1" u="sng" dirty="0" smtClean="0">
                <a:solidFill>
                  <a:schemeClr val="accent1">
                    <a:lumMod val="50000"/>
                  </a:schemeClr>
                </a:solidFill>
              </a:rPr>
              <a:t>ogólne </a:t>
            </a:r>
            <a:r>
              <a:rPr lang="pl-PL" sz="2400" b="1" dirty="0" smtClean="0">
                <a:solidFill>
                  <a:schemeClr val="accent1">
                    <a:lumMod val="50000"/>
                  </a:schemeClr>
                </a:solidFill>
              </a:rPr>
              <a:t>poprzez poniższe działania:</a:t>
            </a:r>
            <a:endParaRPr lang="pl-PL" sz="2400" b="1" dirty="0">
              <a:solidFill>
                <a:schemeClr val="accent1">
                  <a:lumMod val="50000"/>
                </a:schemeClr>
              </a:solidFill>
            </a:endParaRPr>
          </a:p>
        </p:txBody>
      </p:sp>
      <p:sp>
        <p:nvSpPr>
          <p:cNvPr id="7" name="Symbol zastępczy zawartości 6"/>
          <p:cNvSpPr>
            <a:spLocks noGrp="1"/>
          </p:cNvSpPr>
          <p:nvPr>
            <p:ph idx="1"/>
          </p:nvPr>
        </p:nvSpPr>
        <p:spPr>
          <a:xfrm>
            <a:off x="432262" y="1856310"/>
            <a:ext cx="8299219" cy="4615610"/>
          </a:xfrm>
          <a:ln w="19050">
            <a:solidFill>
              <a:srgbClr val="002060"/>
            </a:solidFill>
          </a:ln>
        </p:spPr>
        <p:txBody>
          <a:bodyPr>
            <a:normAutofit lnSpcReduction="10000"/>
          </a:bodyPr>
          <a:lstStyle/>
          <a:p>
            <a:pPr marL="0" indent="0">
              <a:buNone/>
            </a:pPr>
            <a:r>
              <a:rPr lang="pl-PL" sz="2400" b="1" dirty="0">
                <a:solidFill>
                  <a:schemeClr val="accent1">
                    <a:lumMod val="50000"/>
                  </a:schemeClr>
                </a:solidFill>
                <a:latin typeface="+mj-lt"/>
                <a:ea typeface="+mj-ea"/>
                <a:cs typeface="+mj-cs"/>
              </a:rPr>
              <a:t>1.1 Wsparcie uczniów, w tym m.in. kształtowanie kompetencji kluczowych, </a:t>
            </a:r>
            <a:r>
              <a:rPr lang="pl-PL" sz="2400" b="1" dirty="0" smtClean="0">
                <a:solidFill>
                  <a:schemeClr val="accent1">
                    <a:lumMod val="50000"/>
                  </a:schemeClr>
                </a:solidFill>
                <a:latin typeface="+mj-lt"/>
                <a:ea typeface="+mj-ea"/>
                <a:cs typeface="+mj-cs"/>
              </a:rPr>
              <a:t>umiejętności podstawowych </a:t>
            </a:r>
            <a:r>
              <a:rPr lang="pl-PL" sz="2400" b="1" dirty="0">
                <a:solidFill>
                  <a:schemeClr val="accent1">
                    <a:lumMod val="50000"/>
                  </a:schemeClr>
                </a:solidFill>
                <a:latin typeface="+mj-lt"/>
                <a:ea typeface="+mj-ea"/>
                <a:cs typeface="+mj-cs"/>
              </a:rPr>
              <a:t>i przekrojowych wynikających z ich indywidualnych potrzeb;</a:t>
            </a:r>
          </a:p>
          <a:p>
            <a:pPr marL="0" indent="0">
              <a:buNone/>
            </a:pPr>
            <a:r>
              <a:rPr lang="pl-PL" sz="2400" b="1" dirty="0">
                <a:solidFill>
                  <a:schemeClr val="accent1">
                    <a:lumMod val="50000"/>
                  </a:schemeClr>
                </a:solidFill>
                <a:latin typeface="+mj-lt"/>
                <a:ea typeface="+mj-ea"/>
                <a:cs typeface="+mj-cs"/>
              </a:rPr>
              <a:t>1.2 Tworzenie warunków dla realizacji edukacji włączającej, w tym uwzględniającej </a:t>
            </a:r>
            <a:r>
              <a:rPr lang="pl-PL" sz="2400" b="1" dirty="0" smtClean="0">
                <a:solidFill>
                  <a:schemeClr val="accent1">
                    <a:lumMod val="50000"/>
                  </a:schemeClr>
                </a:solidFill>
                <a:latin typeface="+mj-lt"/>
                <a:ea typeface="+mj-ea"/>
                <a:cs typeface="+mj-cs"/>
              </a:rPr>
              <a:t>potrzeby wynikające </a:t>
            </a:r>
            <a:r>
              <a:rPr lang="pl-PL" sz="2400" b="1" dirty="0">
                <a:solidFill>
                  <a:schemeClr val="accent1">
                    <a:lumMod val="50000"/>
                  </a:schemeClr>
                </a:solidFill>
                <a:latin typeface="+mj-lt"/>
                <a:ea typeface="+mj-ea"/>
                <a:cs typeface="+mj-cs"/>
              </a:rPr>
              <a:t>z niepełnosprawności lub innej niekorzystnej sytuacji;</a:t>
            </a:r>
          </a:p>
          <a:p>
            <a:pPr marL="0" indent="0">
              <a:buNone/>
            </a:pPr>
            <a:r>
              <a:rPr lang="pl-PL" sz="2400" b="1" dirty="0">
                <a:solidFill>
                  <a:schemeClr val="accent1">
                    <a:lumMod val="50000"/>
                  </a:schemeClr>
                </a:solidFill>
                <a:latin typeface="+mj-lt"/>
                <a:ea typeface="+mj-ea"/>
                <a:cs typeface="+mj-cs"/>
              </a:rPr>
              <a:t>1.3 Wsparcie poradni psychologiczno-pedagogicznych jako element współpracy ze szkołami w ramach programów rozwojowych (komplementarnie do działań realizowanych na poziomie krajowym</a:t>
            </a:r>
            <a:r>
              <a:rPr lang="pl-PL" sz="2400" b="1" dirty="0" smtClean="0">
                <a:solidFill>
                  <a:schemeClr val="accent1">
                    <a:lumMod val="50000"/>
                  </a:schemeClr>
                </a:solidFill>
                <a:latin typeface="+mj-lt"/>
                <a:ea typeface="+mj-ea"/>
                <a:cs typeface="+mj-cs"/>
              </a:rPr>
              <a:t>);</a:t>
            </a:r>
          </a:p>
          <a:p>
            <a:pPr marL="0" indent="0">
              <a:buNone/>
            </a:pPr>
            <a:r>
              <a:rPr lang="pl-PL" sz="2400" b="1" dirty="0">
                <a:solidFill>
                  <a:schemeClr val="accent1">
                    <a:lumMod val="50000"/>
                  </a:schemeClr>
                </a:solidFill>
                <a:latin typeface="+mj-lt"/>
                <a:ea typeface="+mj-ea"/>
                <a:cs typeface="+mj-cs"/>
              </a:rPr>
              <a:t>1.4 Realizację atrakcyjnych zajęć dla uczniów poza edukacją formalną, służących rozwojowi ich uzdolnień, pasji i zainteresowań, m.in. współpraca z bibliotekami oraz instytucjami kultury;</a:t>
            </a:r>
          </a:p>
          <a:p>
            <a:pPr marL="0" indent="0">
              <a:buNone/>
            </a:pPr>
            <a:endParaRPr lang="pl-PL" sz="2400" b="1" dirty="0">
              <a:solidFill>
                <a:schemeClr val="accent1">
                  <a:lumMod val="50000"/>
                </a:schemeClr>
              </a:solidFill>
              <a:latin typeface="+mj-lt"/>
              <a:ea typeface="+mj-ea"/>
              <a:cs typeface="+mj-cs"/>
            </a:endParaRPr>
          </a:p>
        </p:txBody>
      </p:sp>
    </p:spTree>
    <p:extLst>
      <p:ext uri="{BB962C8B-B14F-4D97-AF65-F5344CB8AC3E}">
        <p14:creationId xmlns:p14="http://schemas.microsoft.com/office/powerpoint/2010/main" val="10563627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1"/>
          <p:cNvSpPr>
            <a:spLocks noGrp="1"/>
          </p:cNvSpPr>
          <p:nvPr>
            <p:ph type="title"/>
          </p:nvPr>
        </p:nvSpPr>
        <p:spPr>
          <a:xfrm>
            <a:off x="235873" y="842814"/>
            <a:ext cx="8786553" cy="719979"/>
          </a:xfrm>
          <a:solidFill>
            <a:srgbClr val="002060"/>
          </a:solidFill>
          <a:ln>
            <a:solidFill>
              <a:srgbClr val="002060"/>
            </a:solidFill>
          </a:ln>
        </p:spPr>
        <p:txBody>
          <a:bodyPr>
            <a:normAutofit/>
          </a:bodyPr>
          <a:lstStyle/>
          <a:p>
            <a:pPr algn="ctr"/>
            <a:r>
              <a:rPr lang="pl-PL" sz="2200" b="1" dirty="0" smtClean="0">
                <a:solidFill>
                  <a:schemeClr val="bg1"/>
                </a:solidFill>
              </a:rPr>
              <a:t>1.3 Wsparcie poradni psychologiczno-pedagogicznych jako element współpracy ze szkołami w ramach programów rozwojowych </a:t>
            </a:r>
            <a:endParaRPr lang="pl-PL" sz="2200" b="1" dirty="0">
              <a:solidFill>
                <a:schemeClr val="bg1"/>
              </a:solidFill>
            </a:endParaRPr>
          </a:p>
        </p:txBody>
      </p:sp>
      <p:sp>
        <p:nvSpPr>
          <p:cNvPr id="9" name="Prostokąt 8"/>
          <p:cNvSpPr/>
          <p:nvPr/>
        </p:nvSpPr>
        <p:spPr>
          <a:xfrm>
            <a:off x="914400" y="2901142"/>
            <a:ext cx="3020287" cy="2636058"/>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500" b="1" dirty="0" smtClean="0">
              <a:solidFill>
                <a:srgbClr val="002060"/>
              </a:solidFill>
            </a:endParaRPr>
          </a:p>
          <a:p>
            <a:pPr algn="ctr"/>
            <a:r>
              <a:rPr lang="pl-PL" sz="1500" b="1" dirty="0" smtClean="0">
                <a:solidFill>
                  <a:srgbClr val="002060"/>
                </a:solidFill>
              </a:rPr>
              <a:t>W </a:t>
            </a:r>
            <a:r>
              <a:rPr lang="pl-PL" sz="1500" b="1" dirty="0">
                <a:solidFill>
                  <a:srgbClr val="002060"/>
                </a:solidFill>
              </a:rPr>
              <a:t>ramach projektu istnieje możliwość wsparcia zarówno publicznych, jak i niepublicznych poradni psychologiczno-pedagogicznych. </a:t>
            </a:r>
          </a:p>
        </p:txBody>
      </p:sp>
      <p:sp>
        <p:nvSpPr>
          <p:cNvPr id="11" name="Prostokąt 10"/>
          <p:cNvSpPr/>
          <p:nvPr/>
        </p:nvSpPr>
        <p:spPr>
          <a:xfrm>
            <a:off x="5341616" y="2901142"/>
            <a:ext cx="3081024" cy="2636058"/>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500" b="1" dirty="0" smtClean="0">
                <a:solidFill>
                  <a:srgbClr val="002060"/>
                </a:solidFill>
              </a:rPr>
              <a:t>Wsparcie komplementarne </a:t>
            </a:r>
            <a:r>
              <a:rPr lang="pl-PL" sz="1500" b="1" dirty="0">
                <a:solidFill>
                  <a:srgbClr val="002060"/>
                </a:solidFill>
              </a:rPr>
              <a:t>do działań realizowanych na poziomie </a:t>
            </a:r>
            <a:r>
              <a:rPr lang="pl-PL" sz="1500" b="1" dirty="0" smtClean="0">
                <a:solidFill>
                  <a:srgbClr val="002060"/>
                </a:solidFill>
              </a:rPr>
              <a:t>krajowym, bez powielania </a:t>
            </a:r>
            <a:r>
              <a:rPr lang="pl-PL" sz="1500" b="1" dirty="0">
                <a:solidFill>
                  <a:srgbClr val="002060"/>
                </a:solidFill>
              </a:rPr>
              <a:t>tych samych działań.</a:t>
            </a:r>
          </a:p>
        </p:txBody>
      </p:sp>
      <p:sp>
        <p:nvSpPr>
          <p:cNvPr id="14" name="Strzałka w prawo 13"/>
          <p:cNvSpPr/>
          <p:nvPr/>
        </p:nvSpPr>
        <p:spPr>
          <a:xfrm>
            <a:off x="3693270" y="3098800"/>
            <a:ext cx="935878" cy="568960"/>
          </a:xfrm>
          <a:prstGeom prst="rightArrow">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6" name="Symbol zastępczy tekstu 3"/>
          <p:cNvSpPr txBox="1">
            <a:spLocks/>
          </p:cNvSpPr>
          <p:nvPr/>
        </p:nvSpPr>
        <p:spPr>
          <a:xfrm>
            <a:off x="393464" y="2517619"/>
            <a:ext cx="2360816" cy="2286001"/>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ctr"/>
            <a:endParaRPr lang="pl-PL" b="1" dirty="0" smtClean="0">
              <a:solidFill>
                <a:schemeClr val="bg1"/>
              </a:solidFill>
            </a:endParaRPr>
          </a:p>
          <a:p>
            <a:pPr algn="ctr" defTabSz="457200"/>
            <a:endParaRPr lang="pl-PL" sz="1500" b="1" dirty="0" smtClean="0">
              <a:solidFill>
                <a:srgbClr val="002060"/>
              </a:solidFill>
            </a:endParaRPr>
          </a:p>
          <a:p>
            <a:pPr algn="ctr" defTabSz="457200"/>
            <a:endParaRPr lang="pl-PL" sz="1500" b="1" dirty="0" smtClean="0">
              <a:solidFill>
                <a:srgbClr val="002060"/>
              </a:solidFill>
            </a:endParaRPr>
          </a:p>
          <a:p>
            <a:pPr algn="ctr"/>
            <a:endParaRPr lang="pl-PL" b="1" dirty="0" smtClean="0">
              <a:solidFill>
                <a:srgbClr val="002060"/>
              </a:solidFill>
            </a:endParaRPr>
          </a:p>
          <a:p>
            <a:pPr algn="ctr"/>
            <a:endParaRPr lang="pl-PL" dirty="0">
              <a:solidFill>
                <a:schemeClr val="bg1"/>
              </a:solidFill>
            </a:endParaRPr>
          </a:p>
        </p:txBody>
      </p:sp>
      <p:sp>
        <p:nvSpPr>
          <p:cNvPr id="12" name="Strzałka w prawo 11"/>
          <p:cNvSpPr/>
          <p:nvPr/>
        </p:nvSpPr>
        <p:spPr>
          <a:xfrm rot="10800000">
            <a:off x="4647155" y="4803620"/>
            <a:ext cx="935878" cy="568960"/>
          </a:xfrm>
          <a:prstGeom prst="rightArrow">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3091227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1"/>
          <p:cNvSpPr>
            <a:spLocks noGrp="1"/>
          </p:cNvSpPr>
          <p:nvPr>
            <p:ph type="title"/>
          </p:nvPr>
        </p:nvSpPr>
        <p:spPr>
          <a:xfrm>
            <a:off x="235873" y="842814"/>
            <a:ext cx="8786553" cy="719979"/>
          </a:xfrm>
          <a:solidFill>
            <a:srgbClr val="002060"/>
          </a:solidFill>
          <a:ln>
            <a:solidFill>
              <a:srgbClr val="002060"/>
            </a:solidFill>
          </a:ln>
        </p:spPr>
        <p:txBody>
          <a:bodyPr>
            <a:normAutofit/>
          </a:bodyPr>
          <a:lstStyle/>
          <a:p>
            <a:pPr algn="ctr"/>
            <a:r>
              <a:rPr lang="pl-PL" sz="2200" b="1" dirty="0" smtClean="0">
                <a:solidFill>
                  <a:schemeClr val="bg1"/>
                </a:solidFill>
              </a:rPr>
              <a:t>1.3 Wsparcie poradni psychologiczno-pedagogicznych jako element współpracy ze szkołami w ramach programów rozwojowych </a:t>
            </a:r>
            <a:endParaRPr lang="pl-PL" sz="2200" b="1" dirty="0">
              <a:solidFill>
                <a:schemeClr val="bg1"/>
              </a:solidFill>
            </a:endParaRPr>
          </a:p>
        </p:txBody>
      </p:sp>
      <p:sp>
        <p:nvSpPr>
          <p:cNvPr id="10" name="Prostokąt 9"/>
          <p:cNvSpPr/>
          <p:nvPr/>
        </p:nvSpPr>
        <p:spPr>
          <a:xfrm>
            <a:off x="504189" y="2062480"/>
            <a:ext cx="8249920" cy="35052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pl-PL" sz="2200" dirty="0" smtClean="0">
              <a:solidFill>
                <a:schemeClr val="accent1">
                  <a:lumMod val="75000"/>
                </a:schemeClr>
              </a:solidFill>
            </a:endParaRPr>
          </a:p>
          <a:p>
            <a:r>
              <a:rPr lang="pl-PL" sz="2200" b="1" dirty="0" smtClean="0">
                <a:solidFill>
                  <a:schemeClr val="accent1">
                    <a:lumMod val="75000"/>
                  </a:schemeClr>
                </a:solidFill>
              </a:rPr>
              <a:t>Istnieje </a:t>
            </a:r>
            <a:r>
              <a:rPr lang="pl-PL" sz="2200" b="1" dirty="0">
                <a:solidFill>
                  <a:schemeClr val="accent1">
                    <a:lumMod val="75000"/>
                  </a:schemeClr>
                </a:solidFill>
              </a:rPr>
              <a:t>możliwość wsparcia poradni psychologicznych </a:t>
            </a:r>
            <a:r>
              <a:rPr lang="pl-PL" sz="2200" b="1" dirty="0" smtClean="0">
                <a:solidFill>
                  <a:schemeClr val="accent1">
                    <a:lumMod val="75000"/>
                  </a:schemeClr>
                </a:solidFill>
              </a:rPr>
              <a:t>w zakresie</a:t>
            </a:r>
            <a:r>
              <a:rPr lang="pl-PL" sz="2200" b="1" dirty="0">
                <a:solidFill>
                  <a:schemeClr val="accent1">
                    <a:lumMod val="75000"/>
                  </a:schemeClr>
                </a:solidFill>
              </a:rPr>
              <a:t>:</a:t>
            </a:r>
          </a:p>
          <a:p>
            <a:r>
              <a:rPr lang="pl-PL" sz="2200" dirty="0">
                <a:solidFill>
                  <a:schemeClr val="accent1">
                    <a:lumMod val="75000"/>
                  </a:schemeClr>
                </a:solidFill>
              </a:rPr>
              <a:t>-  </a:t>
            </a:r>
            <a:r>
              <a:rPr lang="pl-PL" sz="2200" dirty="0" smtClean="0">
                <a:solidFill>
                  <a:schemeClr val="accent1">
                    <a:lumMod val="75000"/>
                  </a:schemeClr>
                </a:solidFill>
              </a:rPr>
              <a:t>  szkolenie </a:t>
            </a:r>
            <a:r>
              <a:rPr lang="pl-PL" sz="2200" dirty="0">
                <a:solidFill>
                  <a:schemeClr val="accent1">
                    <a:lumMod val="75000"/>
                  </a:schemeClr>
                </a:solidFill>
              </a:rPr>
              <a:t>specjalistów;</a:t>
            </a:r>
          </a:p>
          <a:p>
            <a:pPr marL="342900" indent="-342900">
              <a:buFontTx/>
              <a:buChar char="-"/>
            </a:pPr>
            <a:r>
              <a:rPr lang="pl-PL" sz="2200" dirty="0" smtClean="0">
                <a:solidFill>
                  <a:schemeClr val="accent1">
                    <a:lumMod val="75000"/>
                  </a:schemeClr>
                </a:solidFill>
              </a:rPr>
              <a:t>doposażenie</a:t>
            </a:r>
            <a:r>
              <a:rPr lang="pl-PL" sz="2200" dirty="0">
                <a:solidFill>
                  <a:schemeClr val="accent1">
                    <a:lumMod val="75000"/>
                  </a:schemeClr>
                </a:solidFill>
              </a:rPr>
              <a:t>, wyposażenie poradni w pomoce dydaktyczne oraz  </a:t>
            </a:r>
            <a:r>
              <a:rPr lang="pl-PL" sz="2200" dirty="0" smtClean="0">
                <a:solidFill>
                  <a:schemeClr val="accent1">
                    <a:lumMod val="75000"/>
                  </a:schemeClr>
                </a:solidFill>
              </a:rPr>
              <a:t>  specjalistyczny </a:t>
            </a:r>
            <a:r>
              <a:rPr lang="pl-PL" sz="2200" dirty="0">
                <a:solidFill>
                  <a:schemeClr val="accent1">
                    <a:lumMod val="75000"/>
                  </a:schemeClr>
                </a:solidFill>
              </a:rPr>
              <a:t>sprzęt do rozpoznawania potrzeb edukacyjnych i </a:t>
            </a:r>
            <a:r>
              <a:rPr lang="pl-PL" sz="2200" dirty="0" smtClean="0">
                <a:solidFill>
                  <a:schemeClr val="accent1">
                    <a:lumMod val="75000"/>
                  </a:schemeClr>
                </a:solidFill>
              </a:rPr>
              <a:t> możliwości </a:t>
            </a:r>
            <a:r>
              <a:rPr lang="pl-PL" sz="2200" dirty="0">
                <a:solidFill>
                  <a:schemeClr val="accent1">
                    <a:lumMod val="75000"/>
                  </a:schemeClr>
                </a:solidFill>
              </a:rPr>
              <a:t>psychofizycznych oraz wspomagania rozwoju i prowadzenia terapii uczniów ze specjalnymi potrzebami </a:t>
            </a:r>
            <a:r>
              <a:rPr lang="pl-PL" sz="2200" dirty="0" smtClean="0">
                <a:solidFill>
                  <a:schemeClr val="accent1">
                    <a:lumMod val="75000"/>
                  </a:schemeClr>
                </a:solidFill>
              </a:rPr>
              <a:t>edukacyjnymi;</a:t>
            </a:r>
          </a:p>
          <a:p>
            <a:pPr marL="342900" indent="-342900">
              <a:buFontTx/>
              <a:buChar char="-"/>
            </a:pPr>
            <a:r>
              <a:rPr lang="pl-PL" sz="2200" dirty="0" smtClean="0">
                <a:solidFill>
                  <a:schemeClr val="accent1">
                    <a:lumMod val="75000"/>
                  </a:schemeClr>
                </a:solidFill>
              </a:rPr>
              <a:t>wydłużenie </a:t>
            </a:r>
            <a:r>
              <a:rPr lang="pl-PL" sz="2200" dirty="0">
                <a:solidFill>
                  <a:schemeClr val="accent1">
                    <a:lumMod val="75000"/>
                  </a:schemeClr>
                </a:solidFill>
              </a:rPr>
              <a:t>godzin pracy poprzez zwiększenie wymiaru czasu </a:t>
            </a:r>
            <a:r>
              <a:rPr lang="pl-PL" sz="2200" dirty="0" smtClean="0">
                <a:solidFill>
                  <a:schemeClr val="accent1">
                    <a:lumMod val="75000"/>
                  </a:schemeClr>
                </a:solidFill>
              </a:rPr>
              <a:t>pracy specjalistów.</a:t>
            </a:r>
            <a:endParaRPr lang="pl-PL" dirty="0">
              <a:solidFill>
                <a:schemeClr val="accent1">
                  <a:lumMod val="75000"/>
                </a:schemeClr>
              </a:solidFill>
            </a:endParaRPr>
          </a:p>
          <a:p>
            <a:pPr marL="285750" indent="-285750">
              <a:buFontTx/>
              <a:buChar char="-"/>
            </a:pPr>
            <a:endParaRPr lang="pl-PL" dirty="0" smtClean="0">
              <a:solidFill>
                <a:schemeClr val="accent1">
                  <a:lumMod val="75000"/>
                </a:schemeClr>
              </a:solidFill>
            </a:endParaRPr>
          </a:p>
          <a:p>
            <a:pPr marL="285750" indent="-285750">
              <a:buFontTx/>
              <a:buChar char="-"/>
            </a:pPr>
            <a:endParaRPr lang="pl-PL" dirty="0">
              <a:solidFill>
                <a:schemeClr val="accent1">
                  <a:lumMod val="75000"/>
                </a:schemeClr>
              </a:solidFill>
            </a:endParaRPr>
          </a:p>
        </p:txBody>
      </p:sp>
    </p:spTree>
    <p:extLst>
      <p:ext uri="{BB962C8B-B14F-4D97-AF65-F5344CB8AC3E}">
        <p14:creationId xmlns:p14="http://schemas.microsoft.com/office/powerpoint/2010/main" val="40236090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4"/>
          <p:cNvSpPr/>
          <p:nvPr/>
        </p:nvSpPr>
        <p:spPr>
          <a:xfrm>
            <a:off x="748145" y="1334761"/>
            <a:ext cx="7542761" cy="1439368"/>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premiujące nr 4:  </a:t>
            </a:r>
          </a:p>
          <a:p>
            <a:pPr algn="ctr" defTabSz="914400">
              <a:lnSpc>
                <a:spcPct val="90000"/>
              </a:lnSpc>
              <a:spcBef>
                <a:spcPts val="1000"/>
              </a:spcBef>
            </a:pPr>
            <a:r>
              <a:rPr lang="pl-PL" sz="2200" b="1" dirty="0">
                <a:solidFill>
                  <a:srgbClr val="002060"/>
                </a:solidFill>
                <a:latin typeface="Calibri Light" panose="020F0302020204030204"/>
              </a:rPr>
              <a:t>Projekt obejmuje działania mające na celu współpracę szkół/placówek systemu oświaty z poradnią psychologiczno-pedagogiczną.</a:t>
            </a:r>
            <a:endParaRPr lang="pl-PL" sz="2200" b="1" u="sng" dirty="0">
              <a:solidFill>
                <a:srgbClr val="002060"/>
              </a:solidFill>
              <a:latin typeface="Calibri Light" panose="020F0302020204030204"/>
            </a:endParaRPr>
          </a:p>
        </p:txBody>
      </p:sp>
      <p:sp>
        <p:nvSpPr>
          <p:cNvPr id="6" name="Symbol zastępczy tekstu 2"/>
          <p:cNvSpPr>
            <a:spLocks noGrp="1"/>
          </p:cNvSpPr>
          <p:nvPr>
            <p:ph type="body" idx="1"/>
          </p:nvPr>
        </p:nvSpPr>
        <p:spPr>
          <a:xfrm>
            <a:off x="690104" y="3302522"/>
            <a:ext cx="8300720" cy="1943996"/>
          </a:xfrm>
        </p:spPr>
        <p:txBody>
          <a:bodyPr>
            <a:normAutofit/>
          </a:bodyPr>
          <a:lstStyle/>
          <a:p>
            <a:r>
              <a:rPr lang="pl-PL" sz="2000" dirty="0" smtClean="0">
                <a:solidFill>
                  <a:srgbClr val="002060"/>
                </a:solidFill>
              </a:rPr>
              <a:t>Premię </a:t>
            </a:r>
            <a:r>
              <a:rPr lang="pl-PL" sz="2000" dirty="0">
                <a:solidFill>
                  <a:srgbClr val="002060"/>
                </a:solidFill>
              </a:rPr>
              <a:t>punktową będzie mógł uzyskać zarówno Wnioskodawca, który podejmie się formalnej, jak i nieformalnej współpracy szkół/placówek systemu oświaty z poradnią psychologiczno-pedagogiczną</a:t>
            </a:r>
            <a:r>
              <a:rPr lang="pl-PL" sz="2000" dirty="0" smtClean="0">
                <a:solidFill>
                  <a:srgbClr val="002060"/>
                </a:solidFill>
              </a:rPr>
              <a:t>.</a:t>
            </a:r>
          </a:p>
          <a:p>
            <a:endParaRPr lang="pl-PL" sz="2000" dirty="0" smtClean="0">
              <a:solidFill>
                <a:srgbClr val="002060"/>
              </a:solidFill>
            </a:endParaRPr>
          </a:p>
          <a:p>
            <a:r>
              <a:rPr lang="pl-PL" sz="2000" dirty="0">
                <a:solidFill>
                  <a:srgbClr val="002060"/>
                </a:solidFill>
              </a:rPr>
              <a:t>Za spełnienie kryterium Wnioskodawca otrzymuje maksymalnie </a:t>
            </a:r>
            <a:r>
              <a:rPr lang="pl-PL" sz="2000" b="1" dirty="0" smtClean="0">
                <a:solidFill>
                  <a:srgbClr val="002060"/>
                </a:solidFill>
              </a:rPr>
              <a:t>6 pkt. premii</a:t>
            </a:r>
            <a:r>
              <a:rPr lang="pl-PL" sz="2000" b="1" dirty="0">
                <a:solidFill>
                  <a:srgbClr val="002060"/>
                </a:solidFill>
              </a:rPr>
              <a:t>.</a:t>
            </a:r>
          </a:p>
          <a:p>
            <a:endParaRPr lang="pl-PL" sz="2000" dirty="0" smtClean="0">
              <a:solidFill>
                <a:srgbClr val="002060"/>
              </a:solidFill>
            </a:endParaRPr>
          </a:p>
          <a:p>
            <a:endParaRPr lang="pl-PL" sz="2000" dirty="0">
              <a:solidFill>
                <a:srgbClr val="002060"/>
              </a:solidFill>
            </a:endParaRPr>
          </a:p>
        </p:txBody>
      </p:sp>
      <p:sp>
        <p:nvSpPr>
          <p:cNvPr id="7" name="Strzałka w prawo 6"/>
          <p:cNvSpPr/>
          <p:nvPr/>
        </p:nvSpPr>
        <p:spPr>
          <a:xfrm>
            <a:off x="162196" y="3599210"/>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Strzałka w prawo 8"/>
          <p:cNvSpPr/>
          <p:nvPr/>
        </p:nvSpPr>
        <p:spPr>
          <a:xfrm>
            <a:off x="124839" y="4666011"/>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5708540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sz="half" idx="1"/>
          </p:nvPr>
        </p:nvSpPr>
        <p:spPr>
          <a:xfrm>
            <a:off x="400858" y="2549688"/>
            <a:ext cx="3896822" cy="1612367"/>
          </a:xfrm>
          <a:ln w="19050">
            <a:solidFill>
              <a:schemeClr val="accent1">
                <a:lumMod val="75000"/>
              </a:schemeClr>
            </a:solidFill>
          </a:ln>
        </p:spPr>
        <p:txBody>
          <a:bodyPr>
            <a:normAutofit/>
          </a:bodyPr>
          <a:lstStyle/>
          <a:p>
            <a:pPr marL="0" indent="0" algn="ctr">
              <a:buNone/>
            </a:pPr>
            <a:endParaRPr lang="pl-PL" sz="2200" u="sng" dirty="0" smtClean="0">
              <a:solidFill>
                <a:schemeClr val="accent1">
                  <a:lumMod val="75000"/>
                </a:schemeClr>
              </a:solidFill>
            </a:endParaRPr>
          </a:p>
          <a:p>
            <a:pPr marL="0" indent="0" algn="ctr">
              <a:buNone/>
            </a:pPr>
            <a:r>
              <a:rPr lang="pl-PL" sz="2200" dirty="0" smtClean="0">
                <a:solidFill>
                  <a:schemeClr val="accent1">
                    <a:lumMod val="75000"/>
                  </a:schemeClr>
                </a:solidFill>
              </a:rPr>
              <a:t>Zajęcia poza szkołą w formie warsztatowej</a:t>
            </a:r>
            <a:endParaRPr lang="pl-PL" sz="2200" dirty="0">
              <a:solidFill>
                <a:schemeClr val="accent1">
                  <a:lumMod val="75000"/>
                </a:schemeClr>
              </a:solidFill>
            </a:endParaRPr>
          </a:p>
        </p:txBody>
      </p:sp>
      <p:sp>
        <p:nvSpPr>
          <p:cNvPr id="5" name="Tytuł 1"/>
          <p:cNvSpPr>
            <a:spLocks noGrp="1"/>
          </p:cNvSpPr>
          <p:nvPr>
            <p:ph type="title"/>
          </p:nvPr>
        </p:nvSpPr>
        <p:spPr>
          <a:xfrm>
            <a:off x="116378" y="934252"/>
            <a:ext cx="8819803" cy="886235"/>
          </a:xfrm>
          <a:solidFill>
            <a:srgbClr val="002060"/>
          </a:solidFill>
          <a:ln>
            <a:solidFill>
              <a:srgbClr val="002060"/>
            </a:solidFill>
          </a:ln>
        </p:spPr>
        <p:txBody>
          <a:bodyPr>
            <a:normAutofit/>
          </a:bodyPr>
          <a:lstStyle/>
          <a:p>
            <a:pPr algn="ctr"/>
            <a:r>
              <a:rPr lang="pl-PL" sz="1800" b="1" dirty="0">
                <a:solidFill>
                  <a:schemeClr val="bg1"/>
                </a:solidFill>
              </a:rPr>
              <a:t>1.4 </a:t>
            </a:r>
            <a:r>
              <a:rPr lang="pl-PL" sz="1800" b="1" dirty="0" smtClean="0">
                <a:solidFill>
                  <a:schemeClr val="bg1"/>
                </a:solidFill>
              </a:rPr>
              <a:t>Realizacja </a:t>
            </a:r>
            <a:r>
              <a:rPr lang="pl-PL" sz="1800" b="1" dirty="0">
                <a:solidFill>
                  <a:schemeClr val="bg1"/>
                </a:solidFill>
              </a:rPr>
              <a:t>atrakcyjnych zajęć dla uczniów poza edukacją formalną, służących rozwojowi ich uzdolnień, pasji i zainteresowań, m.in. współpraca z bibliotekami oraz instytucjami kultury </a:t>
            </a:r>
          </a:p>
        </p:txBody>
      </p:sp>
      <p:sp>
        <p:nvSpPr>
          <p:cNvPr id="6" name="Symbol zastępczy zawartości 2"/>
          <p:cNvSpPr>
            <a:spLocks noGrp="1"/>
          </p:cNvSpPr>
          <p:nvPr>
            <p:ph sz="half" idx="1"/>
          </p:nvPr>
        </p:nvSpPr>
        <p:spPr>
          <a:xfrm>
            <a:off x="4734560" y="2549687"/>
            <a:ext cx="4003040" cy="1612368"/>
          </a:xfrm>
          <a:ln w="19050">
            <a:solidFill>
              <a:schemeClr val="accent1">
                <a:lumMod val="75000"/>
              </a:schemeClr>
            </a:solidFill>
          </a:ln>
        </p:spPr>
        <p:txBody>
          <a:bodyPr>
            <a:normAutofit/>
          </a:bodyPr>
          <a:lstStyle/>
          <a:p>
            <a:pPr marL="0" indent="0" algn="ctr">
              <a:buNone/>
            </a:pPr>
            <a:r>
              <a:rPr lang="pl-PL" sz="2200" dirty="0" smtClean="0">
                <a:solidFill>
                  <a:schemeClr val="accent1">
                    <a:lumMod val="75000"/>
                  </a:schemeClr>
                </a:solidFill>
              </a:rPr>
              <a:t>Zawiązanie </a:t>
            </a:r>
            <a:r>
              <a:rPr lang="pl-PL" sz="2200" dirty="0">
                <a:solidFill>
                  <a:schemeClr val="accent1">
                    <a:lumMod val="75000"/>
                  </a:schemeClr>
                </a:solidFill>
              </a:rPr>
              <a:t>współpracy z bibliotekami oraz instytucjami kultury poprzez organizację w tych instytucjach cyklicznych zajęć dla uczniów</a:t>
            </a:r>
            <a:endParaRPr lang="pl-PL" dirty="0"/>
          </a:p>
        </p:txBody>
      </p:sp>
      <p:sp>
        <p:nvSpPr>
          <p:cNvPr id="7" name="Prostokąt 6"/>
          <p:cNvSpPr/>
          <p:nvPr/>
        </p:nvSpPr>
        <p:spPr>
          <a:xfrm>
            <a:off x="599266" y="4795461"/>
            <a:ext cx="7854026" cy="1134670"/>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premiujące nr </a:t>
            </a:r>
            <a:r>
              <a:rPr lang="pl-PL" sz="2200" b="1" dirty="0">
                <a:solidFill>
                  <a:srgbClr val="002060"/>
                </a:solidFill>
                <a:latin typeface="Calibri Light" panose="020F0302020204030204"/>
              </a:rPr>
              <a:t>5</a:t>
            </a:r>
            <a:r>
              <a:rPr lang="pl-PL" sz="2200" b="1" dirty="0" smtClean="0">
                <a:solidFill>
                  <a:srgbClr val="002060"/>
                </a:solidFill>
                <a:latin typeface="Calibri Light" panose="020F0302020204030204"/>
              </a:rPr>
              <a:t>:  </a:t>
            </a:r>
          </a:p>
          <a:p>
            <a:pPr algn="ctr" defTabSz="914400">
              <a:lnSpc>
                <a:spcPct val="90000"/>
              </a:lnSpc>
              <a:spcBef>
                <a:spcPts val="1000"/>
              </a:spcBef>
            </a:pPr>
            <a:r>
              <a:rPr lang="pl-PL" sz="2200" b="1" dirty="0">
                <a:solidFill>
                  <a:srgbClr val="002060"/>
                </a:solidFill>
                <a:latin typeface="Calibri Light" panose="020F0302020204030204"/>
              </a:rPr>
              <a:t>Projekt obejmuje działania mające na celu współpracę szkół/placówek systemu oświaty z </a:t>
            </a:r>
            <a:r>
              <a:rPr lang="pl-PL" sz="2200" b="1" dirty="0" smtClean="0">
                <a:solidFill>
                  <a:srgbClr val="002060"/>
                </a:solidFill>
                <a:latin typeface="Calibri Light" panose="020F0302020204030204"/>
              </a:rPr>
              <a:t>bibliotekami/instytucjami kultury.</a:t>
            </a:r>
            <a:endParaRPr lang="pl-PL" sz="2200" b="1" u="sng" dirty="0">
              <a:solidFill>
                <a:srgbClr val="002060"/>
              </a:solidFill>
              <a:latin typeface="Calibri Light" panose="020F0302020204030204"/>
            </a:endParaRPr>
          </a:p>
        </p:txBody>
      </p:sp>
      <p:sp>
        <p:nvSpPr>
          <p:cNvPr id="8" name="Strzałka w prawo 7"/>
          <p:cNvSpPr/>
          <p:nvPr/>
        </p:nvSpPr>
        <p:spPr>
          <a:xfrm>
            <a:off x="464259" y="6214403"/>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Prostokąt 1"/>
          <p:cNvSpPr/>
          <p:nvPr/>
        </p:nvSpPr>
        <p:spPr>
          <a:xfrm>
            <a:off x="1197429" y="6194205"/>
            <a:ext cx="7738752" cy="369332"/>
          </a:xfrm>
          <a:prstGeom prst="rect">
            <a:avLst/>
          </a:prstGeom>
        </p:spPr>
        <p:txBody>
          <a:bodyPr wrap="square">
            <a:spAutoFit/>
          </a:bodyPr>
          <a:lstStyle/>
          <a:p>
            <a:r>
              <a:rPr lang="pl-PL" dirty="0">
                <a:solidFill>
                  <a:srgbClr val="002060"/>
                </a:solidFill>
              </a:rPr>
              <a:t>Za spełnienie kryterium Wnioskodawca otrzymuje maksymalnie </a:t>
            </a:r>
            <a:r>
              <a:rPr lang="pl-PL" b="1" dirty="0" smtClean="0">
                <a:solidFill>
                  <a:srgbClr val="002060"/>
                </a:solidFill>
              </a:rPr>
              <a:t>6 </a:t>
            </a:r>
            <a:r>
              <a:rPr lang="pl-PL" b="1" dirty="0">
                <a:solidFill>
                  <a:srgbClr val="002060"/>
                </a:solidFill>
              </a:rPr>
              <a:t>pkt. premii.</a:t>
            </a:r>
          </a:p>
        </p:txBody>
      </p:sp>
    </p:spTree>
    <p:extLst>
      <p:ext uri="{BB962C8B-B14F-4D97-AF65-F5344CB8AC3E}">
        <p14:creationId xmlns:p14="http://schemas.microsoft.com/office/powerpoint/2010/main" val="14896223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1"/>
          <p:cNvSpPr>
            <a:spLocks noGrp="1"/>
          </p:cNvSpPr>
          <p:nvPr>
            <p:ph type="title"/>
          </p:nvPr>
        </p:nvSpPr>
        <p:spPr>
          <a:xfrm>
            <a:off x="235873" y="842814"/>
            <a:ext cx="8786553" cy="670102"/>
          </a:xfrm>
          <a:solidFill>
            <a:srgbClr val="002060"/>
          </a:solidFill>
          <a:ln>
            <a:solidFill>
              <a:srgbClr val="002060"/>
            </a:solidFill>
          </a:ln>
        </p:spPr>
        <p:txBody>
          <a:bodyPr>
            <a:normAutofit/>
          </a:bodyPr>
          <a:lstStyle/>
          <a:p>
            <a:pPr algn="ctr"/>
            <a:r>
              <a:rPr lang="pl-PL" sz="2200" b="1" dirty="0" smtClean="0">
                <a:solidFill>
                  <a:schemeClr val="bg1"/>
                </a:solidFill>
              </a:rPr>
              <a:t>1.5. </a:t>
            </a:r>
            <a:r>
              <a:rPr lang="pl-PL" sz="2200" b="1" dirty="0">
                <a:solidFill>
                  <a:schemeClr val="bg1"/>
                </a:solidFill>
              </a:rPr>
              <a:t>Wsparcie kadry </a:t>
            </a:r>
            <a:r>
              <a:rPr lang="pl-PL" sz="2200" b="1" dirty="0" smtClean="0">
                <a:solidFill>
                  <a:schemeClr val="bg1"/>
                </a:solidFill>
              </a:rPr>
              <a:t>szkół/placówek systemu oświaty</a:t>
            </a:r>
            <a:endParaRPr lang="pl-PL" sz="2200" b="1" dirty="0">
              <a:solidFill>
                <a:schemeClr val="bg1"/>
              </a:solidFill>
            </a:endParaRPr>
          </a:p>
        </p:txBody>
      </p:sp>
      <p:graphicFrame>
        <p:nvGraphicFramePr>
          <p:cNvPr id="6" name="Diagram 5"/>
          <p:cNvGraphicFramePr/>
          <p:nvPr>
            <p:extLst>
              <p:ext uri="{D42A27DB-BD31-4B8C-83A1-F6EECF244321}">
                <p14:modId xmlns:p14="http://schemas.microsoft.com/office/powerpoint/2010/main" val="3966068476"/>
              </p:ext>
            </p:extLst>
          </p:nvPr>
        </p:nvGraphicFramePr>
        <p:xfrm>
          <a:off x="415636" y="2053706"/>
          <a:ext cx="8454043" cy="42307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8" name="Obraz 7"/>
          <p:cNvPicPr>
            <a:picLocks noChangeAspect="1"/>
          </p:cNvPicPr>
          <p:nvPr/>
        </p:nvPicPr>
        <p:blipFill>
          <a:blip r:embed="rId8"/>
          <a:stretch>
            <a:fillRect/>
          </a:stretch>
        </p:blipFill>
        <p:spPr>
          <a:xfrm>
            <a:off x="6662736" y="5741831"/>
            <a:ext cx="2206943" cy="542591"/>
          </a:xfrm>
          <a:prstGeom prst="rect">
            <a:avLst/>
          </a:prstGeom>
        </p:spPr>
      </p:pic>
    </p:spTree>
    <p:extLst>
      <p:ext uri="{BB962C8B-B14F-4D97-AF65-F5344CB8AC3E}">
        <p14:creationId xmlns:p14="http://schemas.microsoft.com/office/powerpoint/2010/main" val="21903208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4"/>
          <p:cNvSpPr/>
          <p:nvPr/>
        </p:nvSpPr>
        <p:spPr>
          <a:xfrm>
            <a:off x="857768" y="1666181"/>
            <a:ext cx="7542761" cy="2048766"/>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dostępu nr 8:  </a:t>
            </a:r>
          </a:p>
          <a:p>
            <a:pPr algn="ctr" defTabSz="914400">
              <a:lnSpc>
                <a:spcPct val="90000"/>
              </a:lnSpc>
              <a:spcBef>
                <a:spcPts val="1000"/>
              </a:spcBef>
            </a:pPr>
            <a:r>
              <a:rPr lang="pl-PL" sz="2200" b="1" dirty="0">
                <a:solidFill>
                  <a:srgbClr val="002060"/>
                </a:solidFill>
                <a:latin typeface="Calibri Light" panose="020F0302020204030204"/>
              </a:rPr>
              <a:t>Wnioskodawca zobligowany jest do realizacji działań służących nabyciu kompetencji i/lub uzyskaniu kwalifikacji w zakresie pracy z uczniem o specjalnych potrzebach rozwojowych i edukacyjnych przez minimum 30% nauczycieli zatrudnionych w danej szkole/placówce systemu oświaty objętej wsparciem w projekcie. </a:t>
            </a:r>
            <a:endParaRPr lang="pl-PL" sz="2200" b="1" u="sng" dirty="0">
              <a:solidFill>
                <a:srgbClr val="002060"/>
              </a:solidFill>
              <a:latin typeface="Calibri Light" panose="020F0302020204030204"/>
            </a:endParaRPr>
          </a:p>
        </p:txBody>
      </p:sp>
      <p:sp>
        <p:nvSpPr>
          <p:cNvPr id="6" name="Symbol zastępczy tekstu 2"/>
          <p:cNvSpPr>
            <a:spLocks noGrp="1"/>
          </p:cNvSpPr>
          <p:nvPr>
            <p:ph type="body" idx="1"/>
          </p:nvPr>
        </p:nvSpPr>
        <p:spPr>
          <a:xfrm>
            <a:off x="843280" y="4155440"/>
            <a:ext cx="7985759" cy="2387600"/>
          </a:xfrm>
        </p:spPr>
        <p:txBody>
          <a:bodyPr>
            <a:normAutofit fontScale="92500"/>
          </a:bodyPr>
          <a:lstStyle/>
          <a:p>
            <a:r>
              <a:rPr lang="pl-PL" sz="2000" dirty="0" smtClean="0">
                <a:solidFill>
                  <a:srgbClr val="002060"/>
                </a:solidFill>
              </a:rPr>
              <a:t>Wnioskodawca zobowiązany </a:t>
            </a:r>
            <a:r>
              <a:rPr lang="pl-PL" sz="2000" dirty="0">
                <a:solidFill>
                  <a:srgbClr val="002060"/>
                </a:solidFill>
              </a:rPr>
              <a:t>jest przedstawić liczbę nauczycieli zatrudnionych w danej szkole/placówce systemu oświaty oraz liczbę nauczycieli objętych wsparciem w projekcie i opisać formy doskonalenia, dzięki którym nauczyciele nabędą kompetencje i/lub uzyskają kwalifikacje w zakresie pracy z uczniem o specjalnych potrzebach rozwojowych i edukacyjnych. </a:t>
            </a:r>
            <a:endParaRPr lang="pl-PL" sz="2000" dirty="0" smtClean="0">
              <a:solidFill>
                <a:srgbClr val="002060"/>
              </a:solidFill>
            </a:endParaRPr>
          </a:p>
          <a:p>
            <a:r>
              <a:rPr lang="pl-PL" sz="2000" dirty="0" smtClean="0">
                <a:solidFill>
                  <a:srgbClr val="002060"/>
                </a:solidFill>
              </a:rPr>
              <a:t>Dane </a:t>
            </a:r>
            <a:r>
              <a:rPr lang="pl-PL" sz="2000" dirty="0">
                <a:solidFill>
                  <a:srgbClr val="002060"/>
                </a:solidFill>
              </a:rPr>
              <a:t>liczbowe należy przedstawić w sposób pozwalający wyliczyć % nauczycieli objętych wsparciem, oddzielnie dla każdej szkoły/placówki systemu oświaty (wg aktualnych danych).</a:t>
            </a:r>
            <a:endParaRPr lang="pl-PL" sz="2000" dirty="0" smtClean="0">
              <a:solidFill>
                <a:srgbClr val="002060"/>
              </a:solidFill>
            </a:endParaRPr>
          </a:p>
          <a:p>
            <a:endParaRPr lang="pl-PL" sz="2000" dirty="0">
              <a:solidFill>
                <a:srgbClr val="002060"/>
              </a:solidFill>
            </a:endParaRPr>
          </a:p>
          <a:p>
            <a:endParaRPr lang="pl-PL" sz="2000" dirty="0">
              <a:solidFill>
                <a:srgbClr val="002060"/>
              </a:solidFill>
            </a:endParaRPr>
          </a:p>
        </p:txBody>
      </p:sp>
      <p:sp>
        <p:nvSpPr>
          <p:cNvPr id="7" name="Strzałka w prawo 6"/>
          <p:cNvSpPr/>
          <p:nvPr/>
        </p:nvSpPr>
        <p:spPr>
          <a:xfrm>
            <a:off x="235873" y="4593238"/>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8" name="Strzałka w prawo 7"/>
          <p:cNvSpPr/>
          <p:nvPr/>
        </p:nvSpPr>
        <p:spPr>
          <a:xfrm>
            <a:off x="196157" y="5842918"/>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Tytuł 1"/>
          <p:cNvSpPr>
            <a:spLocks noGrp="1"/>
          </p:cNvSpPr>
          <p:nvPr>
            <p:ph type="title"/>
          </p:nvPr>
        </p:nvSpPr>
        <p:spPr>
          <a:xfrm>
            <a:off x="235873" y="842814"/>
            <a:ext cx="8786553" cy="549106"/>
          </a:xfrm>
          <a:solidFill>
            <a:srgbClr val="002060"/>
          </a:solidFill>
          <a:ln>
            <a:solidFill>
              <a:srgbClr val="002060"/>
            </a:solidFill>
          </a:ln>
        </p:spPr>
        <p:txBody>
          <a:bodyPr>
            <a:normAutofit/>
          </a:bodyPr>
          <a:lstStyle/>
          <a:p>
            <a:pPr algn="ctr"/>
            <a:r>
              <a:rPr lang="pl-PL" sz="2200" b="1" dirty="0" smtClean="0">
                <a:solidFill>
                  <a:schemeClr val="bg1"/>
                </a:solidFill>
              </a:rPr>
              <a:t>1.5. </a:t>
            </a:r>
            <a:r>
              <a:rPr lang="pl-PL" sz="2200" b="1" dirty="0">
                <a:solidFill>
                  <a:schemeClr val="bg1"/>
                </a:solidFill>
              </a:rPr>
              <a:t>Wsparcie kadry </a:t>
            </a:r>
            <a:r>
              <a:rPr lang="pl-PL" sz="2200" b="1" dirty="0" smtClean="0">
                <a:solidFill>
                  <a:schemeClr val="bg1"/>
                </a:solidFill>
              </a:rPr>
              <a:t>szkół/placówek systemu oświaty</a:t>
            </a:r>
            <a:endParaRPr lang="pl-PL" sz="2200" b="1" dirty="0">
              <a:solidFill>
                <a:schemeClr val="bg1"/>
              </a:solidFill>
            </a:endParaRPr>
          </a:p>
        </p:txBody>
      </p:sp>
    </p:spTree>
    <p:extLst>
      <p:ext uri="{BB962C8B-B14F-4D97-AF65-F5344CB8AC3E}">
        <p14:creationId xmlns:p14="http://schemas.microsoft.com/office/powerpoint/2010/main" val="9927074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05168" y="2831784"/>
            <a:ext cx="2942272" cy="2654616"/>
          </a:xfrm>
          <a:ln w="19050">
            <a:solidFill>
              <a:srgbClr val="002060"/>
            </a:solidFill>
          </a:ln>
        </p:spPr>
        <p:txBody>
          <a:bodyPr>
            <a:normAutofit fontScale="90000"/>
          </a:bodyPr>
          <a:lstStyle/>
          <a:p>
            <a:pPr algn="ctr"/>
            <a:r>
              <a:rPr lang="pl-PL" sz="2400" b="1" dirty="0" smtClean="0">
                <a:solidFill>
                  <a:schemeClr val="accent1">
                    <a:lumMod val="75000"/>
                  </a:schemeClr>
                </a:solidFill>
              </a:rPr>
              <a:t/>
            </a:r>
            <a:br>
              <a:rPr lang="pl-PL" sz="2400" b="1" dirty="0" smtClean="0">
                <a:solidFill>
                  <a:schemeClr val="accent1">
                    <a:lumMod val="75000"/>
                  </a:schemeClr>
                </a:solidFill>
              </a:rPr>
            </a:br>
            <a:r>
              <a:rPr lang="pl-PL" sz="2400" b="1" dirty="0">
                <a:solidFill>
                  <a:schemeClr val="accent1">
                    <a:lumMod val="75000"/>
                  </a:schemeClr>
                </a:solidFill>
              </a:rPr>
              <a:t/>
            </a:r>
            <a:br>
              <a:rPr lang="pl-PL" sz="2400" b="1" dirty="0">
                <a:solidFill>
                  <a:schemeClr val="accent1">
                    <a:lumMod val="75000"/>
                  </a:schemeClr>
                </a:solidFill>
              </a:rPr>
            </a:br>
            <a:r>
              <a:rPr lang="pl-PL" sz="2400" b="1" dirty="0" smtClean="0">
                <a:solidFill>
                  <a:schemeClr val="accent1">
                    <a:lumMod val="75000"/>
                  </a:schemeClr>
                </a:solidFill>
              </a:rPr>
              <a:t/>
            </a:r>
            <a:br>
              <a:rPr lang="pl-PL" sz="2400" b="1" dirty="0" smtClean="0">
                <a:solidFill>
                  <a:schemeClr val="accent1">
                    <a:lumMod val="75000"/>
                  </a:schemeClr>
                </a:solidFill>
              </a:rPr>
            </a:br>
            <a:r>
              <a:rPr lang="pl-PL" sz="2400" b="1" dirty="0">
                <a:solidFill>
                  <a:schemeClr val="accent1">
                    <a:lumMod val="75000"/>
                  </a:schemeClr>
                </a:solidFill>
              </a:rPr>
              <a:t/>
            </a:r>
            <a:br>
              <a:rPr lang="pl-PL" sz="2400" b="1" dirty="0">
                <a:solidFill>
                  <a:schemeClr val="accent1">
                    <a:lumMod val="75000"/>
                  </a:schemeClr>
                </a:solidFill>
              </a:rPr>
            </a:br>
            <a:r>
              <a:rPr lang="pl-PL" sz="2400" b="1" dirty="0" smtClean="0">
                <a:solidFill>
                  <a:schemeClr val="accent1">
                    <a:lumMod val="75000"/>
                  </a:schemeClr>
                </a:solidFill>
              </a:rPr>
              <a:t>Wykorzystanie nabytej wiedzy </a:t>
            </a:r>
            <a:r>
              <a:rPr lang="pl-PL" sz="2400" b="1" dirty="0">
                <a:solidFill>
                  <a:schemeClr val="accent1">
                    <a:lumMod val="75000"/>
                  </a:schemeClr>
                </a:solidFill>
              </a:rPr>
              <a:t>podczas prowadzenia zajęć </a:t>
            </a:r>
            <a:r>
              <a:rPr lang="pl-PL" sz="2400" b="1" dirty="0" smtClean="0">
                <a:solidFill>
                  <a:schemeClr val="accent1">
                    <a:lumMod val="75000"/>
                  </a:schemeClr>
                </a:solidFill>
              </a:rPr>
              <a:t/>
            </a:r>
            <a:br>
              <a:rPr lang="pl-PL" sz="2400" b="1" dirty="0" smtClean="0">
                <a:solidFill>
                  <a:schemeClr val="accent1">
                    <a:lumMod val="75000"/>
                  </a:schemeClr>
                </a:solidFill>
              </a:rPr>
            </a:br>
            <a:r>
              <a:rPr lang="pl-PL" sz="2400" b="1" dirty="0" smtClean="0">
                <a:solidFill>
                  <a:schemeClr val="accent1">
                    <a:lumMod val="75000"/>
                  </a:schemeClr>
                </a:solidFill>
              </a:rPr>
              <a:t>w </a:t>
            </a:r>
            <a:r>
              <a:rPr lang="pl-PL" sz="2400" b="1" dirty="0">
                <a:solidFill>
                  <a:schemeClr val="accent1">
                    <a:lumMod val="75000"/>
                  </a:schemeClr>
                </a:solidFill>
              </a:rPr>
              <a:t>ramach </a:t>
            </a:r>
            <a:r>
              <a:rPr lang="pl-PL" sz="2400" b="1" dirty="0" smtClean="0">
                <a:solidFill>
                  <a:schemeClr val="accent1">
                    <a:lumMod val="75000"/>
                  </a:schemeClr>
                </a:solidFill>
              </a:rPr>
              <a:t>projektu</a:t>
            </a:r>
            <a:r>
              <a:rPr lang="pl-PL" dirty="0"/>
              <a:t/>
            </a:r>
            <a:br>
              <a:rPr lang="pl-PL" dirty="0"/>
            </a:br>
            <a:endParaRPr lang="pl-PL" dirty="0"/>
          </a:p>
        </p:txBody>
      </p:sp>
      <p:sp>
        <p:nvSpPr>
          <p:cNvPr id="3" name="Symbol zastępczy tekstu 2"/>
          <p:cNvSpPr>
            <a:spLocks noGrp="1"/>
          </p:cNvSpPr>
          <p:nvPr>
            <p:ph type="body" idx="1"/>
          </p:nvPr>
        </p:nvSpPr>
        <p:spPr>
          <a:xfrm>
            <a:off x="4836160" y="2831784"/>
            <a:ext cx="2987040" cy="2654616"/>
          </a:xfrm>
          <a:ln w="19050">
            <a:solidFill>
              <a:srgbClr val="002060"/>
            </a:solidFill>
          </a:ln>
        </p:spPr>
        <p:txBody>
          <a:bodyPr>
            <a:normAutofit/>
          </a:bodyPr>
          <a:lstStyle/>
          <a:p>
            <a:pPr algn="ctr"/>
            <a:endParaRPr lang="pl-PL" sz="2200" dirty="0" smtClean="0">
              <a:solidFill>
                <a:schemeClr val="accent1">
                  <a:lumMod val="75000"/>
                </a:schemeClr>
              </a:solidFill>
            </a:endParaRPr>
          </a:p>
          <a:p>
            <a:pPr algn="ctr"/>
            <a:r>
              <a:rPr lang="pl-PL" sz="2200" dirty="0" smtClean="0">
                <a:solidFill>
                  <a:schemeClr val="accent1">
                    <a:lumMod val="75000"/>
                  </a:schemeClr>
                </a:solidFill>
              </a:rPr>
              <a:t>Wsparcie nauczycieli nie może pokrywać się ze wsparciem planowanym </a:t>
            </a:r>
            <a:br>
              <a:rPr lang="pl-PL" sz="2200" dirty="0" smtClean="0">
                <a:solidFill>
                  <a:schemeClr val="accent1">
                    <a:lumMod val="75000"/>
                  </a:schemeClr>
                </a:solidFill>
              </a:rPr>
            </a:br>
            <a:r>
              <a:rPr lang="pl-PL" sz="2200" dirty="0" smtClean="0">
                <a:solidFill>
                  <a:schemeClr val="accent1">
                    <a:lumMod val="75000"/>
                  </a:schemeClr>
                </a:solidFill>
              </a:rPr>
              <a:t>w ramach FERS oraz </a:t>
            </a:r>
            <a:br>
              <a:rPr lang="pl-PL" sz="2200" dirty="0" smtClean="0">
                <a:solidFill>
                  <a:schemeClr val="accent1">
                    <a:lumMod val="75000"/>
                  </a:schemeClr>
                </a:solidFill>
              </a:rPr>
            </a:br>
            <a:r>
              <a:rPr lang="pl-PL" sz="2200" dirty="0" smtClean="0">
                <a:solidFill>
                  <a:schemeClr val="accent1">
                    <a:lumMod val="75000"/>
                  </a:schemeClr>
                </a:solidFill>
              </a:rPr>
              <a:t>w ramach Działania 6.1 </a:t>
            </a:r>
            <a:r>
              <a:rPr lang="pl-PL" sz="2200" dirty="0" err="1" smtClean="0">
                <a:solidFill>
                  <a:schemeClr val="accent1">
                    <a:lumMod val="75000"/>
                  </a:schemeClr>
                </a:solidFill>
              </a:rPr>
              <a:t>FEWiM</a:t>
            </a:r>
            <a:r>
              <a:rPr lang="pl-PL" sz="2200" dirty="0" smtClean="0">
                <a:solidFill>
                  <a:schemeClr val="accent1">
                    <a:lumMod val="75000"/>
                  </a:schemeClr>
                </a:solidFill>
              </a:rPr>
              <a:t> 2021-2027</a:t>
            </a:r>
          </a:p>
          <a:p>
            <a:pPr algn="ctr"/>
            <a:endParaRPr lang="pl-PL" dirty="0">
              <a:solidFill>
                <a:schemeClr val="accent1">
                  <a:lumMod val="75000"/>
                </a:schemeClr>
              </a:solidFill>
            </a:endParaRPr>
          </a:p>
        </p:txBody>
      </p:sp>
      <p:sp>
        <p:nvSpPr>
          <p:cNvPr id="4" name="Tytuł 1"/>
          <p:cNvSpPr txBox="1">
            <a:spLocks/>
          </p:cNvSpPr>
          <p:nvPr/>
        </p:nvSpPr>
        <p:spPr>
          <a:xfrm>
            <a:off x="235873" y="842814"/>
            <a:ext cx="8786553" cy="549106"/>
          </a:xfrm>
          <a:prstGeom prst="rect">
            <a:avLst/>
          </a:prstGeom>
          <a:solidFill>
            <a:srgbClr val="002060"/>
          </a:solidFill>
          <a:ln>
            <a:solidFill>
              <a:srgbClr val="002060"/>
            </a:solidFill>
          </a:ln>
        </p:spPr>
        <p:txBody>
          <a:bodyPr vert="horz" lIns="91440" tIns="45720" rIns="91440" bIns="45720" rtlCol="0" anchor="b">
            <a:normAutofit/>
          </a:bodyPr>
          <a:lstStyle>
            <a:lvl1pPr algn="l"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r>
              <a:rPr lang="pl-PL" sz="2200" b="1" smtClean="0">
                <a:solidFill>
                  <a:schemeClr val="bg1"/>
                </a:solidFill>
              </a:rPr>
              <a:t>1.5. Wsparcie kadry szkół/placówek systemu oświaty</a:t>
            </a:r>
            <a:endParaRPr lang="pl-PL" sz="2200" b="1" dirty="0">
              <a:solidFill>
                <a:schemeClr val="bg1"/>
              </a:solidFill>
            </a:endParaRPr>
          </a:p>
        </p:txBody>
      </p:sp>
    </p:spTree>
    <p:extLst>
      <p:ext uri="{BB962C8B-B14F-4D97-AF65-F5344CB8AC3E}">
        <p14:creationId xmlns:p14="http://schemas.microsoft.com/office/powerpoint/2010/main" val="17292709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4"/>
          <p:cNvSpPr/>
          <p:nvPr/>
        </p:nvSpPr>
        <p:spPr>
          <a:xfrm>
            <a:off x="748145" y="1991301"/>
            <a:ext cx="7542761" cy="1439368"/>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dostępu nr 12:  </a:t>
            </a:r>
          </a:p>
          <a:p>
            <a:pPr algn="ctr" defTabSz="914400">
              <a:lnSpc>
                <a:spcPct val="90000"/>
              </a:lnSpc>
              <a:spcBef>
                <a:spcPts val="1000"/>
              </a:spcBef>
            </a:pPr>
            <a:r>
              <a:rPr lang="pl-PL" sz="2200" b="1" dirty="0">
                <a:solidFill>
                  <a:srgbClr val="002060"/>
                </a:solidFill>
                <a:latin typeface="Calibri Light" panose="020F0302020204030204"/>
              </a:rPr>
              <a:t>Wsparcie przewidziane w projekcie realizuje kierunki zdefiniowane w Tematach działań Zintegrowanej Strategii Umiejętności 2030 (część szczegółowa).</a:t>
            </a:r>
            <a:endParaRPr lang="pl-PL" sz="2200" b="1" u="sng" dirty="0">
              <a:solidFill>
                <a:srgbClr val="002060"/>
              </a:solidFill>
              <a:latin typeface="Calibri Light" panose="020F0302020204030204"/>
            </a:endParaRPr>
          </a:p>
        </p:txBody>
      </p:sp>
      <p:sp>
        <p:nvSpPr>
          <p:cNvPr id="6" name="Symbol zastępczy tekstu 2"/>
          <p:cNvSpPr>
            <a:spLocks noGrp="1"/>
          </p:cNvSpPr>
          <p:nvPr>
            <p:ph type="body" idx="1"/>
          </p:nvPr>
        </p:nvSpPr>
        <p:spPr>
          <a:xfrm>
            <a:off x="843280" y="3637280"/>
            <a:ext cx="7985759" cy="2682240"/>
          </a:xfrm>
        </p:spPr>
        <p:txBody>
          <a:bodyPr>
            <a:normAutofit fontScale="92500" lnSpcReduction="10000"/>
          </a:bodyPr>
          <a:lstStyle/>
          <a:p>
            <a:r>
              <a:rPr lang="pl-PL" sz="2000" dirty="0" smtClean="0">
                <a:solidFill>
                  <a:srgbClr val="002060"/>
                </a:solidFill>
              </a:rPr>
              <a:t>Wsparcie </a:t>
            </a:r>
            <a:r>
              <a:rPr lang="pl-PL" sz="2000" dirty="0">
                <a:solidFill>
                  <a:srgbClr val="002060"/>
                </a:solidFill>
              </a:rPr>
              <a:t>przewidziane w projekcie obligatoryjnie ma mieć na celu zrealizowanie przynajmniej jednego z kierunków działań zdefiniowanych w Tematach działań Zintegrowanej Strategii Umiejętności (część szczegółowa). </a:t>
            </a:r>
            <a:endParaRPr lang="pl-PL" sz="2000" dirty="0" smtClean="0">
              <a:solidFill>
                <a:srgbClr val="002060"/>
              </a:solidFill>
            </a:endParaRPr>
          </a:p>
          <a:p>
            <a:endParaRPr lang="pl-PL" sz="2000" dirty="0" smtClean="0">
              <a:solidFill>
                <a:srgbClr val="002060"/>
              </a:solidFill>
            </a:endParaRPr>
          </a:p>
          <a:p>
            <a:r>
              <a:rPr lang="pl-PL" sz="2000" dirty="0" smtClean="0">
                <a:solidFill>
                  <a:srgbClr val="002060"/>
                </a:solidFill>
              </a:rPr>
              <a:t>W </a:t>
            </a:r>
            <a:r>
              <a:rPr lang="pl-PL" sz="2000" dirty="0">
                <a:solidFill>
                  <a:srgbClr val="002060"/>
                </a:solidFill>
              </a:rPr>
              <a:t>przypadku wsparcia nauczycieli kierunki działań wskazano w Temacie działania nr 6: „Wspieranie rozwoju umiejętności zawodowych kadr uczących w edukacji formalnej” i nr 8: „Rozwijanie kultury pracy szkoły opartej na współpracy, zespołowości i interdyscyplinarności”, które stanowią dla Wnioskodawcy konkretne propozycje merytorycznych </a:t>
            </a:r>
            <a:r>
              <a:rPr lang="pl-PL" sz="2000" dirty="0" smtClean="0">
                <a:solidFill>
                  <a:srgbClr val="002060"/>
                </a:solidFill>
              </a:rPr>
              <a:t>działań – są to konkretne </a:t>
            </a:r>
            <a:r>
              <a:rPr lang="pl-PL" sz="2000" dirty="0">
                <a:solidFill>
                  <a:srgbClr val="002060"/>
                </a:solidFill>
              </a:rPr>
              <a:t>propozycje merytorycznych działań.</a:t>
            </a:r>
          </a:p>
        </p:txBody>
      </p:sp>
      <p:sp>
        <p:nvSpPr>
          <p:cNvPr id="7" name="Strzałka w prawo 6"/>
          <p:cNvSpPr/>
          <p:nvPr/>
        </p:nvSpPr>
        <p:spPr>
          <a:xfrm>
            <a:off x="133927" y="3912518"/>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8" name="Strzałka w prawo 7"/>
          <p:cNvSpPr/>
          <p:nvPr/>
        </p:nvSpPr>
        <p:spPr>
          <a:xfrm>
            <a:off x="133927" y="5406038"/>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Tytuł 1"/>
          <p:cNvSpPr>
            <a:spLocks noGrp="1"/>
          </p:cNvSpPr>
          <p:nvPr>
            <p:ph type="title"/>
          </p:nvPr>
        </p:nvSpPr>
        <p:spPr>
          <a:xfrm>
            <a:off x="235873" y="842814"/>
            <a:ext cx="8786553" cy="549106"/>
          </a:xfrm>
          <a:solidFill>
            <a:srgbClr val="002060"/>
          </a:solidFill>
          <a:ln>
            <a:solidFill>
              <a:srgbClr val="002060"/>
            </a:solidFill>
          </a:ln>
        </p:spPr>
        <p:txBody>
          <a:bodyPr>
            <a:normAutofit/>
          </a:bodyPr>
          <a:lstStyle/>
          <a:p>
            <a:pPr algn="ctr"/>
            <a:r>
              <a:rPr lang="pl-PL" sz="2200" b="1" dirty="0" smtClean="0">
                <a:solidFill>
                  <a:schemeClr val="bg1"/>
                </a:solidFill>
              </a:rPr>
              <a:t>1.5. </a:t>
            </a:r>
            <a:r>
              <a:rPr lang="pl-PL" sz="2200" b="1" dirty="0">
                <a:solidFill>
                  <a:schemeClr val="bg1"/>
                </a:solidFill>
              </a:rPr>
              <a:t>Wsparcie kadry </a:t>
            </a:r>
            <a:r>
              <a:rPr lang="pl-PL" sz="2200" b="1" dirty="0" smtClean="0">
                <a:solidFill>
                  <a:schemeClr val="bg1"/>
                </a:solidFill>
              </a:rPr>
              <a:t>szkół/placówek systemu oświaty</a:t>
            </a:r>
            <a:endParaRPr lang="pl-PL" sz="2200" b="1" dirty="0">
              <a:solidFill>
                <a:schemeClr val="bg1"/>
              </a:solidFill>
            </a:endParaRPr>
          </a:p>
        </p:txBody>
      </p:sp>
    </p:spTree>
    <p:extLst>
      <p:ext uri="{BB962C8B-B14F-4D97-AF65-F5344CB8AC3E}">
        <p14:creationId xmlns:p14="http://schemas.microsoft.com/office/powerpoint/2010/main" val="40208437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Symbol zastępczy zawartości 3"/>
          <p:cNvGraphicFramePr/>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ytuł 1"/>
          <p:cNvSpPr>
            <a:spLocks noGrp="1"/>
          </p:cNvSpPr>
          <p:nvPr>
            <p:ph type="title"/>
          </p:nvPr>
        </p:nvSpPr>
        <p:spPr>
          <a:xfrm>
            <a:off x="235873" y="842814"/>
            <a:ext cx="8786553" cy="518626"/>
          </a:xfrm>
          <a:solidFill>
            <a:srgbClr val="002060"/>
          </a:solidFill>
          <a:ln>
            <a:solidFill>
              <a:srgbClr val="002060"/>
            </a:solidFill>
          </a:ln>
        </p:spPr>
        <p:txBody>
          <a:bodyPr>
            <a:normAutofit/>
          </a:bodyPr>
          <a:lstStyle/>
          <a:p>
            <a:pPr algn="ctr"/>
            <a:r>
              <a:rPr lang="pl-PL" sz="2200" b="1" dirty="0" smtClean="0">
                <a:solidFill>
                  <a:schemeClr val="bg1"/>
                </a:solidFill>
              </a:rPr>
              <a:t>1.5. </a:t>
            </a:r>
            <a:r>
              <a:rPr lang="pl-PL" sz="2200" b="1" dirty="0">
                <a:solidFill>
                  <a:schemeClr val="bg1"/>
                </a:solidFill>
              </a:rPr>
              <a:t>Wsparcie kadry </a:t>
            </a:r>
            <a:r>
              <a:rPr lang="pl-PL" sz="2200" b="1" dirty="0" smtClean="0">
                <a:solidFill>
                  <a:schemeClr val="bg1"/>
                </a:solidFill>
              </a:rPr>
              <a:t>szkół/placówek systemu oświaty</a:t>
            </a:r>
            <a:endParaRPr lang="pl-PL" sz="2200" b="1" dirty="0">
              <a:solidFill>
                <a:schemeClr val="bg1"/>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Symbol zastępczy zawartości 3"/>
          <p:cNvGraphicFramePr/>
          <p:nvPr/>
        </p:nvGraphicFramePr>
        <p:xfrm>
          <a:off x="495181" y="1180408"/>
          <a:ext cx="8332935" cy="46501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zawartości 6"/>
          <p:cNvSpPr>
            <a:spLocks noGrp="1"/>
          </p:cNvSpPr>
          <p:nvPr>
            <p:ph idx="1"/>
          </p:nvPr>
        </p:nvSpPr>
        <p:spPr>
          <a:xfrm>
            <a:off x="193040" y="894080"/>
            <a:ext cx="8778240" cy="5405119"/>
          </a:xfrm>
          <a:ln w="19050">
            <a:solidFill>
              <a:srgbClr val="002060"/>
            </a:solidFill>
          </a:ln>
        </p:spPr>
        <p:txBody>
          <a:bodyPr>
            <a:normAutofit fontScale="92500" lnSpcReduction="10000"/>
          </a:bodyPr>
          <a:lstStyle/>
          <a:p>
            <a:pPr marL="0" indent="0">
              <a:buNone/>
            </a:pPr>
            <a:r>
              <a:rPr lang="pl-PL" sz="2400" b="1" dirty="0">
                <a:solidFill>
                  <a:schemeClr val="accent1">
                    <a:lumMod val="50000"/>
                  </a:schemeClr>
                </a:solidFill>
                <a:latin typeface="+mj-lt"/>
                <a:ea typeface="+mj-ea"/>
                <a:cs typeface="+mj-cs"/>
              </a:rPr>
              <a:t>1.5 Wsparcie nauczycieli oraz kadry wspierającej i organizującej proces nauczania, dające możliwość nabywania oraz doskonalenia umiejętności, kompetencji i kwalifikacji, przygotowujące ich do kształcenia zorientowanego na ucznia i opartego na efektach uczenia zgodnie z ZSU 2030 (tj. wyposażenie nauczyciela w skuteczne metody pracy z uczniem, generujące aktywną rolę ucznia i premiujące samodzielność i kreatywność ucznia) oraz rozwoju osobistego a także w zakresie pracy z dziećmi migrantów i uchodźców (m.in. praca z dziećmi z traumą, w obcym języku) oraz uczniem/słuchaczem ze specjalnymi potrzebami edukacyjnymi, a także promowanie pozytywnego wizerunku nauczyciela;</a:t>
            </a:r>
          </a:p>
          <a:p>
            <a:pPr marL="0" indent="0">
              <a:buNone/>
            </a:pPr>
            <a:r>
              <a:rPr lang="pl-PL" sz="2400" b="1" dirty="0">
                <a:solidFill>
                  <a:schemeClr val="accent1">
                    <a:lumMod val="50000"/>
                  </a:schemeClr>
                </a:solidFill>
                <a:latin typeface="+mj-lt"/>
                <a:ea typeface="+mj-ea"/>
                <a:cs typeface="+mj-cs"/>
              </a:rPr>
              <a:t>1.6 Aktywne wsparcie rodzin uczniów, w tym rozwijanie współpracy na linii </a:t>
            </a:r>
            <a:r>
              <a:rPr lang="pl-PL" sz="2400" b="1" dirty="0" smtClean="0">
                <a:solidFill>
                  <a:schemeClr val="accent1">
                    <a:lumMod val="50000"/>
                  </a:schemeClr>
                </a:solidFill>
                <a:latin typeface="+mj-lt"/>
                <a:ea typeface="+mj-ea"/>
                <a:cs typeface="+mj-cs"/>
              </a:rPr>
              <a:t>nauczyciele-rodzice/opiekunowie </a:t>
            </a:r>
            <a:r>
              <a:rPr lang="pl-PL" sz="2400" b="1" dirty="0">
                <a:solidFill>
                  <a:schemeClr val="accent1">
                    <a:lumMod val="50000"/>
                  </a:schemeClr>
                </a:solidFill>
                <a:latin typeface="+mj-lt"/>
                <a:ea typeface="+mj-ea"/>
                <a:cs typeface="+mj-cs"/>
              </a:rPr>
              <a:t>prawni, pomoc stypendialna (dla uczniów z grup </a:t>
            </a:r>
            <a:r>
              <a:rPr lang="pl-PL" sz="2400" b="1" dirty="0" err="1">
                <a:solidFill>
                  <a:schemeClr val="accent1">
                    <a:lumMod val="50000"/>
                  </a:schemeClr>
                </a:solidFill>
                <a:latin typeface="+mj-lt"/>
                <a:ea typeface="+mj-ea"/>
                <a:cs typeface="+mj-cs"/>
              </a:rPr>
              <a:t>defaworyzowanych</a:t>
            </a:r>
            <a:r>
              <a:rPr lang="pl-PL" sz="2400" b="1" dirty="0">
                <a:solidFill>
                  <a:schemeClr val="accent1">
                    <a:lumMod val="50000"/>
                  </a:schemeClr>
                </a:solidFill>
                <a:latin typeface="+mj-lt"/>
                <a:ea typeface="+mj-ea"/>
                <a:cs typeface="+mj-cs"/>
              </a:rPr>
              <a:t>) </a:t>
            </a:r>
            <a:r>
              <a:rPr lang="pl-PL" sz="2400" b="1" dirty="0" smtClean="0">
                <a:solidFill>
                  <a:schemeClr val="accent1">
                    <a:lumMod val="50000"/>
                  </a:schemeClr>
                </a:solidFill>
                <a:latin typeface="+mj-lt"/>
                <a:ea typeface="+mj-ea"/>
                <a:cs typeface="+mj-cs"/>
              </a:rPr>
              <a:t>i psychologiczna</a:t>
            </a:r>
            <a:r>
              <a:rPr lang="pl-PL" sz="2400" b="1" dirty="0">
                <a:solidFill>
                  <a:schemeClr val="accent1">
                    <a:lumMod val="50000"/>
                  </a:schemeClr>
                </a:solidFill>
                <a:latin typeface="+mj-lt"/>
                <a:ea typeface="+mj-ea"/>
                <a:cs typeface="+mj-cs"/>
              </a:rPr>
              <a:t>;</a:t>
            </a:r>
          </a:p>
          <a:p>
            <a:pPr marL="0" indent="0">
              <a:buNone/>
            </a:pPr>
            <a:r>
              <a:rPr lang="pl-PL" sz="2400" b="1" dirty="0">
                <a:solidFill>
                  <a:schemeClr val="accent1">
                    <a:lumMod val="50000"/>
                  </a:schemeClr>
                </a:solidFill>
                <a:latin typeface="+mj-lt"/>
                <a:ea typeface="+mj-ea"/>
                <a:cs typeface="+mj-cs"/>
              </a:rPr>
              <a:t>1.7 Działania mające na celu przejście od modelu obejmującego szkoły specjalne do </a:t>
            </a:r>
            <a:r>
              <a:rPr lang="pl-PL" sz="2400" b="1" dirty="0" smtClean="0">
                <a:solidFill>
                  <a:schemeClr val="accent1">
                    <a:lumMod val="50000"/>
                  </a:schemeClr>
                </a:solidFill>
                <a:latin typeface="+mj-lt"/>
                <a:ea typeface="+mj-ea"/>
                <a:cs typeface="+mj-cs"/>
              </a:rPr>
              <a:t>modelu obejmującego </a:t>
            </a:r>
            <a:r>
              <a:rPr lang="pl-PL" sz="2400" b="1" dirty="0">
                <a:solidFill>
                  <a:schemeClr val="accent1">
                    <a:lumMod val="50000"/>
                  </a:schemeClr>
                </a:solidFill>
                <a:latin typeface="+mj-lt"/>
                <a:ea typeface="+mj-ea"/>
                <a:cs typeface="+mj-cs"/>
              </a:rPr>
              <a:t>szkoły integracyjne.</a:t>
            </a:r>
          </a:p>
          <a:p>
            <a:pPr marL="0" indent="0">
              <a:buNone/>
            </a:pPr>
            <a:r>
              <a:rPr lang="pl-PL" sz="2400" b="1" dirty="0">
                <a:solidFill>
                  <a:schemeClr val="accent1">
                    <a:lumMod val="50000"/>
                  </a:schemeClr>
                </a:solidFill>
                <a:latin typeface="+mj-lt"/>
                <a:ea typeface="+mj-ea"/>
                <a:cs typeface="+mj-cs"/>
              </a:rPr>
              <a:t>1.8 Działania uświadamiające skierowane do uczniów, nauczycieli oraz kadr systemu edukacji związane z przeciwdziałaniem dyskryminacji (w tym ze względu na orientację seksualną).</a:t>
            </a:r>
          </a:p>
          <a:p>
            <a:pPr marL="0" indent="0">
              <a:buNone/>
            </a:pPr>
            <a:endParaRPr lang="pl-PL" sz="2400" b="1" dirty="0">
              <a:solidFill>
                <a:schemeClr val="accent1">
                  <a:lumMod val="50000"/>
                </a:schemeClr>
              </a:solidFill>
              <a:latin typeface="+mj-lt"/>
              <a:ea typeface="+mj-ea"/>
              <a:cs typeface="+mj-cs"/>
            </a:endParaRPr>
          </a:p>
        </p:txBody>
      </p:sp>
    </p:spTree>
    <p:extLst>
      <p:ext uri="{BB962C8B-B14F-4D97-AF65-F5344CB8AC3E}">
        <p14:creationId xmlns:p14="http://schemas.microsoft.com/office/powerpoint/2010/main" val="39294097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1"/>
          <p:cNvSpPr txBox="1"/>
          <p:nvPr/>
        </p:nvSpPr>
        <p:spPr>
          <a:xfrm>
            <a:off x="260811" y="863636"/>
            <a:ext cx="8786553" cy="632656"/>
          </a:xfrm>
          <a:prstGeom prst="rect">
            <a:avLst/>
          </a:prstGeom>
          <a:solidFill>
            <a:srgbClr val="002060"/>
          </a:solidFill>
          <a:ln>
            <a:solidFill>
              <a:srgbClr val="002060"/>
            </a:solidFill>
          </a:ln>
        </p:spPr>
        <p:txBody>
          <a:bodyPr vert="horz" lIns="91440" tIns="45720" rIns="91440" bIns="45720" rtlCol="0" anchor="b">
            <a:normAutofit fontScale="92500" lnSpcReduction="100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pl-PL" sz="2200" b="1" dirty="0">
                <a:solidFill>
                  <a:schemeClr val="bg1"/>
                </a:solidFill>
              </a:rPr>
              <a:t>1</a:t>
            </a:r>
            <a:r>
              <a:rPr lang="pl-PL" sz="2200" b="1" dirty="0" smtClean="0">
                <a:solidFill>
                  <a:schemeClr val="bg1"/>
                </a:solidFill>
              </a:rPr>
              <a:t>.6</a:t>
            </a:r>
            <a:r>
              <a:rPr lang="pl-PL" sz="2200" b="1" dirty="0">
                <a:solidFill>
                  <a:schemeClr val="bg1"/>
                </a:solidFill>
              </a:rPr>
              <a:t>. </a:t>
            </a:r>
            <a:r>
              <a:rPr lang="pl-PL" sz="2200" b="1" dirty="0" smtClean="0">
                <a:solidFill>
                  <a:schemeClr val="bg1"/>
                </a:solidFill>
              </a:rPr>
              <a:t>Aktywne wsparcie rodzin uczniów, pomoc stypendialna (dla uczniów </a:t>
            </a:r>
            <a:br>
              <a:rPr lang="pl-PL" sz="2200" b="1" dirty="0" smtClean="0">
                <a:solidFill>
                  <a:schemeClr val="bg1"/>
                </a:solidFill>
              </a:rPr>
            </a:br>
            <a:r>
              <a:rPr lang="pl-PL" sz="2200" b="1" dirty="0" smtClean="0">
                <a:solidFill>
                  <a:schemeClr val="bg1"/>
                </a:solidFill>
              </a:rPr>
              <a:t>z grup </a:t>
            </a:r>
            <a:r>
              <a:rPr lang="pl-PL" sz="2200" b="1" dirty="0" err="1" smtClean="0">
                <a:solidFill>
                  <a:schemeClr val="bg1"/>
                </a:solidFill>
              </a:rPr>
              <a:t>defaworyzowanych</a:t>
            </a:r>
            <a:r>
              <a:rPr lang="pl-PL" sz="2200" b="1" dirty="0" smtClean="0">
                <a:solidFill>
                  <a:schemeClr val="bg1"/>
                </a:solidFill>
              </a:rPr>
              <a:t>) i psychologiczna</a:t>
            </a:r>
            <a:endParaRPr lang="pl-PL" sz="2200" b="1" dirty="0">
              <a:solidFill>
                <a:schemeClr val="bg1"/>
              </a:solidFill>
            </a:endParaRPr>
          </a:p>
        </p:txBody>
      </p:sp>
      <p:sp>
        <p:nvSpPr>
          <p:cNvPr id="2" name="Prostokąt 1"/>
          <p:cNvSpPr/>
          <p:nvPr/>
        </p:nvSpPr>
        <p:spPr>
          <a:xfrm>
            <a:off x="507077" y="1823134"/>
            <a:ext cx="8212974" cy="1200329"/>
          </a:xfrm>
          <a:prstGeom prst="rect">
            <a:avLst/>
          </a:prstGeom>
        </p:spPr>
        <p:txBody>
          <a:bodyPr wrap="square">
            <a:spAutoFit/>
          </a:bodyPr>
          <a:lstStyle/>
          <a:p>
            <a:r>
              <a:rPr lang="pl-PL" dirty="0" smtClean="0">
                <a:solidFill>
                  <a:srgbClr val="002060"/>
                </a:solidFill>
              </a:rPr>
              <a:t>Celem wsparcia rodziców/opiekunów prawnych jest </a:t>
            </a:r>
            <a:r>
              <a:rPr lang="pl-PL" dirty="0">
                <a:solidFill>
                  <a:srgbClr val="002060"/>
                </a:solidFill>
              </a:rPr>
              <a:t>zwiększenie świadomości rodziców/opiekunów prawnych w zakresie właściwego wspierania edukacji i rozwoju swoich dzieci, umiejętnego reagowania na pojawiające się </a:t>
            </a:r>
            <a:r>
              <a:rPr lang="pl-PL" dirty="0" smtClean="0">
                <a:solidFill>
                  <a:srgbClr val="002060"/>
                </a:solidFill>
              </a:rPr>
              <a:t>problemy </a:t>
            </a:r>
            <a:r>
              <a:rPr lang="pl-PL" dirty="0">
                <a:solidFill>
                  <a:srgbClr val="002060"/>
                </a:solidFill>
              </a:rPr>
              <a:t>w tym w zakresie oraz motywowania dzieci do rozwijania pasji i zainteresowań.</a:t>
            </a:r>
          </a:p>
        </p:txBody>
      </p:sp>
      <p:sp>
        <p:nvSpPr>
          <p:cNvPr id="3" name="Prostokąt 2"/>
          <p:cNvSpPr/>
          <p:nvPr/>
        </p:nvSpPr>
        <p:spPr>
          <a:xfrm>
            <a:off x="1064030" y="3532738"/>
            <a:ext cx="7240386" cy="1754326"/>
          </a:xfrm>
          <a:prstGeom prst="rect">
            <a:avLst/>
          </a:prstGeom>
          <a:ln w="28575">
            <a:solidFill>
              <a:srgbClr val="002060"/>
            </a:solidFill>
          </a:ln>
        </p:spPr>
        <p:txBody>
          <a:bodyPr wrap="square">
            <a:spAutoFit/>
          </a:bodyPr>
          <a:lstStyle/>
          <a:p>
            <a:r>
              <a:rPr lang="pl-PL" dirty="0" smtClean="0">
                <a:solidFill>
                  <a:srgbClr val="002060"/>
                </a:solidFill>
              </a:rPr>
              <a:t>Aktywne </a:t>
            </a:r>
            <a:r>
              <a:rPr lang="pl-PL" dirty="0">
                <a:solidFill>
                  <a:srgbClr val="002060"/>
                </a:solidFill>
              </a:rPr>
              <a:t>formy wsparcia dla rodziców/opiekunów prawnych </a:t>
            </a:r>
            <a:r>
              <a:rPr lang="pl-PL" dirty="0" smtClean="0">
                <a:solidFill>
                  <a:srgbClr val="002060"/>
                </a:solidFill>
              </a:rPr>
              <a:t>uczniów to m.in</a:t>
            </a:r>
            <a:r>
              <a:rPr lang="pl-PL" dirty="0">
                <a:solidFill>
                  <a:srgbClr val="002060"/>
                </a:solidFill>
              </a:rPr>
              <a:t>.: </a:t>
            </a:r>
            <a:endParaRPr lang="pl-PL" dirty="0" smtClean="0">
              <a:solidFill>
                <a:srgbClr val="002060"/>
              </a:solidFill>
            </a:endParaRPr>
          </a:p>
          <a:p>
            <a:pPr marL="285750" indent="-285750">
              <a:buFont typeface="Wingdings" panose="05000000000000000000" pitchFamily="2" charset="2"/>
              <a:buChar char="Ø"/>
            </a:pPr>
            <a:r>
              <a:rPr lang="pl-PL" dirty="0" smtClean="0">
                <a:solidFill>
                  <a:srgbClr val="002060"/>
                </a:solidFill>
              </a:rPr>
              <a:t>indywidualne </a:t>
            </a:r>
            <a:r>
              <a:rPr lang="pl-PL" dirty="0">
                <a:solidFill>
                  <a:srgbClr val="002060"/>
                </a:solidFill>
              </a:rPr>
              <a:t>konsultacje, </a:t>
            </a:r>
            <a:endParaRPr lang="pl-PL" dirty="0" smtClean="0">
              <a:solidFill>
                <a:srgbClr val="002060"/>
              </a:solidFill>
            </a:endParaRPr>
          </a:p>
          <a:p>
            <a:pPr marL="285750" indent="-285750">
              <a:buFont typeface="Wingdings" panose="05000000000000000000" pitchFamily="2" charset="2"/>
              <a:buChar char="Ø"/>
            </a:pPr>
            <a:r>
              <a:rPr lang="pl-PL" dirty="0" smtClean="0">
                <a:solidFill>
                  <a:srgbClr val="002060"/>
                </a:solidFill>
              </a:rPr>
              <a:t>spotkania </a:t>
            </a:r>
            <a:r>
              <a:rPr lang="pl-PL" dirty="0">
                <a:solidFill>
                  <a:srgbClr val="002060"/>
                </a:solidFill>
              </a:rPr>
              <a:t>warsztatowe, </a:t>
            </a:r>
            <a:endParaRPr lang="pl-PL" dirty="0" smtClean="0">
              <a:solidFill>
                <a:srgbClr val="002060"/>
              </a:solidFill>
            </a:endParaRPr>
          </a:p>
          <a:p>
            <a:pPr marL="285750" indent="-285750">
              <a:buFont typeface="Wingdings" panose="05000000000000000000" pitchFamily="2" charset="2"/>
              <a:buChar char="Ø"/>
            </a:pPr>
            <a:r>
              <a:rPr lang="pl-PL" dirty="0" smtClean="0">
                <a:solidFill>
                  <a:srgbClr val="002060"/>
                </a:solidFill>
              </a:rPr>
              <a:t>szkolenia </a:t>
            </a:r>
            <a:r>
              <a:rPr lang="pl-PL" dirty="0">
                <a:solidFill>
                  <a:srgbClr val="002060"/>
                </a:solidFill>
              </a:rPr>
              <a:t>gwarantujące aktywne uczestnictwo rodziców/opiekunów prawnych w procesie edukacyjnym </a:t>
            </a:r>
            <a:r>
              <a:rPr lang="pl-PL" dirty="0" smtClean="0">
                <a:solidFill>
                  <a:srgbClr val="002060"/>
                </a:solidFill>
              </a:rPr>
              <a:t>ucznia.</a:t>
            </a:r>
            <a:endParaRPr lang="pl-PL" dirty="0">
              <a:solidFill>
                <a:srgbClr val="00206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1"/>
          <p:cNvSpPr txBox="1"/>
          <p:nvPr/>
        </p:nvSpPr>
        <p:spPr>
          <a:xfrm>
            <a:off x="260811" y="863636"/>
            <a:ext cx="8786553" cy="632656"/>
          </a:xfrm>
          <a:prstGeom prst="rect">
            <a:avLst/>
          </a:prstGeom>
          <a:solidFill>
            <a:srgbClr val="002060"/>
          </a:solidFill>
          <a:ln>
            <a:solidFill>
              <a:srgbClr val="002060"/>
            </a:solidFill>
          </a:ln>
        </p:spPr>
        <p:txBody>
          <a:bodyPr vert="horz" lIns="91440" tIns="45720" rIns="91440" bIns="45720" rtlCol="0" anchor="b">
            <a:normAutofit fontScale="92500" lnSpcReduction="100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pl-PL" sz="2200" b="1" dirty="0" smtClean="0">
                <a:solidFill>
                  <a:schemeClr val="bg1"/>
                </a:solidFill>
              </a:rPr>
              <a:t>1.7. </a:t>
            </a:r>
            <a:r>
              <a:rPr lang="pl-PL" sz="2200" b="1" dirty="0">
                <a:solidFill>
                  <a:schemeClr val="bg1"/>
                </a:solidFill>
              </a:rPr>
              <a:t>Działania mające na celu przejście od modelu obejmującego szkoły specjalne do modelu obejmującego szkoły integracyjne </a:t>
            </a:r>
          </a:p>
        </p:txBody>
      </p:sp>
      <p:sp>
        <p:nvSpPr>
          <p:cNvPr id="6" name="Prostokąt 5"/>
          <p:cNvSpPr/>
          <p:nvPr/>
        </p:nvSpPr>
        <p:spPr>
          <a:xfrm>
            <a:off x="1129344" y="2618338"/>
            <a:ext cx="7240386" cy="2031325"/>
          </a:xfrm>
          <a:prstGeom prst="rect">
            <a:avLst/>
          </a:prstGeom>
          <a:ln w="28575">
            <a:solidFill>
              <a:srgbClr val="002060"/>
            </a:solidFill>
          </a:ln>
        </p:spPr>
        <p:txBody>
          <a:bodyPr wrap="square">
            <a:spAutoFit/>
          </a:bodyPr>
          <a:lstStyle/>
          <a:p>
            <a:pPr algn="ctr"/>
            <a:r>
              <a:rPr lang="pl-PL" dirty="0">
                <a:solidFill>
                  <a:srgbClr val="002060"/>
                </a:solidFill>
              </a:rPr>
              <a:t>W ramach tego działania istnieje możliwość tworzenia w szkołach ogólnodostępnych klas integracyjnych, co przyczynić się ma do stopniowego przechodzenia uczniów ze szkół specjalnych do nauki w szkołach ogólnodostępnych. Istnieje zatem możliwość przygotowania kadry i całego środowiska szkolnego szkół ogólnodostępnych ukierunkowanego na zapewnienie uczniom z niepełnosprawnościami warunków nauki dostosowanych do ich potrzeb.</a:t>
            </a:r>
          </a:p>
        </p:txBody>
      </p:sp>
    </p:spTree>
    <p:extLst>
      <p:ext uri="{BB962C8B-B14F-4D97-AF65-F5344CB8AC3E}">
        <p14:creationId xmlns:p14="http://schemas.microsoft.com/office/powerpoint/2010/main" val="9827025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1"/>
          <p:cNvSpPr txBox="1"/>
          <p:nvPr/>
        </p:nvSpPr>
        <p:spPr>
          <a:xfrm>
            <a:off x="260811" y="863635"/>
            <a:ext cx="8786553" cy="682135"/>
          </a:xfrm>
          <a:prstGeom prst="rect">
            <a:avLst/>
          </a:prstGeom>
          <a:solidFill>
            <a:srgbClr val="002060"/>
          </a:solidFill>
          <a:ln>
            <a:solidFill>
              <a:srgbClr val="002060"/>
            </a:solidFill>
          </a:ln>
        </p:spPr>
        <p:txBody>
          <a:bodyPr vert="horz" lIns="91440" tIns="45720" rIns="91440" bIns="45720" rtlCol="0" anchor="b">
            <a:normAutofit fontScale="77500" lnSpcReduction="200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pl-PL" sz="2200" b="1" dirty="0" smtClean="0">
                <a:solidFill>
                  <a:schemeClr val="bg1"/>
                </a:solidFill>
              </a:rPr>
              <a:t>1.8. </a:t>
            </a:r>
            <a:r>
              <a:rPr lang="pl-PL" sz="2200" b="1" dirty="0">
                <a:solidFill>
                  <a:schemeClr val="bg1"/>
                </a:solidFill>
              </a:rPr>
              <a:t>Działania uświadamiające skierowane do uczniów, nauczycieli oraz kadr systemu edukacji związane z przeciwdziałaniem dyskryminacji (w tym ze względu na orientację seksualną)</a:t>
            </a:r>
          </a:p>
        </p:txBody>
      </p:sp>
      <p:sp>
        <p:nvSpPr>
          <p:cNvPr id="6" name="Prostokąt 5"/>
          <p:cNvSpPr/>
          <p:nvPr/>
        </p:nvSpPr>
        <p:spPr>
          <a:xfrm>
            <a:off x="922030" y="1932538"/>
            <a:ext cx="7240386" cy="1200329"/>
          </a:xfrm>
          <a:prstGeom prst="rect">
            <a:avLst/>
          </a:prstGeom>
          <a:ln w="28575">
            <a:solidFill>
              <a:srgbClr val="002060"/>
            </a:solidFill>
          </a:ln>
        </p:spPr>
        <p:txBody>
          <a:bodyPr wrap="square">
            <a:spAutoFit/>
          </a:bodyPr>
          <a:lstStyle/>
          <a:p>
            <a:pPr algn="ctr"/>
            <a:r>
              <a:rPr lang="pl-PL" dirty="0">
                <a:solidFill>
                  <a:srgbClr val="002060"/>
                </a:solidFill>
              </a:rPr>
              <a:t>Działania uświadamiające związane z przeciwdziałaniem dyskryminacji mają na celu kształtowanie postawy równościowej u uczniów, nauczycieli oraz rodziców/opiekunów prawnych, rozwijaniu świadomości własnych uprzedzeń i stereotypów. </a:t>
            </a:r>
          </a:p>
        </p:txBody>
      </p:sp>
      <p:sp>
        <p:nvSpPr>
          <p:cNvPr id="4" name="Tytuł 1"/>
          <p:cNvSpPr>
            <a:spLocks noGrp="1"/>
          </p:cNvSpPr>
          <p:nvPr>
            <p:ph type="title"/>
          </p:nvPr>
        </p:nvSpPr>
        <p:spPr>
          <a:xfrm>
            <a:off x="1118824" y="3519635"/>
            <a:ext cx="2942272" cy="2654616"/>
          </a:xfrm>
          <a:ln w="12700">
            <a:solidFill>
              <a:srgbClr val="002060"/>
            </a:solidFill>
          </a:ln>
        </p:spPr>
        <p:txBody>
          <a:bodyPr>
            <a:normAutofit/>
          </a:bodyPr>
          <a:lstStyle/>
          <a:p>
            <a:r>
              <a:rPr lang="pl-PL" sz="2000" b="1" dirty="0" smtClean="0">
                <a:solidFill>
                  <a:schemeClr val="accent1">
                    <a:lumMod val="75000"/>
                  </a:schemeClr>
                </a:solidFill>
              </a:rPr>
              <a:t>Aktywne wsparcie:</a:t>
            </a:r>
            <a:br>
              <a:rPr lang="pl-PL" sz="2000" b="1" dirty="0" smtClean="0">
                <a:solidFill>
                  <a:schemeClr val="accent1">
                    <a:lumMod val="75000"/>
                  </a:schemeClr>
                </a:solidFill>
              </a:rPr>
            </a:br>
            <a:r>
              <a:rPr lang="pl-PL" sz="2000" b="1" dirty="0" smtClean="0">
                <a:solidFill>
                  <a:schemeClr val="accent1">
                    <a:lumMod val="75000"/>
                  </a:schemeClr>
                </a:solidFill>
              </a:rPr>
              <a:t/>
            </a:r>
            <a:br>
              <a:rPr lang="pl-PL" sz="2000" b="1" dirty="0" smtClean="0">
                <a:solidFill>
                  <a:schemeClr val="accent1">
                    <a:lumMod val="75000"/>
                  </a:schemeClr>
                </a:solidFill>
              </a:rPr>
            </a:br>
            <a:r>
              <a:rPr lang="pl-PL" sz="2000" b="1" dirty="0" smtClean="0">
                <a:solidFill>
                  <a:schemeClr val="accent1">
                    <a:lumMod val="75000"/>
                  </a:schemeClr>
                </a:solidFill>
              </a:rPr>
              <a:t>- uczniów</a:t>
            </a:r>
            <a:br>
              <a:rPr lang="pl-PL" sz="2000" b="1" dirty="0" smtClean="0">
                <a:solidFill>
                  <a:schemeClr val="accent1">
                    <a:lumMod val="75000"/>
                  </a:schemeClr>
                </a:solidFill>
              </a:rPr>
            </a:br>
            <a:r>
              <a:rPr lang="pl-PL" sz="2000" b="1" dirty="0" smtClean="0">
                <a:solidFill>
                  <a:schemeClr val="accent1">
                    <a:lumMod val="75000"/>
                  </a:schemeClr>
                </a:solidFill>
              </a:rPr>
              <a:t>- nauczycieli</a:t>
            </a:r>
            <a:br>
              <a:rPr lang="pl-PL" sz="2000" b="1" dirty="0" smtClean="0">
                <a:solidFill>
                  <a:schemeClr val="accent1">
                    <a:lumMod val="75000"/>
                  </a:schemeClr>
                </a:solidFill>
              </a:rPr>
            </a:br>
            <a:r>
              <a:rPr lang="pl-PL" sz="2000" b="1" dirty="0" smtClean="0">
                <a:solidFill>
                  <a:schemeClr val="accent1">
                    <a:lumMod val="75000"/>
                  </a:schemeClr>
                </a:solidFill>
              </a:rPr>
              <a:t>- rodziców/opiekunów prawnych</a:t>
            </a:r>
            <a:r>
              <a:rPr lang="pl-PL" sz="2200" b="1" dirty="0" smtClean="0">
                <a:solidFill>
                  <a:schemeClr val="accent1">
                    <a:lumMod val="75000"/>
                  </a:schemeClr>
                </a:solidFill>
              </a:rPr>
              <a:t/>
            </a:r>
            <a:br>
              <a:rPr lang="pl-PL" sz="2200" b="1" dirty="0" smtClean="0">
                <a:solidFill>
                  <a:schemeClr val="accent1">
                    <a:lumMod val="75000"/>
                  </a:schemeClr>
                </a:solidFill>
              </a:rPr>
            </a:br>
            <a:r>
              <a:rPr lang="pl-PL" dirty="0"/>
              <a:t/>
            </a:r>
            <a:br>
              <a:rPr lang="pl-PL" dirty="0"/>
            </a:br>
            <a:endParaRPr lang="pl-PL" dirty="0"/>
          </a:p>
        </p:txBody>
      </p:sp>
      <p:sp>
        <p:nvSpPr>
          <p:cNvPr id="7" name="Tytuł 1"/>
          <p:cNvSpPr txBox="1">
            <a:spLocks/>
          </p:cNvSpPr>
          <p:nvPr/>
        </p:nvSpPr>
        <p:spPr>
          <a:xfrm>
            <a:off x="4654087" y="3512299"/>
            <a:ext cx="2942272" cy="2654616"/>
          </a:xfrm>
          <a:prstGeom prst="rect">
            <a:avLst/>
          </a:prstGeom>
          <a:ln w="12700">
            <a:solidFill>
              <a:srgbClr val="002060"/>
            </a:solidFill>
          </a:ln>
        </p:spPr>
        <p:txBody>
          <a:bodyPr vert="horz" lIns="91440" tIns="45720" rIns="91440" bIns="45720" rtlCol="0" anchor="b">
            <a:normAutofit fontScale="97500" lnSpcReduction="100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pl-PL" sz="2100" b="1" dirty="0" smtClean="0">
                <a:solidFill>
                  <a:schemeClr val="accent1">
                    <a:lumMod val="75000"/>
                  </a:schemeClr>
                </a:solidFill>
              </a:rPr>
              <a:t>Formy wsparcia:</a:t>
            </a:r>
          </a:p>
          <a:p>
            <a:endParaRPr lang="pl-PL" sz="2100" b="1" dirty="0" smtClean="0">
              <a:solidFill>
                <a:schemeClr val="accent1">
                  <a:lumMod val="75000"/>
                </a:schemeClr>
              </a:solidFill>
            </a:endParaRPr>
          </a:p>
          <a:p>
            <a:pPr marL="342900" indent="-342900">
              <a:buFontTx/>
              <a:buChar char="-"/>
            </a:pPr>
            <a:r>
              <a:rPr lang="pl-PL" sz="2100" b="1" dirty="0" smtClean="0">
                <a:solidFill>
                  <a:schemeClr val="accent1">
                    <a:lumMod val="75000"/>
                  </a:schemeClr>
                </a:solidFill>
              </a:rPr>
              <a:t>  warsztaty</a:t>
            </a:r>
          </a:p>
          <a:p>
            <a:pPr marL="457200" indent="-457200">
              <a:buFontTx/>
              <a:buChar char="-"/>
            </a:pPr>
            <a:r>
              <a:rPr lang="pl-PL" sz="2100" b="1" dirty="0">
                <a:solidFill>
                  <a:schemeClr val="accent1">
                    <a:lumMod val="75000"/>
                  </a:schemeClr>
                </a:solidFill>
              </a:rPr>
              <a:t>s</a:t>
            </a:r>
            <a:r>
              <a:rPr lang="pl-PL" sz="2100" b="1" dirty="0" smtClean="0">
                <a:solidFill>
                  <a:schemeClr val="accent1">
                    <a:lumMod val="75000"/>
                  </a:schemeClr>
                </a:solidFill>
              </a:rPr>
              <a:t>zkolenia</a:t>
            </a:r>
          </a:p>
          <a:p>
            <a:pPr marL="457200" indent="-457200">
              <a:buFontTx/>
              <a:buChar char="-"/>
            </a:pPr>
            <a:r>
              <a:rPr lang="pl-PL" sz="2100" b="1" dirty="0">
                <a:solidFill>
                  <a:schemeClr val="accent1">
                    <a:lumMod val="75000"/>
                  </a:schemeClr>
                </a:solidFill>
              </a:rPr>
              <a:t>z</a:t>
            </a:r>
            <a:r>
              <a:rPr lang="pl-PL" sz="2100" b="1" dirty="0" smtClean="0">
                <a:solidFill>
                  <a:schemeClr val="accent1">
                    <a:lumMod val="75000"/>
                  </a:schemeClr>
                </a:solidFill>
              </a:rPr>
              <a:t>ajęcia </a:t>
            </a:r>
          </a:p>
          <a:p>
            <a:pPr marL="457200" indent="-457200">
              <a:buFontTx/>
              <a:buChar char="-"/>
            </a:pPr>
            <a:r>
              <a:rPr lang="pl-PL" sz="2100" b="1" dirty="0">
                <a:solidFill>
                  <a:schemeClr val="accent1">
                    <a:lumMod val="75000"/>
                  </a:schemeClr>
                </a:solidFill>
              </a:rPr>
              <a:t>k</a:t>
            </a:r>
            <a:r>
              <a:rPr lang="pl-PL" sz="2100" b="1" dirty="0" smtClean="0">
                <a:solidFill>
                  <a:schemeClr val="accent1">
                    <a:lumMod val="75000"/>
                  </a:schemeClr>
                </a:solidFill>
              </a:rPr>
              <a:t>onsultacje</a:t>
            </a:r>
          </a:p>
          <a:p>
            <a:pPr marL="457200" indent="-457200">
              <a:buFontTx/>
              <a:buChar char="-"/>
            </a:pPr>
            <a:r>
              <a:rPr lang="pl-PL" sz="2100" b="1" dirty="0">
                <a:solidFill>
                  <a:schemeClr val="accent1">
                    <a:lumMod val="75000"/>
                  </a:schemeClr>
                </a:solidFill>
              </a:rPr>
              <a:t>p</a:t>
            </a:r>
            <a:r>
              <a:rPr lang="pl-PL" sz="2100" b="1" dirty="0" smtClean="0">
                <a:solidFill>
                  <a:schemeClr val="accent1">
                    <a:lumMod val="75000"/>
                  </a:schemeClr>
                </a:solidFill>
              </a:rPr>
              <a:t>rojekty edukacyjne</a:t>
            </a:r>
          </a:p>
          <a:p>
            <a:r>
              <a:rPr lang="pl-PL" dirty="0" smtClean="0"/>
              <a:t/>
            </a:r>
            <a:br>
              <a:rPr lang="pl-PL" dirty="0" smtClean="0"/>
            </a:br>
            <a:endParaRPr lang="pl-PL" dirty="0"/>
          </a:p>
        </p:txBody>
      </p:sp>
    </p:spTree>
    <p:extLst>
      <p:ext uri="{BB962C8B-B14F-4D97-AF65-F5344CB8AC3E}">
        <p14:creationId xmlns:p14="http://schemas.microsoft.com/office/powerpoint/2010/main" val="18706368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4"/>
          <p:cNvSpPr/>
          <p:nvPr/>
        </p:nvSpPr>
        <p:spPr>
          <a:xfrm>
            <a:off x="857767" y="2051004"/>
            <a:ext cx="7542761" cy="1439368"/>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dostępu nr 10:</a:t>
            </a:r>
          </a:p>
          <a:p>
            <a:pPr algn="ctr" defTabSz="914400">
              <a:lnSpc>
                <a:spcPct val="90000"/>
              </a:lnSpc>
              <a:spcBef>
                <a:spcPts val="1000"/>
              </a:spcBef>
            </a:pPr>
            <a:r>
              <a:rPr lang="pl-PL" sz="2200" b="1" dirty="0">
                <a:solidFill>
                  <a:srgbClr val="002060"/>
                </a:solidFill>
                <a:latin typeface="Calibri Light" panose="020F0302020204030204"/>
              </a:rPr>
              <a:t>Projekt zawiera działania ukierunkowane na kształtowanie postaw antydyskryminacyjnych wszystkich nauczycieli oraz uczniów objętych wsparciem w projekcie. </a:t>
            </a:r>
            <a:endParaRPr lang="pl-PL" sz="2200" b="1" u="sng" dirty="0">
              <a:solidFill>
                <a:srgbClr val="002060"/>
              </a:solidFill>
              <a:latin typeface="Calibri Light" panose="020F0302020204030204"/>
            </a:endParaRPr>
          </a:p>
        </p:txBody>
      </p:sp>
      <p:sp>
        <p:nvSpPr>
          <p:cNvPr id="10" name="Prostokąt 9"/>
          <p:cNvSpPr/>
          <p:nvPr/>
        </p:nvSpPr>
        <p:spPr>
          <a:xfrm>
            <a:off x="857767" y="4126352"/>
            <a:ext cx="7542761" cy="1439368"/>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premiujące nr 7:</a:t>
            </a:r>
          </a:p>
          <a:p>
            <a:pPr algn="ctr" defTabSz="914400">
              <a:lnSpc>
                <a:spcPct val="90000"/>
              </a:lnSpc>
              <a:spcBef>
                <a:spcPts val="1000"/>
              </a:spcBef>
            </a:pPr>
            <a:r>
              <a:rPr lang="pl-PL" sz="2200" b="1" dirty="0">
                <a:solidFill>
                  <a:srgbClr val="002060"/>
                </a:solidFill>
                <a:latin typeface="Calibri Light" panose="020F0302020204030204"/>
              </a:rPr>
              <a:t>Projekt zawiera działania kierowane do rodziców/opiekunów prawnych uczniów szkoły objętej wsparciem w zakresie działań uświadamiających związanych z przeciwdziałaniem dyskryminacji.</a:t>
            </a:r>
            <a:endParaRPr lang="pl-PL" sz="2200" b="1" u="sng" dirty="0">
              <a:solidFill>
                <a:srgbClr val="002060"/>
              </a:solidFill>
              <a:latin typeface="Calibri Light" panose="020F0302020204030204"/>
            </a:endParaRPr>
          </a:p>
        </p:txBody>
      </p:sp>
      <p:sp>
        <p:nvSpPr>
          <p:cNvPr id="11" name="Tytuł 1"/>
          <p:cNvSpPr txBox="1"/>
          <p:nvPr/>
        </p:nvSpPr>
        <p:spPr>
          <a:xfrm>
            <a:off x="260811" y="863635"/>
            <a:ext cx="8786553" cy="551389"/>
          </a:xfrm>
          <a:prstGeom prst="rect">
            <a:avLst/>
          </a:prstGeom>
          <a:solidFill>
            <a:srgbClr val="002060"/>
          </a:solidFill>
          <a:ln>
            <a:solidFill>
              <a:srgbClr val="002060"/>
            </a:solidFill>
          </a:ln>
        </p:spPr>
        <p:txBody>
          <a:bodyPr vert="horz" lIns="91440" tIns="45720" rIns="91440" bIns="45720" rtlCol="0" anchor="b">
            <a:normAutofit fontScale="77500" lnSpcReduction="200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pl-PL" sz="2200" b="1" dirty="0" smtClean="0">
                <a:solidFill>
                  <a:schemeClr val="bg1"/>
                </a:solidFill>
              </a:rPr>
              <a:t>1.8. </a:t>
            </a:r>
            <a:r>
              <a:rPr lang="pl-PL" sz="2200" b="1" dirty="0">
                <a:solidFill>
                  <a:schemeClr val="bg1"/>
                </a:solidFill>
              </a:rPr>
              <a:t>Działania uświadamiające skierowane do uczniów, nauczycieli oraz kadr systemu edukacji związane z przeciwdziałaniem dyskryminacji (w tym ze względu na orientację seksualną)</a:t>
            </a:r>
          </a:p>
        </p:txBody>
      </p:sp>
      <p:sp>
        <p:nvSpPr>
          <p:cNvPr id="12" name="Prostokąt 11"/>
          <p:cNvSpPr/>
          <p:nvPr/>
        </p:nvSpPr>
        <p:spPr>
          <a:xfrm>
            <a:off x="1308612" y="5922062"/>
            <a:ext cx="7738752" cy="369332"/>
          </a:xfrm>
          <a:prstGeom prst="rect">
            <a:avLst/>
          </a:prstGeom>
        </p:spPr>
        <p:txBody>
          <a:bodyPr wrap="square">
            <a:spAutoFit/>
          </a:bodyPr>
          <a:lstStyle/>
          <a:p>
            <a:r>
              <a:rPr lang="pl-PL" dirty="0">
                <a:solidFill>
                  <a:srgbClr val="002060"/>
                </a:solidFill>
              </a:rPr>
              <a:t>Za spełnienie kryterium Wnioskodawca otrzymuje maksymalnie </a:t>
            </a:r>
            <a:r>
              <a:rPr lang="pl-PL" b="1" dirty="0">
                <a:solidFill>
                  <a:srgbClr val="002060"/>
                </a:solidFill>
              </a:rPr>
              <a:t>4</a:t>
            </a:r>
            <a:r>
              <a:rPr lang="pl-PL" b="1" dirty="0" smtClean="0">
                <a:solidFill>
                  <a:srgbClr val="002060"/>
                </a:solidFill>
              </a:rPr>
              <a:t> </a:t>
            </a:r>
            <a:r>
              <a:rPr lang="pl-PL" b="1" dirty="0">
                <a:solidFill>
                  <a:srgbClr val="002060"/>
                </a:solidFill>
              </a:rPr>
              <a:t>pkt. premii.</a:t>
            </a:r>
          </a:p>
        </p:txBody>
      </p:sp>
      <p:sp>
        <p:nvSpPr>
          <p:cNvPr id="13" name="Strzałka w prawo 12"/>
          <p:cNvSpPr/>
          <p:nvPr/>
        </p:nvSpPr>
        <p:spPr>
          <a:xfrm>
            <a:off x="743347" y="5922062"/>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5031511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4"/>
          <p:cNvSpPr/>
          <p:nvPr/>
        </p:nvSpPr>
        <p:spPr>
          <a:xfrm>
            <a:off x="843280" y="1328724"/>
            <a:ext cx="7542761" cy="829971"/>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premiujące nr 8:  </a:t>
            </a:r>
          </a:p>
          <a:p>
            <a:pPr algn="ctr" defTabSz="914400">
              <a:lnSpc>
                <a:spcPct val="90000"/>
              </a:lnSpc>
              <a:spcBef>
                <a:spcPts val="1000"/>
              </a:spcBef>
            </a:pPr>
            <a:r>
              <a:rPr lang="pl-PL" sz="2200" b="1" dirty="0">
                <a:solidFill>
                  <a:srgbClr val="002060"/>
                </a:solidFill>
                <a:latin typeface="Calibri Light" panose="020F0302020204030204"/>
              </a:rPr>
              <a:t>Projekt jest komplementarny. </a:t>
            </a:r>
            <a:endParaRPr lang="pl-PL" sz="2200" b="1" u="sng" dirty="0">
              <a:solidFill>
                <a:srgbClr val="002060"/>
              </a:solidFill>
              <a:latin typeface="Calibri Light" panose="020F0302020204030204"/>
            </a:endParaRPr>
          </a:p>
        </p:txBody>
      </p:sp>
      <p:graphicFrame>
        <p:nvGraphicFramePr>
          <p:cNvPr id="10" name="Symbol zastępczy zawartości 3">
            <a:extLst>
              <a:ext uri="{FF2B5EF4-FFF2-40B4-BE49-F238E27FC236}">
                <a16:creationId xmlns:a16="http://schemas.microsoft.com/office/drawing/2014/main" id="{879DB9DE-193D-41E5-A4D2-3C443E534A4D}"/>
              </a:ext>
            </a:extLst>
          </p:cNvPr>
          <p:cNvGraphicFramePr>
            <a:graphicFrameLocks/>
          </p:cNvGraphicFramePr>
          <p:nvPr>
            <p:extLst>
              <p:ext uri="{D42A27DB-BD31-4B8C-83A1-F6EECF244321}">
                <p14:modId xmlns:p14="http://schemas.microsoft.com/office/powerpoint/2010/main" val="3909276509"/>
              </p:ext>
            </p:extLst>
          </p:nvPr>
        </p:nvGraphicFramePr>
        <p:xfrm>
          <a:off x="628650" y="2926081"/>
          <a:ext cx="7886700" cy="2523744"/>
        </p:xfrm>
        <a:graphic>
          <a:graphicData uri="http://schemas.openxmlformats.org/drawingml/2006/table">
            <a:tbl>
              <a:tblPr>
                <a:tableStyleId>{5C22544A-7EE6-4342-B048-85BDC9FD1C3A}</a:tableStyleId>
              </a:tblPr>
              <a:tblGrid>
                <a:gridCol w="7886700">
                  <a:extLst>
                    <a:ext uri="{9D8B030D-6E8A-4147-A177-3AD203B41FA5}">
                      <a16:colId xmlns:a16="http://schemas.microsoft.com/office/drawing/2014/main" val="184130170"/>
                    </a:ext>
                  </a:extLst>
                </a:gridCol>
              </a:tblGrid>
              <a:tr h="2082799">
                <a:tc>
                  <a:txBody>
                    <a:bodyPr/>
                    <a:lstStyle/>
                    <a:p>
                      <a:pPr algn="just">
                        <a:lnSpc>
                          <a:spcPct val="115000"/>
                        </a:lnSpc>
                        <a:spcBef>
                          <a:spcPts val="500"/>
                        </a:spcBef>
                        <a:spcAft>
                          <a:spcPts val="1000"/>
                        </a:spcAft>
                      </a:pPr>
                      <a:r>
                        <a:rPr lang="pl-PL" sz="1800" dirty="0">
                          <a:effectLst/>
                          <a:latin typeface="Arial" panose="020B0604020202020204" pitchFamily="34" charset="0"/>
                          <a:cs typeface="Arial" panose="020B0604020202020204" pitchFamily="34" charset="0"/>
                        </a:rPr>
                        <a:t>Wnioskodawca jest zobowiązany do wykazania i uzasadnienia komplementarności projektu z konkretnym projektem już zrealizowanym, w trakcie realizacji lub wybranym do realizacji,  finansowanym ze środków UE, ze środków krajowych lub innych źródeł (w tym </a:t>
                      </a:r>
                      <a:r>
                        <a:rPr lang="pl-PL" sz="1800" dirty="0" err="1">
                          <a:effectLst/>
                          <a:latin typeface="Arial" panose="020B0604020202020204" pitchFamily="34" charset="0"/>
                          <a:cs typeface="Arial" panose="020B0604020202020204" pitchFamily="34" charset="0"/>
                        </a:rPr>
                        <a:t>Interreg</a:t>
                      </a:r>
                      <a:r>
                        <a:rPr lang="pl-PL" sz="1800" dirty="0">
                          <a:effectLst/>
                          <a:latin typeface="Arial" panose="020B0604020202020204" pitchFamily="34" charset="0"/>
                          <a:cs typeface="Arial" panose="020B0604020202020204" pitchFamily="34" charset="0"/>
                        </a:rPr>
                        <a:t>) od 2014 r. Wnioskodawca powinien wskazać konkretne działania w projektach, które są względem siebie komplementarne. Ponadto należy wskazać tytuł i źródło finansowania każdego projektu, wobec którego wykazywana jest komplementarność.</a:t>
                      </a:r>
                      <a:endParaRPr lang="pl-PL" sz="1800" dirty="0">
                        <a:effectLst/>
                        <a:latin typeface="Arial" panose="020B0604020202020204" pitchFamily="34" charset="0"/>
                        <a:ea typeface="Times New Roman" panose="02020603050405020304" pitchFamily="18" charset="0"/>
                        <a:cs typeface="Arial" panose="020B0604020202020204" pitchFamily="34" charset="0"/>
                      </a:endParaRPr>
                    </a:p>
                  </a:txBody>
                  <a:tcPr marL="89535" marR="89535" marT="0" marB="0"/>
                </a:tc>
                <a:extLst>
                  <a:ext uri="{0D108BD9-81ED-4DB2-BD59-A6C34878D82A}">
                    <a16:rowId xmlns:a16="http://schemas.microsoft.com/office/drawing/2014/main" val="1494270332"/>
                  </a:ext>
                </a:extLst>
              </a:tr>
            </a:tbl>
          </a:graphicData>
        </a:graphic>
      </p:graphicFrame>
      <p:sp>
        <p:nvSpPr>
          <p:cNvPr id="11" name="Strzałka w prawo 10"/>
          <p:cNvSpPr/>
          <p:nvPr/>
        </p:nvSpPr>
        <p:spPr>
          <a:xfrm>
            <a:off x="177470" y="5868077"/>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Prostokąt 11"/>
          <p:cNvSpPr/>
          <p:nvPr/>
        </p:nvSpPr>
        <p:spPr>
          <a:xfrm>
            <a:off x="936172" y="5847879"/>
            <a:ext cx="7738752" cy="369332"/>
          </a:xfrm>
          <a:prstGeom prst="rect">
            <a:avLst/>
          </a:prstGeom>
        </p:spPr>
        <p:txBody>
          <a:bodyPr wrap="square">
            <a:spAutoFit/>
          </a:bodyPr>
          <a:lstStyle/>
          <a:p>
            <a:r>
              <a:rPr lang="pl-PL" dirty="0">
                <a:solidFill>
                  <a:srgbClr val="002060"/>
                </a:solidFill>
              </a:rPr>
              <a:t>Za spełnienie kryterium Wnioskodawca otrzymuje maksymalnie </a:t>
            </a:r>
            <a:r>
              <a:rPr lang="pl-PL" b="1" dirty="0">
                <a:solidFill>
                  <a:srgbClr val="002060"/>
                </a:solidFill>
              </a:rPr>
              <a:t>2</a:t>
            </a:r>
            <a:r>
              <a:rPr lang="pl-PL" b="1" dirty="0" smtClean="0">
                <a:solidFill>
                  <a:srgbClr val="002060"/>
                </a:solidFill>
              </a:rPr>
              <a:t> </a:t>
            </a:r>
            <a:r>
              <a:rPr lang="pl-PL" b="1" dirty="0">
                <a:solidFill>
                  <a:srgbClr val="002060"/>
                </a:solidFill>
              </a:rPr>
              <a:t>pkt. premii.</a:t>
            </a:r>
          </a:p>
        </p:txBody>
      </p:sp>
    </p:spTree>
    <p:extLst>
      <p:ext uri="{BB962C8B-B14F-4D97-AF65-F5344CB8AC3E}">
        <p14:creationId xmlns:p14="http://schemas.microsoft.com/office/powerpoint/2010/main" val="17245196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4"/>
          <p:cNvSpPr/>
          <p:nvPr/>
        </p:nvSpPr>
        <p:spPr>
          <a:xfrm>
            <a:off x="843280" y="1328724"/>
            <a:ext cx="7542761" cy="829971"/>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premiujące nr 9:  </a:t>
            </a:r>
          </a:p>
          <a:p>
            <a:pPr algn="ctr" defTabSz="914400">
              <a:lnSpc>
                <a:spcPct val="90000"/>
              </a:lnSpc>
              <a:spcBef>
                <a:spcPts val="1000"/>
              </a:spcBef>
            </a:pPr>
            <a:r>
              <a:rPr lang="pl-PL" sz="2200" b="1" dirty="0">
                <a:solidFill>
                  <a:srgbClr val="002060"/>
                </a:solidFill>
                <a:latin typeface="Calibri Light" panose="020F0302020204030204"/>
              </a:rPr>
              <a:t>Projekt jest realizowany na obszarach strategicznej </a:t>
            </a:r>
            <a:r>
              <a:rPr lang="pl-PL" sz="2200" b="1" dirty="0" smtClean="0">
                <a:solidFill>
                  <a:srgbClr val="002060"/>
                </a:solidFill>
                <a:latin typeface="Calibri Light" panose="020F0302020204030204"/>
              </a:rPr>
              <a:t>interwencji.</a:t>
            </a:r>
            <a:endParaRPr lang="pl-PL" sz="2200" b="1" u="sng" dirty="0">
              <a:solidFill>
                <a:srgbClr val="002060"/>
              </a:solidFill>
              <a:latin typeface="Calibri Light" panose="020F0302020204030204"/>
            </a:endParaRPr>
          </a:p>
        </p:txBody>
      </p:sp>
      <p:graphicFrame>
        <p:nvGraphicFramePr>
          <p:cNvPr id="10" name="Symbol zastępczy zawartości 3">
            <a:extLst>
              <a:ext uri="{FF2B5EF4-FFF2-40B4-BE49-F238E27FC236}">
                <a16:creationId xmlns:a16="http://schemas.microsoft.com/office/drawing/2014/main" id="{879DB9DE-193D-41E5-A4D2-3C443E534A4D}"/>
              </a:ext>
            </a:extLst>
          </p:cNvPr>
          <p:cNvGraphicFramePr>
            <a:graphicFrameLocks/>
          </p:cNvGraphicFramePr>
          <p:nvPr>
            <p:extLst>
              <p:ext uri="{D42A27DB-BD31-4B8C-83A1-F6EECF244321}">
                <p14:modId xmlns:p14="http://schemas.microsoft.com/office/powerpoint/2010/main" val="2764931192"/>
              </p:ext>
            </p:extLst>
          </p:nvPr>
        </p:nvGraphicFramePr>
        <p:xfrm>
          <a:off x="628650" y="2926081"/>
          <a:ext cx="7886700" cy="2082799"/>
        </p:xfrm>
        <a:graphic>
          <a:graphicData uri="http://schemas.openxmlformats.org/drawingml/2006/table">
            <a:tbl>
              <a:tblPr>
                <a:tableStyleId>{5C22544A-7EE6-4342-B048-85BDC9FD1C3A}</a:tableStyleId>
              </a:tblPr>
              <a:tblGrid>
                <a:gridCol w="7886700">
                  <a:extLst>
                    <a:ext uri="{9D8B030D-6E8A-4147-A177-3AD203B41FA5}">
                      <a16:colId xmlns:a16="http://schemas.microsoft.com/office/drawing/2014/main" val="184130170"/>
                    </a:ext>
                  </a:extLst>
                </a:gridCol>
              </a:tblGrid>
              <a:tr h="2082799">
                <a:tc>
                  <a:txBody>
                    <a:bodyPr/>
                    <a:lstStyle/>
                    <a:p>
                      <a:pPr marL="0" indent="0" algn="l">
                        <a:buNone/>
                      </a:pPr>
                      <a:r>
                        <a:rPr lang="pl-PL" b="1" dirty="0" smtClean="0"/>
                        <a:t>Załącznik 8 do Regulaminu wyboru projektów –</a:t>
                      </a:r>
                    </a:p>
                    <a:p>
                      <a:pPr marL="0" indent="0" algn="l">
                        <a:buNone/>
                      </a:pPr>
                      <a:r>
                        <a:rPr lang="pl-PL" b="1" dirty="0" smtClean="0"/>
                        <a:t> </a:t>
                      </a:r>
                      <a:br>
                        <a:rPr lang="pl-PL" b="1" dirty="0" smtClean="0"/>
                      </a:br>
                      <a:r>
                        <a:rPr lang="pl-PL" dirty="0" smtClean="0"/>
                        <a:t>Lista gmin województwa warmińsko-mazurskiego z preferencjami dla obszarów strategicznej interwencji.</a:t>
                      </a:r>
                      <a:endParaRPr lang="pl-PL" dirty="0"/>
                    </a:p>
                  </a:txBody>
                  <a:tcPr marL="89535" marR="89535" marT="0" marB="0"/>
                </a:tc>
                <a:extLst>
                  <a:ext uri="{0D108BD9-81ED-4DB2-BD59-A6C34878D82A}">
                    <a16:rowId xmlns:a16="http://schemas.microsoft.com/office/drawing/2014/main" val="1494270332"/>
                  </a:ext>
                </a:extLst>
              </a:tr>
            </a:tbl>
          </a:graphicData>
        </a:graphic>
      </p:graphicFrame>
      <p:sp>
        <p:nvSpPr>
          <p:cNvPr id="6" name="Strzałka w prawo 5"/>
          <p:cNvSpPr/>
          <p:nvPr/>
        </p:nvSpPr>
        <p:spPr>
          <a:xfrm>
            <a:off x="691243" y="5354789"/>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Prostokąt 2"/>
          <p:cNvSpPr/>
          <p:nvPr/>
        </p:nvSpPr>
        <p:spPr>
          <a:xfrm>
            <a:off x="1502229" y="5334591"/>
            <a:ext cx="7391400" cy="369332"/>
          </a:xfrm>
          <a:prstGeom prst="rect">
            <a:avLst/>
          </a:prstGeom>
        </p:spPr>
        <p:txBody>
          <a:bodyPr wrap="square">
            <a:spAutoFit/>
          </a:bodyPr>
          <a:lstStyle/>
          <a:p>
            <a:r>
              <a:rPr lang="pl-PL" dirty="0">
                <a:solidFill>
                  <a:srgbClr val="002060"/>
                </a:solidFill>
              </a:rPr>
              <a:t>Za spełnienie kryterium Wnioskodawca otrzymuje maksymalnie </a:t>
            </a:r>
            <a:r>
              <a:rPr lang="pl-PL" b="1" dirty="0">
                <a:solidFill>
                  <a:srgbClr val="002060"/>
                </a:solidFill>
              </a:rPr>
              <a:t>2 pkt. premii.</a:t>
            </a:r>
          </a:p>
        </p:txBody>
      </p:sp>
    </p:spTree>
    <p:extLst>
      <p:ext uri="{BB962C8B-B14F-4D97-AF65-F5344CB8AC3E}">
        <p14:creationId xmlns:p14="http://schemas.microsoft.com/office/powerpoint/2010/main" val="41473039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4"/>
          <p:cNvSpPr/>
          <p:nvPr/>
        </p:nvSpPr>
        <p:spPr>
          <a:xfrm>
            <a:off x="843280" y="1328724"/>
            <a:ext cx="7542761" cy="829971"/>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premiujące nr 10:  </a:t>
            </a:r>
          </a:p>
          <a:p>
            <a:pPr algn="ctr" defTabSz="914400">
              <a:lnSpc>
                <a:spcPct val="90000"/>
              </a:lnSpc>
              <a:spcBef>
                <a:spcPts val="1000"/>
              </a:spcBef>
            </a:pPr>
            <a:r>
              <a:rPr lang="pl-PL" sz="2200" b="1" dirty="0">
                <a:solidFill>
                  <a:srgbClr val="002060"/>
                </a:solidFill>
                <a:latin typeface="Calibri Light" panose="020F0302020204030204"/>
              </a:rPr>
              <a:t>Projekt zapewnia lokalny charakter </a:t>
            </a:r>
            <a:r>
              <a:rPr lang="pl-PL" sz="2200" b="1" dirty="0" smtClean="0">
                <a:solidFill>
                  <a:srgbClr val="002060"/>
                </a:solidFill>
                <a:latin typeface="Calibri Light" panose="020F0302020204030204"/>
              </a:rPr>
              <a:t>wsparcia.</a:t>
            </a:r>
            <a:endParaRPr lang="pl-PL" sz="2200" b="1" u="sng" dirty="0">
              <a:solidFill>
                <a:srgbClr val="002060"/>
              </a:solidFill>
              <a:latin typeface="Calibri Light" panose="020F0302020204030204"/>
            </a:endParaRPr>
          </a:p>
        </p:txBody>
      </p:sp>
      <p:graphicFrame>
        <p:nvGraphicFramePr>
          <p:cNvPr id="10" name="Symbol zastępczy zawartości 3">
            <a:extLst>
              <a:ext uri="{FF2B5EF4-FFF2-40B4-BE49-F238E27FC236}">
                <a16:creationId xmlns:a16="http://schemas.microsoft.com/office/drawing/2014/main" id="{879DB9DE-193D-41E5-A4D2-3C443E534A4D}"/>
              </a:ext>
            </a:extLst>
          </p:cNvPr>
          <p:cNvGraphicFramePr>
            <a:graphicFrameLocks/>
          </p:cNvGraphicFramePr>
          <p:nvPr>
            <p:extLst>
              <p:ext uri="{D42A27DB-BD31-4B8C-83A1-F6EECF244321}">
                <p14:modId xmlns:p14="http://schemas.microsoft.com/office/powerpoint/2010/main" val="2434523719"/>
              </p:ext>
            </p:extLst>
          </p:nvPr>
        </p:nvGraphicFramePr>
        <p:xfrm>
          <a:off x="628650" y="2926081"/>
          <a:ext cx="7886700" cy="2743200"/>
        </p:xfrm>
        <a:graphic>
          <a:graphicData uri="http://schemas.openxmlformats.org/drawingml/2006/table">
            <a:tbl>
              <a:tblPr>
                <a:tableStyleId>{5C22544A-7EE6-4342-B048-85BDC9FD1C3A}</a:tableStyleId>
              </a:tblPr>
              <a:tblGrid>
                <a:gridCol w="7886700">
                  <a:extLst>
                    <a:ext uri="{9D8B030D-6E8A-4147-A177-3AD203B41FA5}">
                      <a16:colId xmlns:a16="http://schemas.microsoft.com/office/drawing/2014/main" val="184130170"/>
                    </a:ext>
                  </a:extLst>
                </a:gridCol>
              </a:tblGrid>
              <a:tr h="2082799">
                <a:tc>
                  <a:txBody>
                    <a:bodyPr/>
                    <a:lstStyle/>
                    <a:p>
                      <a:pPr marL="0" indent="0" algn="l">
                        <a:buNone/>
                      </a:pPr>
                      <a:r>
                        <a:rPr lang="pl-PL" b="1" dirty="0" smtClean="0"/>
                        <a:t>Wnioskodawca musi zadeklarować, że wszystkie działania zaplanowane w projekcie realizowane są wyłącznie na</a:t>
                      </a:r>
                      <a:r>
                        <a:rPr lang="pl-PL" b="1" baseline="0" dirty="0" smtClean="0"/>
                        <a:t> terenie województwa warmińsko-mazurskiego przez podmioty, które prowadzą statutową działalność również na tym terenie. </a:t>
                      </a:r>
                      <a:endParaRPr lang="pl-PL" b="1" dirty="0" smtClean="0"/>
                    </a:p>
                    <a:p>
                      <a:pPr marL="0" indent="0" algn="l">
                        <a:buNone/>
                      </a:pPr>
                      <a:endParaRPr lang="pl-PL" b="1" dirty="0" smtClean="0"/>
                    </a:p>
                    <a:p>
                      <a:pPr marL="0" indent="0" algn="l">
                        <a:buNone/>
                      </a:pPr>
                      <a:endParaRPr lang="pl-PL" b="1" dirty="0" smtClean="0"/>
                    </a:p>
                    <a:p>
                      <a:pPr marL="0" indent="0" algn="l">
                        <a:buNone/>
                      </a:pPr>
                      <a:r>
                        <a:rPr lang="pl-PL" b="1" dirty="0" smtClean="0"/>
                        <a:t>W celu otrzymania dodatkowych punktów projekt musi zakładać realizację wszystkich zaplanowanych w projekcie działań </a:t>
                      </a:r>
                      <a:r>
                        <a:rPr lang="pl-PL" b="1" u="sng" dirty="0" smtClean="0"/>
                        <a:t>dotyczących wsparcia uczniów wyłącznie na terenie województwa warmińsko-mazurskiego</a:t>
                      </a:r>
                      <a:r>
                        <a:rPr lang="pl-PL" b="1" dirty="0" smtClean="0"/>
                        <a:t>.</a:t>
                      </a:r>
                    </a:p>
                    <a:p>
                      <a:pPr marL="0" indent="0" algn="l">
                        <a:buNone/>
                      </a:pPr>
                      <a:endParaRPr lang="pl-PL" b="1" dirty="0" smtClean="0"/>
                    </a:p>
                  </a:txBody>
                  <a:tcPr marL="89535" marR="89535" marT="0" marB="0"/>
                </a:tc>
                <a:extLst>
                  <a:ext uri="{0D108BD9-81ED-4DB2-BD59-A6C34878D82A}">
                    <a16:rowId xmlns:a16="http://schemas.microsoft.com/office/drawing/2014/main" val="1494270332"/>
                  </a:ext>
                </a:extLst>
              </a:tr>
            </a:tbl>
          </a:graphicData>
        </a:graphic>
      </p:graphicFrame>
      <p:sp>
        <p:nvSpPr>
          <p:cNvPr id="4" name="Prostokąt 3"/>
          <p:cNvSpPr/>
          <p:nvPr/>
        </p:nvSpPr>
        <p:spPr>
          <a:xfrm>
            <a:off x="1405248" y="5889405"/>
            <a:ext cx="7738752" cy="369332"/>
          </a:xfrm>
          <a:prstGeom prst="rect">
            <a:avLst/>
          </a:prstGeom>
        </p:spPr>
        <p:txBody>
          <a:bodyPr wrap="square">
            <a:spAutoFit/>
          </a:bodyPr>
          <a:lstStyle/>
          <a:p>
            <a:r>
              <a:rPr lang="pl-PL" dirty="0">
                <a:solidFill>
                  <a:srgbClr val="002060"/>
                </a:solidFill>
              </a:rPr>
              <a:t>Za spełnienie kryterium Wnioskodawca otrzymuje maksymalnie </a:t>
            </a:r>
            <a:r>
              <a:rPr lang="pl-PL" b="1" dirty="0" smtClean="0">
                <a:solidFill>
                  <a:srgbClr val="002060"/>
                </a:solidFill>
              </a:rPr>
              <a:t>5 </a:t>
            </a:r>
            <a:r>
              <a:rPr lang="pl-PL" b="1" dirty="0">
                <a:solidFill>
                  <a:srgbClr val="002060"/>
                </a:solidFill>
              </a:rPr>
              <a:t>pkt. premii.</a:t>
            </a:r>
          </a:p>
        </p:txBody>
      </p:sp>
      <p:sp>
        <p:nvSpPr>
          <p:cNvPr id="6" name="Strzałka w prawo 5"/>
          <p:cNvSpPr/>
          <p:nvPr/>
        </p:nvSpPr>
        <p:spPr>
          <a:xfrm>
            <a:off x="756558" y="5899504"/>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81695782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300699" y="856211"/>
            <a:ext cx="4765120" cy="656706"/>
          </a:xfrm>
          <a:solidFill>
            <a:srgbClr val="002060"/>
          </a:solidFill>
        </p:spPr>
        <p:txBody>
          <a:bodyPr/>
          <a:lstStyle/>
          <a:p>
            <a:pPr algn="ctr"/>
            <a:r>
              <a:rPr lang="pl-PL" b="1" dirty="0" smtClean="0">
                <a:solidFill>
                  <a:schemeClr val="bg1"/>
                </a:solidFill>
              </a:rPr>
              <a:t>Wskaźniki w projekcie </a:t>
            </a:r>
            <a:endParaRPr lang="pl-PL" b="1" dirty="0">
              <a:solidFill>
                <a:schemeClr val="bg1"/>
              </a:solidFill>
            </a:endParaRPr>
          </a:p>
        </p:txBody>
      </p:sp>
      <p:graphicFrame>
        <p:nvGraphicFramePr>
          <p:cNvPr id="5" name="Symbol zastępczy zawartości 3"/>
          <p:cNvGraphicFramePr/>
          <p:nvPr/>
        </p:nvGraphicFramePr>
        <p:xfrm>
          <a:off x="282632" y="1832957"/>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 name="Grupa 5"/>
          <p:cNvGrpSpPr/>
          <p:nvPr/>
        </p:nvGrpSpPr>
        <p:grpSpPr>
          <a:xfrm>
            <a:off x="5712046" y="2201430"/>
            <a:ext cx="1793143" cy="1035257"/>
            <a:chOff x="1118590" y="456875"/>
            <a:chExt cx="1793143" cy="1035257"/>
          </a:xfrm>
        </p:grpSpPr>
        <p:sp>
          <p:nvSpPr>
            <p:cNvPr id="7" name="Owal 6"/>
            <p:cNvSpPr/>
            <p:nvPr/>
          </p:nvSpPr>
          <p:spPr>
            <a:xfrm>
              <a:off x="1118590" y="456875"/>
              <a:ext cx="1793143" cy="1035257"/>
            </a:xfrm>
            <a:prstGeom prst="ellipse">
              <a:avLst/>
            </a:prstGeom>
            <a:solidFill>
              <a:sysClr val="window" lastClr="FFFFFF"/>
            </a:solidFill>
            <a:ln w="25400" cap="flat" cmpd="sng" algn="ctr">
              <a:solidFill>
                <a:srgbClr val="002060"/>
              </a:solidFill>
              <a:prstDash val="solid"/>
            </a:ln>
            <a:effectLst/>
          </p:spPr>
          <p:style>
            <a:lnRef idx="2">
              <a:schemeClr val="accent4"/>
            </a:lnRef>
            <a:fillRef idx="1">
              <a:schemeClr val="lt1"/>
            </a:fillRef>
            <a:effectRef idx="0">
              <a:schemeClr val="accent4"/>
            </a:effectRef>
            <a:fontRef idx="minor">
              <a:schemeClr val="dk1"/>
            </a:fontRef>
          </p:style>
        </p:sp>
        <p:sp>
          <p:nvSpPr>
            <p:cNvPr id="8" name="Owal 4"/>
            <p:cNvSpPr txBox="1"/>
            <p:nvPr/>
          </p:nvSpPr>
          <p:spPr>
            <a:xfrm>
              <a:off x="1273125" y="600172"/>
              <a:ext cx="1530542" cy="735935"/>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pl-PL" sz="1600" b="1" kern="1200" dirty="0" smtClean="0">
                  <a:solidFill>
                    <a:sysClr val="windowText" lastClr="000000"/>
                  </a:solidFill>
                  <a:latin typeface="Calibri" panose="020F0502020204030204"/>
                  <a:ea typeface="+mn-ea"/>
                  <a:cs typeface="+mn-cs"/>
                </a:rPr>
                <a:t>Rezultatu bezpośredniego</a:t>
              </a:r>
              <a:endParaRPr lang="en-US" sz="1600" b="1" kern="1200" dirty="0">
                <a:solidFill>
                  <a:sysClr val="windowText" lastClr="000000"/>
                </a:solidFill>
                <a:latin typeface="Calibri" panose="020F0502020204030204"/>
                <a:ea typeface="+mn-ea"/>
                <a:cs typeface="+mn-cs"/>
              </a:endParaRPr>
            </a:p>
          </p:txBody>
        </p:sp>
      </p:grpSp>
      <p:grpSp>
        <p:nvGrpSpPr>
          <p:cNvPr id="9" name="Grupa 8"/>
          <p:cNvGrpSpPr/>
          <p:nvPr/>
        </p:nvGrpSpPr>
        <p:grpSpPr>
          <a:xfrm>
            <a:off x="1685915" y="4488808"/>
            <a:ext cx="1793143" cy="1035257"/>
            <a:chOff x="1118590" y="456875"/>
            <a:chExt cx="1793143" cy="1035257"/>
          </a:xfrm>
        </p:grpSpPr>
        <p:sp>
          <p:nvSpPr>
            <p:cNvPr id="10" name="Owal 9"/>
            <p:cNvSpPr/>
            <p:nvPr/>
          </p:nvSpPr>
          <p:spPr>
            <a:xfrm>
              <a:off x="1118590" y="456875"/>
              <a:ext cx="1793143" cy="1035257"/>
            </a:xfrm>
            <a:prstGeom prst="ellipse">
              <a:avLst/>
            </a:prstGeom>
            <a:solidFill>
              <a:sysClr val="window" lastClr="FFFFFF"/>
            </a:solidFill>
            <a:ln w="25400" cap="flat" cmpd="sng" algn="ctr">
              <a:solidFill>
                <a:srgbClr val="002060"/>
              </a:solidFill>
              <a:prstDash val="solid"/>
            </a:ln>
            <a:effectLst/>
          </p:spPr>
          <p:style>
            <a:lnRef idx="2">
              <a:schemeClr val="accent4"/>
            </a:lnRef>
            <a:fillRef idx="1">
              <a:schemeClr val="lt1"/>
            </a:fillRef>
            <a:effectRef idx="0">
              <a:schemeClr val="accent4"/>
            </a:effectRef>
            <a:fontRef idx="minor">
              <a:schemeClr val="dk1"/>
            </a:fontRef>
          </p:style>
        </p:sp>
        <p:sp>
          <p:nvSpPr>
            <p:cNvPr id="11" name="Owal 4"/>
            <p:cNvSpPr txBox="1"/>
            <p:nvPr/>
          </p:nvSpPr>
          <p:spPr>
            <a:xfrm>
              <a:off x="1381190" y="608485"/>
              <a:ext cx="1267943" cy="732037"/>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pl-PL" sz="2000" b="1" kern="1200" dirty="0" smtClean="0">
                  <a:solidFill>
                    <a:sysClr val="windowText" lastClr="000000"/>
                  </a:solidFill>
                  <a:latin typeface="Calibri" panose="020F0502020204030204"/>
                  <a:ea typeface="+mn-ea"/>
                  <a:cs typeface="+mn-cs"/>
                </a:rPr>
                <a:t>wspólne</a:t>
              </a:r>
              <a:endParaRPr lang="en-US" sz="2000" b="1" kern="1200" dirty="0">
                <a:solidFill>
                  <a:sysClr val="windowText" lastClr="000000"/>
                </a:solidFill>
                <a:latin typeface="Calibri" panose="020F0502020204030204"/>
                <a:ea typeface="+mn-ea"/>
                <a:cs typeface="+mn-cs"/>
              </a:endParaRPr>
            </a:p>
          </p:txBody>
        </p:sp>
      </p:grpSp>
      <p:grpSp>
        <p:nvGrpSpPr>
          <p:cNvPr id="12" name="Grupa 11"/>
          <p:cNvGrpSpPr/>
          <p:nvPr/>
        </p:nvGrpSpPr>
        <p:grpSpPr>
          <a:xfrm>
            <a:off x="5712046" y="4515796"/>
            <a:ext cx="1793143" cy="1035257"/>
            <a:chOff x="1118590" y="456875"/>
            <a:chExt cx="1793143" cy="1035257"/>
          </a:xfrm>
        </p:grpSpPr>
        <p:sp>
          <p:nvSpPr>
            <p:cNvPr id="13" name="Owal 12"/>
            <p:cNvSpPr/>
            <p:nvPr/>
          </p:nvSpPr>
          <p:spPr>
            <a:xfrm>
              <a:off x="1118590" y="456875"/>
              <a:ext cx="1793143" cy="1035257"/>
            </a:xfrm>
            <a:prstGeom prst="ellipse">
              <a:avLst/>
            </a:prstGeom>
            <a:solidFill>
              <a:sysClr val="window" lastClr="FFFFFF"/>
            </a:solidFill>
            <a:ln w="25400" cap="flat" cmpd="sng" algn="ctr">
              <a:solidFill>
                <a:srgbClr val="002060"/>
              </a:solidFill>
              <a:prstDash val="solid"/>
            </a:ln>
            <a:effectLst/>
          </p:spPr>
          <p:style>
            <a:lnRef idx="2">
              <a:schemeClr val="accent4"/>
            </a:lnRef>
            <a:fillRef idx="1">
              <a:schemeClr val="lt1"/>
            </a:fillRef>
            <a:effectRef idx="0">
              <a:schemeClr val="accent4"/>
            </a:effectRef>
            <a:fontRef idx="minor">
              <a:schemeClr val="dk1"/>
            </a:fontRef>
          </p:style>
        </p:sp>
        <p:sp>
          <p:nvSpPr>
            <p:cNvPr id="14" name="Owal 4"/>
            <p:cNvSpPr txBox="1"/>
            <p:nvPr/>
          </p:nvSpPr>
          <p:spPr>
            <a:xfrm>
              <a:off x="1381190" y="608485"/>
              <a:ext cx="1267943" cy="732037"/>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pl-PL" sz="2000" b="1" kern="1200" dirty="0" smtClean="0">
                  <a:solidFill>
                    <a:sysClr val="windowText" lastClr="000000"/>
                  </a:solidFill>
                  <a:latin typeface="Calibri" panose="020F0502020204030204"/>
                  <a:ea typeface="+mn-ea"/>
                  <a:cs typeface="+mn-cs"/>
                </a:rPr>
                <a:t>własne</a:t>
              </a:r>
              <a:endParaRPr lang="en-US" sz="2000" b="1" kern="1200" dirty="0">
                <a:solidFill>
                  <a:sysClr val="windowText" lastClr="000000"/>
                </a:solidFill>
                <a:latin typeface="Calibri" panose="020F0502020204030204"/>
                <a:ea typeface="+mn-ea"/>
                <a:cs typeface="+mn-cs"/>
              </a:endParaRPr>
            </a:p>
          </p:txBody>
        </p:sp>
      </p:gr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ymbol zastępczy tekstu 3"/>
          <p:cNvSpPr>
            <a:spLocks noGrp="1"/>
          </p:cNvSpPr>
          <p:nvPr>
            <p:ph type="body" sz="half" idx="2"/>
          </p:nvPr>
        </p:nvSpPr>
        <p:spPr>
          <a:xfrm>
            <a:off x="233680" y="1706880"/>
            <a:ext cx="8768080" cy="4795519"/>
          </a:xfrm>
        </p:spPr>
        <p:txBody>
          <a:bodyPr>
            <a:normAutofit/>
          </a:bodyPr>
          <a:lstStyle/>
          <a:p>
            <a:pPr marL="342900" indent="-342900">
              <a:buFont typeface="+mj-lt"/>
              <a:buAutoNum type="arabicPeriod"/>
            </a:pPr>
            <a:r>
              <a:rPr lang="pl-PL" b="1" dirty="0"/>
              <a:t>Liczba przedstawicieli kadry szkół i placówek systemu oświaty objętych wsparciem </a:t>
            </a:r>
          </a:p>
          <a:p>
            <a:pPr marL="342900" indent="-342900">
              <a:buFont typeface="+mj-lt"/>
              <a:buAutoNum type="arabicPeriod"/>
            </a:pPr>
            <a:r>
              <a:rPr lang="pl-PL" b="1" dirty="0"/>
              <a:t>Liczba uczniów szkół i placówek systemu oświaty prowadzących kształcenie ogólne objętych wsparciem </a:t>
            </a:r>
            <a:endParaRPr lang="pl-PL" b="1" dirty="0" smtClean="0"/>
          </a:p>
          <a:p>
            <a:pPr marL="342900" indent="-342900">
              <a:buFont typeface="+mj-lt"/>
              <a:buAutoNum type="arabicPeriod"/>
            </a:pPr>
            <a:r>
              <a:rPr lang="pl-PL" b="1" dirty="0"/>
              <a:t>Liczba dzieci/uczniów o specjalnych potrzebach rozwojowych i edukacyjnych, objętych wsparciem </a:t>
            </a:r>
            <a:endParaRPr lang="pl-PL" b="1" dirty="0" smtClean="0"/>
          </a:p>
          <a:p>
            <a:pPr marL="342900" indent="-342900">
              <a:buFont typeface="+mj-lt"/>
              <a:buAutoNum type="arabicPeriod"/>
            </a:pPr>
            <a:r>
              <a:rPr lang="pl-PL" b="1" dirty="0"/>
              <a:t>Liczba dzieci lub uczniów o specjalnych potrzebach rozwojowych i edukacyjnych, którzy zostali objęci usługami asystenta </a:t>
            </a:r>
            <a:endParaRPr lang="pl-PL" b="1" dirty="0" smtClean="0"/>
          </a:p>
          <a:p>
            <a:pPr marL="342900" indent="-342900">
              <a:buFont typeface="+mj-lt"/>
              <a:buAutoNum type="arabicPeriod"/>
            </a:pPr>
            <a:r>
              <a:rPr lang="pl-PL" b="1" dirty="0"/>
              <a:t>Liczba obiektów edukacyjnych dostosowanych do potrzeb osób z niepełnosprawnościami </a:t>
            </a:r>
            <a:endParaRPr lang="pl-PL" b="1" dirty="0" smtClean="0"/>
          </a:p>
          <a:p>
            <a:pPr marL="342900" indent="-342900">
              <a:buFont typeface="+mj-lt"/>
              <a:buAutoNum type="arabicPeriod"/>
            </a:pPr>
            <a:r>
              <a:rPr lang="pl-PL" b="1" dirty="0"/>
              <a:t>Liczba szkół i placówek systemu oświaty objętych wsparciem </a:t>
            </a:r>
            <a:endParaRPr lang="pl-PL" b="1" dirty="0" smtClean="0"/>
          </a:p>
          <a:p>
            <a:pPr marL="342900" indent="-342900">
              <a:buFont typeface="+mj-lt"/>
              <a:buAutoNum type="arabicPeriod"/>
            </a:pPr>
            <a:r>
              <a:rPr lang="pl-PL" b="1" dirty="0"/>
              <a:t>Liczba ogólnodostępnych szkół i placówek systemu oświaty objętych wsparciem w zakresie edukacji włączającej </a:t>
            </a:r>
            <a:endParaRPr lang="pl-PL" b="1" dirty="0" smtClean="0"/>
          </a:p>
          <a:p>
            <a:pPr marL="342900" indent="-342900">
              <a:buFont typeface="+mj-lt"/>
              <a:buAutoNum type="arabicPeriod"/>
            </a:pPr>
            <a:r>
              <a:rPr lang="pl-PL" b="1" dirty="0"/>
              <a:t>Liczba przedstawicieli kadr szkół i placówek systemu oświaty objętych wsparciem świadczonym przez szkoły ćwiczeń </a:t>
            </a:r>
          </a:p>
          <a:p>
            <a:endParaRPr lang="pl-PL" u="sng" dirty="0" smtClean="0"/>
          </a:p>
          <a:p>
            <a:r>
              <a:rPr lang="pl-PL" u="sng" dirty="0" smtClean="0"/>
              <a:t>Moment </a:t>
            </a:r>
            <a:r>
              <a:rPr lang="pl-PL" u="sng" dirty="0"/>
              <a:t>pomiaru:</a:t>
            </a:r>
            <a:r>
              <a:rPr lang="pl-PL" dirty="0"/>
              <a:t> rozpoczęcie udziału w projekcie</a:t>
            </a:r>
          </a:p>
          <a:p>
            <a:r>
              <a:rPr lang="pl-PL" b="1" dirty="0"/>
              <a:t>Wybór z listy rozwijanej we wniosku o dofinansowanie projektu.</a:t>
            </a:r>
          </a:p>
          <a:p>
            <a:endParaRPr lang="pl-PL" b="1" dirty="0"/>
          </a:p>
        </p:txBody>
      </p:sp>
      <p:sp>
        <p:nvSpPr>
          <p:cNvPr id="5" name="Tytuł 1"/>
          <p:cNvSpPr txBox="1"/>
          <p:nvPr/>
        </p:nvSpPr>
        <p:spPr>
          <a:xfrm>
            <a:off x="944880" y="822071"/>
            <a:ext cx="7528560" cy="532903"/>
          </a:xfrm>
          <a:prstGeom prst="rect">
            <a:avLst/>
          </a:prstGeom>
          <a:solidFill>
            <a:srgbClr val="002060"/>
          </a:solidFill>
          <a:ln>
            <a:solidFill>
              <a:srgbClr val="002060"/>
            </a:solidFill>
          </a:ln>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pl-PL" sz="2200" b="1" dirty="0" smtClean="0">
                <a:solidFill>
                  <a:schemeClr val="bg1"/>
                </a:solidFill>
              </a:rPr>
              <a:t>Wskaźniki produktu </a:t>
            </a:r>
            <a:endParaRPr lang="pl-PL" sz="2200" b="1" dirty="0">
              <a:solidFill>
                <a:schemeClr val="bg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1"/>
          <p:cNvSpPr txBox="1"/>
          <p:nvPr/>
        </p:nvSpPr>
        <p:spPr>
          <a:xfrm>
            <a:off x="944880" y="822071"/>
            <a:ext cx="7528560" cy="532903"/>
          </a:xfrm>
          <a:prstGeom prst="rect">
            <a:avLst/>
          </a:prstGeom>
          <a:solidFill>
            <a:srgbClr val="002060"/>
          </a:solidFill>
          <a:ln>
            <a:solidFill>
              <a:srgbClr val="002060"/>
            </a:solidFill>
          </a:ln>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pl-PL" sz="2200" b="1" dirty="0" smtClean="0">
                <a:solidFill>
                  <a:schemeClr val="bg1"/>
                </a:solidFill>
              </a:rPr>
              <a:t>Wskaźniki rezultatu </a:t>
            </a:r>
            <a:endParaRPr lang="pl-PL" sz="2200" b="1" dirty="0">
              <a:solidFill>
                <a:schemeClr val="bg1"/>
              </a:solidFill>
            </a:endParaRPr>
          </a:p>
        </p:txBody>
      </p:sp>
      <p:sp>
        <p:nvSpPr>
          <p:cNvPr id="6" name="Prostokąt 5"/>
          <p:cNvSpPr/>
          <p:nvPr/>
        </p:nvSpPr>
        <p:spPr>
          <a:xfrm>
            <a:off x="396240" y="2136339"/>
            <a:ext cx="8422640" cy="3693319"/>
          </a:xfrm>
          <a:prstGeom prst="rect">
            <a:avLst/>
          </a:prstGeom>
        </p:spPr>
        <p:txBody>
          <a:bodyPr wrap="square">
            <a:spAutoFit/>
          </a:bodyPr>
          <a:lstStyle/>
          <a:p>
            <a:pPr marL="342900" indent="-342900">
              <a:buFont typeface="+mj-lt"/>
              <a:buAutoNum type="arabicPeriod"/>
            </a:pPr>
            <a:r>
              <a:rPr lang="pl-PL" b="1" dirty="0"/>
              <a:t>Liczba przedstawicieli kadry szkół i placówek systemu oświaty, którzy uzyskali kwalifikacje po opuszczeniu </a:t>
            </a:r>
            <a:r>
              <a:rPr lang="pl-PL" b="1" dirty="0" smtClean="0"/>
              <a:t>programu</a:t>
            </a:r>
          </a:p>
          <a:p>
            <a:pPr marL="342900" indent="-342900">
              <a:buFont typeface="+mj-lt"/>
              <a:buAutoNum type="arabicPeriod"/>
            </a:pPr>
            <a:r>
              <a:rPr lang="pl-PL" b="1" dirty="0"/>
              <a:t>Liczba </a:t>
            </a:r>
            <a:r>
              <a:rPr lang="pl-PL" b="1" dirty="0" smtClean="0"/>
              <a:t>uczniów, którzy nabyli kwalifikacje po opuszczeniu programu </a:t>
            </a:r>
          </a:p>
          <a:p>
            <a:endParaRPr lang="pl-PL" dirty="0"/>
          </a:p>
          <a:p>
            <a:endParaRPr lang="pl-PL" dirty="0" smtClean="0"/>
          </a:p>
          <a:p>
            <a:endParaRPr lang="pl-PL" dirty="0"/>
          </a:p>
          <a:p>
            <a:endParaRPr lang="pl-PL" dirty="0" smtClean="0"/>
          </a:p>
          <a:p>
            <a:endParaRPr lang="pl-PL" dirty="0"/>
          </a:p>
          <a:p>
            <a:endParaRPr lang="pl-PL" dirty="0"/>
          </a:p>
          <a:p>
            <a:r>
              <a:rPr lang="pl-PL" u="sng" dirty="0"/>
              <a:t>Moment pomiaru: </a:t>
            </a:r>
            <a:r>
              <a:rPr lang="pl-PL" dirty="0"/>
              <a:t>odnotowuje efekt wsparcia bezpośrednio po zakończeniu udziału w projekcie i jest mierzony do 4 tygodni od zakończenia przez uczestnika udziału w projekcie;</a:t>
            </a:r>
          </a:p>
          <a:p>
            <a:r>
              <a:rPr lang="pl-PL" b="1" dirty="0"/>
              <a:t>Wybór z listy rozwijanej we wniosku o dofinansowanie projektu.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ymbol zastępczy tekstu 13"/>
          <p:cNvSpPr>
            <a:spLocks noGrp="1"/>
          </p:cNvSpPr>
          <p:nvPr>
            <p:ph type="body" idx="1"/>
          </p:nvPr>
        </p:nvSpPr>
        <p:spPr>
          <a:xfrm>
            <a:off x="748145" y="3532349"/>
            <a:ext cx="8096596" cy="1729019"/>
          </a:xfrm>
        </p:spPr>
        <p:txBody>
          <a:bodyPr>
            <a:normAutofit/>
          </a:bodyPr>
          <a:lstStyle/>
          <a:p>
            <a:r>
              <a:rPr lang="pl-PL" sz="2000" dirty="0" smtClean="0">
                <a:solidFill>
                  <a:srgbClr val="002060"/>
                </a:solidFill>
              </a:rPr>
              <a:t>W </a:t>
            </a:r>
            <a:r>
              <a:rPr lang="pl-PL" sz="2000" dirty="0">
                <a:solidFill>
                  <a:srgbClr val="002060"/>
                </a:solidFill>
              </a:rPr>
              <a:t>przypadku objęcia wsparciem dwóch lub więcej szkół/placówek systemu oświaty w ramach jednego projektu, Wnioskodawca nie może w jednej szkole/placówce systemu oświaty zaplanować realizacji np. tylko działania 1.1 i .1.2, a w pozostałych szkołach/placówkach systemu oświaty tylko działania </a:t>
            </a:r>
            <a:r>
              <a:rPr lang="pl-PL" sz="2000" dirty="0" smtClean="0">
                <a:solidFill>
                  <a:srgbClr val="002060"/>
                </a:solidFill>
              </a:rPr>
              <a:t>1.5 </a:t>
            </a:r>
            <a:r>
              <a:rPr lang="pl-PL" sz="2000" dirty="0">
                <a:solidFill>
                  <a:srgbClr val="002060"/>
                </a:solidFill>
              </a:rPr>
              <a:t>i </a:t>
            </a:r>
            <a:r>
              <a:rPr lang="pl-PL" sz="2000" dirty="0" smtClean="0">
                <a:solidFill>
                  <a:srgbClr val="002060"/>
                </a:solidFill>
              </a:rPr>
              <a:t>1.8.</a:t>
            </a:r>
          </a:p>
        </p:txBody>
      </p:sp>
      <p:sp>
        <p:nvSpPr>
          <p:cNvPr id="17" name="Strzałka w prawo 16"/>
          <p:cNvSpPr/>
          <p:nvPr/>
        </p:nvSpPr>
        <p:spPr>
          <a:xfrm>
            <a:off x="182880" y="4047724"/>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Prostokąt 10"/>
          <p:cNvSpPr/>
          <p:nvPr/>
        </p:nvSpPr>
        <p:spPr>
          <a:xfrm>
            <a:off x="748145" y="1566758"/>
            <a:ext cx="7542761" cy="1567609"/>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dostępu nr 4:  </a:t>
            </a:r>
          </a:p>
          <a:p>
            <a:pPr algn="ctr" defTabSz="914400">
              <a:lnSpc>
                <a:spcPct val="90000"/>
              </a:lnSpc>
              <a:spcBef>
                <a:spcPts val="1000"/>
              </a:spcBef>
            </a:pPr>
            <a:r>
              <a:rPr lang="pl-PL" sz="2200" b="1" dirty="0">
                <a:solidFill>
                  <a:srgbClr val="002060"/>
                </a:solidFill>
                <a:latin typeface="Calibri Light" panose="020F0302020204030204"/>
              </a:rPr>
              <a:t>Działania 1.1, 1.2, 1.5 i 1.8 muszą być realizowane obligatoryjnie </a:t>
            </a:r>
            <a:br>
              <a:rPr lang="pl-PL" sz="2200" b="1" dirty="0">
                <a:solidFill>
                  <a:srgbClr val="002060"/>
                </a:solidFill>
                <a:latin typeface="Calibri Light" panose="020F0302020204030204"/>
              </a:rPr>
            </a:br>
            <a:r>
              <a:rPr lang="pl-PL" sz="2200" b="1" dirty="0">
                <a:solidFill>
                  <a:srgbClr val="002060"/>
                </a:solidFill>
                <a:latin typeface="Calibri Light" panose="020F0302020204030204"/>
              </a:rPr>
              <a:t>w każdej szkole objętej wsparciem w ramach </a:t>
            </a:r>
            <a:r>
              <a:rPr lang="pl-PL" sz="2200" b="1" dirty="0" smtClean="0">
                <a:solidFill>
                  <a:srgbClr val="002060"/>
                </a:solidFill>
                <a:latin typeface="Calibri Light" panose="020F0302020204030204"/>
              </a:rPr>
              <a:t>projektu. </a:t>
            </a:r>
            <a:endParaRPr lang="pl-PL" sz="2200" b="1" u="sng" dirty="0">
              <a:solidFill>
                <a:srgbClr val="002060"/>
              </a:solidFill>
              <a:latin typeface="Calibri Light" panose="020F0302020204030204"/>
            </a:endParaRPr>
          </a:p>
          <a:p>
            <a:pPr algn="ctr" defTabSz="914400">
              <a:lnSpc>
                <a:spcPct val="90000"/>
              </a:lnSpc>
              <a:spcBef>
                <a:spcPts val="1000"/>
              </a:spcBef>
            </a:pPr>
            <a:endParaRPr lang="pl-PL" sz="2200" b="1" u="sng" dirty="0">
              <a:solidFill>
                <a:srgbClr val="002060"/>
              </a:solidFill>
              <a:latin typeface="Calibri Light" panose="020F0302020204030204"/>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1"/>
          <p:cNvSpPr txBox="1"/>
          <p:nvPr/>
        </p:nvSpPr>
        <p:spPr>
          <a:xfrm>
            <a:off x="944880" y="822071"/>
            <a:ext cx="7528560" cy="532903"/>
          </a:xfrm>
          <a:prstGeom prst="rect">
            <a:avLst/>
          </a:prstGeom>
          <a:solidFill>
            <a:srgbClr val="002060"/>
          </a:solidFill>
          <a:ln>
            <a:solidFill>
              <a:srgbClr val="002060"/>
            </a:solidFill>
          </a:ln>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pl-PL" sz="2200" b="1" dirty="0" smtClean="0">
                <a:solidFill>
                  <a:schemeClr val="bg1"/>
                </a:solidFill>
              </a:rPr>
              <a:t>Wskaźniki wspólne </a:t>
            </a:r>
            <a:endParaRPr lang="pl-PL" sz="2200" b="1" dirty="0">
              <a:solidFill>
                <a:schemeClr val="bg1"/>
              </a:solidFill>
            </a:endParaRPr>
          </a:p>
        </p:txBody>
      </p:sp>
      <p:sp>
        <p:nvSpPr>
          <p:cNvPr id="6" name="Prostokąt 5"/>
          <p:cNvSpPr/>
          <p:nvPr/>
        </p:nvSpPr>
        <p:spPr>
          <a:xfrm>
            <a:off x="182880" y="1856155"/>
            <a:ext cx="8656320" cy="4524315"/>
          </a:xfrm>
          <a:prstGeom prst="rect">
            <a:avLst/>
          </a:prstGeom>
        </p:spPr>
        <p:txBody>
          <a:bodyPr wrap="square">
            <a:spAutoFit/>
          </a:bodyPr>
          <a:lstStyle/>
          <a:p>
            <a:pPr marL="342900" indent="-342900">
              <a:buFont typeface="+mj-lt"/>
              <a:buAutoNum type="arabicPeriod"/>
            </a:pPr>
            <a:r>
              <a:rPr lang="pl-PL" dirty="0" smtClean="0"/>
              <a:t>Liczba </a:t>
            </a:r>
            <a:r>
              <a:rPr lang="pl-PL" dirty="0"/>
              <a:t>osób z niepełnosprawnościami objętych wsparciem w </a:t>
            </a:r>
            <a:r>
              <a:rPr lang="pl-PL" dirty="0" smtClean="0"/>
              <a:t>programie</a:t>
            </a:r>
          </a:p>
          <a:p>
            <a:pPr marL="342900" indent="-342900">
              <a:buFont typeface="+mj-lt"/>
              <a:buAutoNum type="arabicPeriod"/>
            </a:pPr>
            <a:r>
              <a:rPr lang="pl-PL" dirty="0" smtClean="0"/>
              <a:t>Liczba </a:t>
            </a:r>
            <a:r>
              <a:rPr lang="pl-PL" dirty="0"/>
              <a:t>osób z krajów trzecich objętych wsparciem w programie </a:t>
            </a:r>
          </a:p>
          <a:p>
            <a:pPr marL="342900" indent="-342900">
              <a:buFont typeface="+mj-lt"/>
              <a:buAutoNum type="arabicPeriod"/>
            </a:pPr>
            <a:r>
              <a:rPr lang="pl-PL" dirty="0" smtClean="0"/>
              <a:t>Liczba </a:t>
            </a:r>
            <a:r>
              <a:rPr lang="pl-PL" dirty="0"/>
              <a:t>osób obcego pochodzenia objętych wsparciem w programie </a:t>
            </a:r>
          </a:p>
          <a:p>
            <a:pPr marL="342900" indent="-342900">
              <a:buFont typeface="+mj-lt"/>
              <a:buAutoNum type="arabicPeriod"/>
            </a:pPr>
            <a:r>
              <a:rPr lang="pl-PL" dirty="0" smtClean="0"/>
              <a:t>Liczba </a:t>
            </a:r>
            <a:r>
              <a:rPr lang="pl-PL" dirty="0"/>
              <a:t>osób należących do mniejszości, w tym społeczności marginalizowanych takich jak Romowie, objętych wsparciem w programie </a:t>
            </a:r>
          </a:p>
          <a:p>
            <a:pPr marL="342900" indent="-342900">
              <a:buFont typeface="+mj-lt"/>
              <a:buAutoNum type="arabicPeriod"/>
            </a:pPr>
            <a:r>
              <a:rPr lang="pl-PL" dirty="0" smtClean="0"/>
              <a:t>Liczba </a:t>
            </a:r>
            <a:r>
              <a:rPr lang="pl-PL" dirty="0"/>
              <a:t>osób w kryzysie bezdomności lub dotkniętych wykluczeniem z dostępu do mieszkań, objętych wsparciem w programie </a:t>
            </a:r>
          </a:p>
          <a:p>
            <a:pPr marL="342900" indent="-342900">
              <a:buFont typeface="+mj-lt"/>
              <a:buAutoNum type="arabicPeriod"/>
            </a:pPr>
            <a:r>
              <a:rPr lang="pl-PL" dirty="0" smtClean="0"/>
              <a:t>Liczba </a:t>
            </a:r>
            <a:r>
              <a:rPr lang="pl-PL" dirty="0"/>
              <a:t>projektów, w których sfinansowano koszty racjonalnych usprawnień dla osób z niepełnosprawnościami </a:t>
            </a:r>
          </a:p>
          <a:p>
            <a:pPr marL="342900" indent="-342900">
              <a:buFont typeface="+mj-lt"/>
              <a:buAutoNum type="arabicPeriod"/>
            </a:pPr>
            <a:r>
              <a:rPr lang="pl-PL" dirty="0" smtClean="0"/>
              <a:t>Liczba </a:t>
            </a:r>
            <a:r>
              <a:rPr lang="pl-PL" dirty="0"/>
              <a:t>obiektów dostosowanych do potrzeb osób z niepełnosprawnościami </a:t>
            </a:r>
          </a:p>
          <a:p>
            <a:pPr marL="342900" indent="-342900">
              <a:buFont typeface="+mj-lt"/>
              <a:buAutoNum type="arabicPeriod"/>
            </a:pPr>
            <a:r>
              <a:rPr lang="pl-PL" dirty="0" smtClean="0"/>
              <a:t>Liczba </a:t>
            </a:r>
            <a:r>
              <a:rPr lang="pl-PL" dirty="0"/>
              <a:t>objętych wsparciem podmiotów administracji publicznej lub służb publicznych na szczeblu krajowym, regionalnym lub lokalnym</a:t>
            </a:r>
            <a:endParaRPr lang="pl-PL" dirty="0" smtClean="0"/>
          </a:p>
          <a:p>
            <a:endParaRPr lang="pl-PL" dirty="0" smtClean="0"/>
          </a:p>
          <a:p>
            <a:r>
              <a:rPr lang="pl-PL" b="1" dirty="0" smtClean="0"/>
              <a:t>Wnioskodawca </a:t>
            </a:r>
            <a:r>
              <a:rPr lang="pl-PL" b="1" dirty="0"/>
              <a:t>obligatoryjnie wybiera wszystkie wskaźniki </a:t>
            </a:r>
            <a:r>
              <a:rPr lang="pl-PL" b="1" dirty="0" smtClean="0"/>
              <a:t>z listy rozwijanej. </a:t>
            </a:r>
          </a:p>
          <a:p>
            <a:r>
              <a:rPr lang="pl-PL" b="1" dirty="0" smtClean="0"/>
              <a:t>Jeśli </a:t>
            </a:r>
            <a:r>
              <a:rPr lang="pl-PL" b="1" dirty="0"/>
              <a:t>dany wskaźnik nie jest realizowany w ramach projektu wówczas należy pisać wartość docelową „0”.</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1"/>
          <p:cNvSpPr txBox="1"/>
          <p:nvPr/>
        </p:nvSpPr>
        <p:spPr>
          <a:xfrm>
            <a:off x="1046480" y="984631"/>
            <a:ext cx="7528560" cy="532903"/>
          </a:xfrm>
          <a:prstGeom prst="rect">
            <a:avLst/>
          </a:prstGeom>
          <a:solidFill>
            <a:srgbClr val="002060"/>
          </a:solidFill>
          <a:ln>
            <a:solidFill>
              <a:srgbClr val="002060"/>
            </a:solidFill>
          </a:ln>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pl-PL" sz="2200" b="1" dirty="0" smtClean="0">
                <a:solidFill>
                  <a:schemeClr val="bg1"/>
                </a:solidFill>
              </a:rPr>
              <a:t>Wskaźniki własne (wskaźniki specyficzne dla projektu) </a:t>
            </a:r>
            <a:endParaRPr lang="pl-PL" sz="2200" b="1" dirty="0">
              <a:solidFill>
                <a:schemeClr val="bg1"/>
              </a:solidFill>
            </a:endParaRPr>
          </a:p>
        </p:txBody>
      </p:sp>
      <p:sp>
        <p:nvSpPr>
          <p:cNvPr id="6" name="Prostokąt 5"/>
          <p:cNvSpPr/>
          <p:nvPr/>
        </p:nvSpPr>
        <p:spPr>
          <a:xfrm>
            <a:off x="472440" y="1946484"/>
            <a:ext cx="8473440" cy="2585323"/>
          </a:xfrm>
          <a:prstGeom prst="rect">
            <a:avLst/>
          </a:prstGeom>
        </p:spPr>
        <p:txBody>
          <a:bodyPr wrap="square">
            <a:spAutoFit/>
          </a:bodyPr>
          <a:lstStyle/>
          <a:p>
            <a:pPr marL="285750" indent="-285750">
              <a:buFont typeface="Wingdings" panose="05000000000000000000" pitchFamily="2" charset="2"/>
              <a:buChar char="Ø"/>
            </a:pPr>
            <a:r>
              <a:rPr lang="pl-PL" dirty="0">
                <a:solidFill>
                  <a:srgbClr val="002060"/>
                </a:solidFill>
              </a:rPr>
              <a:t>Są określane wówczas, kiedy wskaźniki narzucone przez IZ nie dają możliwości pełnego monitorowania zakresu wsparcia oferowanego w </a:t>
            </a:r>
            <a:r>
              <a:rPr lang="pl-PL" dirty="0" smtClean="0">
                <a:solidFill>
                  <a:srgbClr val="002060"/>
                </a:solidFill>
              </a:rPr>
              <a:t>projekcie.</a:t>
            </a:r>
          </a:p>
          <a:p>
            <a:pPr marL="285750" indent="-285750">
              <a:buFont typeface="Wingdings" panose="05000000000000000000" pitchFamily="2" charset="2"/>
              <a:buChar char="Ø"/>
            </a:pPr>
            <a:r>
              <a:rPr lang="pl-PL" dirty="0" smtClean="0">
                <a:solidFill>
                  <a:srgbClr val="002060"/>
                </a:solidFill>
              </a:rPr>
              <a:t>Zaplanowanemu </a:t>
            </a:r>
            <a:r>
              <a:rPr lang="pl-PL" dirty="0">
                <a:solidFill>
                  <a:srgbClr val="002060"/>
                </a:solidFill>
              </a:rPr>
              <a:t>w projekcie własnemu wskaźnikowi produktu powinien odpowiadać właściwy własny wskaźnik </a:t>
            </a:r>
            <a:r>
              <a:rPr lang="pl-PL" dirty="0" smtClean="0">
                <a:solidFill>
                  <a:srgbClr val="002060"/>
                </a:solidFill>
              </a:rPr>
              <a:t>rezultatu.</a:t>
            </a:r>
          </a:p>
          <a:p>
            <a:pPr marL="285750" indent="-285750">
              <a:buFont typeface="Wingdings" panose="05000000000000000000" pitchFamily="2" charset="2"/>
              <a:buChar char="Ø"/>
            </a:pPr>
            <a:r>
              <a:rPr lang="pl-PL" dirty="0" smtClean="0">
                <a:solidFill>
                  <a:srgbClr val="002060"/>
                </a:solidFill>
              </a:rPr>
              <a:t>Moment </a:t>
            </a:r>
            <a:r>
              <a:rPr lang="pl-PL" dirty="0">
                <a:solidFill>
                  <a:srgbClr val="002060"/>
                </a:solidFill>
              </a:rPr>
              <a:t>pomiaru:   zależy od specyfiki wskaźnika. Określając częstotliwość pomiaru wskaźnika własnego, należy mieć na względzie okres realizacji projektu i termin zakończenia poszczególnych </a:t>
            </a:r>
            <a:r>
              <a:rPr lang="pl-PL" dirty="0" smtClean="0">
                <a:solidFill>
                  <a:srgbClr val="002060"/>
                </a:solidFill>
              </a:rPr>
              <a:t>zadań.</a:t>
            </a:r>
          </a:p>
          <a:p>
            <a:pPr marL="285750" indent="-285750">
              <a:buFont typeface="Wingdings" panose="05000000000000000000" pitchFamily="2" charset="2"/>
              <a:buChar char="Ø"/>
            </a:pPr>
            <a:r>
              <a:rPr lang="pl-PL" dirty="0" smtClean="0">
                <a:solidFill>
                  <a:srgbClr val="002060"/>
                </a:solidFill>
              </a:rPr>
              <a:t>Nie </a:t>
            </a:r>
            <a:r>
              <a:rPr lang="pl-PL" dirty="0">
                <a:solidFill>
                  <a:srgbClr val="002060"/>
                </a:solidFill>
              </a:rPr>
              <a:t>będzie wybierany z listy rozwijanej, ale samodzielnie wpisywany przez Wnioskodawcę.</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1417318" y="3849438"/>
            <a:ext cx="6858001" cy="1067540"/>
          </a:xfrm>
        </p:spPr>
        <p:txBody>
          <a:bodyPr/>
          <a:lstStyle/>
          <a:p>
            <a:pPr algn="r"/>
            <a:r>
              <a:rPr lang="pl-PL" b="1" dirty="0" smtClean="0"/>
              <a:t>Dziękuję za uwagę!</a:t>
            </a:r>
            <a:endParaRPr lang="pl-PL"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tekstu 2"/>
          <p:cNvSpPr>
            <a:spLocks noGrp="1"/>
          </p:cNvSpPr>
          <p:nvPr>
            <p:ph type="body" idx="1"/>
          </p:nvPr>
        </p:nvSpPr>
        <p:spPr>
          <a:xfrm>
            <a:off x="831272" y="3144134"/>
            <a:ext cx="8104909" cy="2987041"/>
          </a:xfrm>
        </p:spPr>
        <p:txBody>
          <a:bodyPr>
            <a:normAutofit/>
          </a:bodyPr>
          <a:lstStyle/>
          <a:p>
            <a:r>
              <a:rPr lang="pl-PL" sz="2000" dirty="0" smtClean="0">
                <a:solidFill>
                  <a:srgbClr val="002060"/>
                </a:solidFill>
              </a:rPr>
              <a:t>Jako </a:t>
            </a:r>
            <a:r>
              <a:rPr lang="pl-PL" sz="2000" dirty="0">
                <a:solidFill>
                  <a:srgbClr val="002060"/>
                </a:solidFill>
              </a:rPr>
              <a:t>aktualne dane należy rozumieć te, które pochodzą z okresu ostatnich 3 lat w stosunku do miesiąca i roku, w którym składany jest wniosek. </a:t>
            </a:r>
            <a:endParaRPr lang="pl-PL" sz="2000" dirty="0" smtClean="0">
              <a:solidFill>
                <a:srgbClr val="002060"/>
              </a:solidFill>
            </a:endParaRPr>
          </a:p>
          <a:p>
            <a:r>
              <a:rPr lang="pl-PL" sz="2000" dirty="0" smtClean="0">
                <a:solidFill>
                  <a:srgbClr val="002060"/>
                </a:solidFill>
              </a:rPr>
              <a:t>Diagnoza</a:t>
            </a:r>
            <a:r>
              <a:rPr lang="pl-PL" sz="2000" dirty="0">
                <a:solidFill>
                  <a:srgbClr val="002060"/>
                </a:solidFill>
              </a:rPr>
              <a:t>, która powstanie na podstawie ww. danych musi być zatwierdzona w ciągu ostatnich 6 miesięcy przed ogłoszeniem naboru</a:t>
            </a:r>
            <a:r>
              <a:rPr lang="pl-PL" sz="2000" dirty="0" smtClean="0">
                <a:solidFill>
                  <a:srgbClr val="002060"/>
                </a:solidFill>
              </a:rPr>
              <a:t>.</a:t>
            </a:r>
            <a:r>
              <a:rPr lang="pl-PL" sz="2000" dirty="0">
                <a:solidFill>
                  <a:srgbClr val="002060"/>
                </a:solidFill>
              </a:rPr>
              <a:t> </a:t>
            </a:r>
            <a:endParaRPr lang="pl-PL" sz="2000" dirty="0" smtClean="0">
              <a:solidFill>
                <a:srgbClr val="002060"/>
              </a:solidFill>
            </a:endParaRPr>
          </a:p>
          <a:p>
            <a:r>
              <a:rPr lang="pl-PL" sz="2000" dirty="0" smtClean="0">
                <a:solidFill>
                  <a:srgbClr val="002060"/>
                </a:solidFill>
              </a:rPr>
              <a:t>Diagnoza </a:t>
            </a:r>
            <a:r>
              <a:rPr lang="pl-PL" sz="2000" dirty="0">
                <a:solidFill>
                  <a:srgbClr val="002060"/>
                </a:solidFill>
              </a:rPr>
              <a:t>zatwierdzona przez organ prowadzący bądź osobę upoważnioną do podejmowania decyzji, jak również obligatoryjnie przez dyrektora szkoły.</a:t>
            </a:r>
          </a:p>
          <a:p>
            <a:r>
              <a:rPr lang="pl-PL" sz="2000" dirty="0">
                <a:solidFill>
                  <a:srgbClr val="002060"/>
                </a:solidFill>
              </a:rPr>
              <a:t>Zakres diagnozy musi być powiązany z działaniami planowanymi do realizacji w ramach 1 typu </a:t>
            </a:r>
            <a:r>
              <a:rPr lang="pl-PL" sz="2000" dirty="0" smtClean="0">
                <a:solidFill>
                  <a:srgbClr val="002060"/>
                </a:solidFill>
              </a:rPr>
              <a:t>projektu, a w treści wniosku należy przedstawić wnioski z przeprowadzonej diagnozy.</a:t>
            </a:r>
            <a:endParaRPr lang="pl-PL" sz="2000" dirty="0">
              <a:solidFill>
                <a:srgbClr val="002060"/>
              </a:solidFill>
            </a:endParaRPr>
          </a:p>
        </p:txBody>
      </p:sp>
      <p:sp>
        <p:nvSpPr>
          <p:cNvPr id="5" name="Strzałka w prawo 4"/>
          <p:cNvSpPr/>
          <p:nvPr/>
        </p:nvSpPr>
        <p:spPr>
          <a:xfrm>
            <a:off x="182878" y="3892545"/>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Prostokąt 7"/>
          <p:cNvSpPr/>
          <p:nvPr/>
        </p:nvSpPr>
        <p:spPr>
          <a:xfrm>
            <a:off x="401781" y="1097986"/>
            <a:ext cx="8534400" cy="1744067"/>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dostępu nr 6:  </a:t>
            </a:r>
          </a:p>
          <a:p>
            <a:pPr algn="ctr" defTabSz="914400">
              <a:lnSpc>
                <a:spcPct val="90000"/>
              </a:lnSpc>
              <a:spcBef>
                <a:spcPts val="1000"/>
              </a:spcBef>
            </a:pPr>
            <a:r>
              <a:rPr lang="pl-PL" sz="2200" b="1" dirty="0">
                <a:solidFill>
                  <a:srgbClr val="002060"/>
                </a:solidFill>
                <a:latin typeface="Calibri Light" panose="020F0302020204030204"/>
              </a:rPr>
              <a:t>Projekt został przygotowany na podstawie aktualnej diagnozy zatwierdzonej przez organ prowadzący bądź osobę upoważnioną do podejmowania decyzji, jak również obligatoryjnie przez dyrektora szkoły/placówki systemu oświaty. </a:t>
            </a:r>
            <a:endParaRPr lang="pl-PL" sz="2200" b="1" u="sng" dirty="0">
              <a:solidFill>
                <a:srgbClr val="002060"/>
              </a:solidFill>
              <a:latin typeface="Calibri Light" panose="020F0302020204030204"/>
            </a:endParaRPr>
          </a:p>
        </p:txBody>
      </p:sp>
      <p:sp>
        <p:nvSpPr>
          <p:cNvPr id="9" name="Strzałka w prawo 8"/>
          <p:cNvSpPr/>
          <p:nvPr/>
        </p:nvSpPr>
        <p:spPr>
          <a:xfrm>
            <a:off x="182879" y="3221056"/>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Strzałka w prawo 9"/>
          <p:cNvSpPr/>
          <p:nvPr/>
        </p:nvSpPr>
        <p:spPr>
          <a:xfrm>
            <a:off x="182878" y="4600714"/>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Strzałka w prawo 10"/>
          <p:cNvSpPr/>
          <p:nvPr/>
        </p:nvSpPr>
        <p:spPr>
          <a:xfrm>
            <a:off x="191188" y="5365434"/>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tekstu 2"/>
          <p:cNvSpPr>
            <a:spLocks noGrp="1"/>
          </p:cNvSpPr>
          <p:nvPr>
            <p:ph type="body" idx="1"/>
          </p:nvPr>
        </p:nvSpPr>
        <p:spPr>
          <a:xfrm>
            <a:off x="831272" y="2103121"/>
            <a:ext cx="8104909" cy="3749039"/>
          </a:xfrm>
        </p:spPr>
        <p:txBody>
          <a:bodyPr>
            <a:normAutofit/>
          </a:bodyPr>
          <a:lstStyle/>
          <a:p>
            <a:r>
              <a:rPr lang="pl-PL" sz="2000" dirty="0" smtClean="0">
                <a:solidFill>
                  <a:srgbClr val="002060"/>
                </a:solidFill>
              </a:rPr>
              <a:t>Wsparcie </a:t>
            </a:r>
            <a:r>
              <a:rPr lang="pl-PL" sz="2000" dirty="0">
                <a:solidFill>
                  <a:srgbClr val="002060"/>
                </a:solidFill>
              </a:rPr>
              <a:t>realizowane w projekcie powinno stanowić uzupełnienie/rozszerzenie działań realizowanych do tej pory przez szkoły i placówki objęte wsparciem, co oznacza, że nie powinno zastępować wsparcia organizowanego w szkole oraz powinno znaleźć odzwierciedlenie w przeprowadzanej przez Wnioskodawcę diagnozie potrzeb.</a:t>
            </a:r>
          </a:p>
          <a:p>
            <a:r>
              <a:rPr lang="pl-PL" sz="2000" dirty="0" smtClean="0">
                <a:solidFill>
                  <a:srgbClr val="002060"/>
                </a:solidFill>
              </a:rPr>
              <a:t>Zgodnie </a:t>
            </a:r>
            <a:r>
              <a:rPr lang="pl-PL" sz="2000" dirty="0">
                <a:solidFill>
                  <a:srgbClr val="002060"/>
                </a:solidFill>
              </a:rPr>
              <a:t>z Wytycznymi dotyczącymi realizacji projektów z udziałem środków Europejskiego Funduszu Społecznego Plus w regionalnych programach na lata 2021–2027 wsparcie w zakresie cyfryzacji danej szkoły lub placówki poprzedzone jest samooceną wykonaną przez szkołę lub placówkę, jej kadrę i uczniów przy wykorzystaniu narzędzia SELFIE.</a:t>
            </a:r>
          </a:p>
          <a:p>
            <a:r>
              <a:rPr lang="pl-PL" sz="2000" dirty="0">
                <a:solidFill>
                  <a:srgbClr val="002060"/>
                </a:solidFill>
              </a:rPr>
              <a:t>Nie założono ani minimalnego ani maksymalnego okresu realizacji projektu.</a:t>
            </a:r>
          </a:p>
          <a:p>
            <a:endParaRPr lang="pl-PL" sz="2000" dirty="0">
              <a:solidFill>
                <a:srgbClr val="002060"/>
              </a:solidFill>
            </a:endParaRPr>
          </a:p>
        </p:txBody>
      </p:sp>
      <p:sp>
        <p:nvSpPr>
          <p:cNvPr id="4" name="Tytuł 1"/>
          <p:cNvSpPr txBox="1"/>
          <p:nvPr/>
        </p:nvSpPr>
        <p:spPr bwMode="auto">
          <a:xfrm>
            <a:off x="182880" y="864842"/>
            <a:ext cx="8811491" cy="664700"/>
          </a:xfrm>
          <a:prstGeom prst="rect">
            <a:avLst/>
          </a:prstGeom>
          <a:solidFill>
            <a:srgbClr val="002060"/>
          </a:solidFill>
          <a:ln w="9525">
            <a:noFill/>
            <a:miter lim="800000"/>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30" tIns="45715" rIns="91430" bIns="45715" numCol="1" anchor="ctr" anchorCtr="0" compatLnSpc="1"/>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pl-PL" sz="2000" b="1" i="0" u="none" strike="noStrike" kern="1200" cap="none" spc="0" normalizeH="0" baseline="0" noProof="0" dirty="0" smtClean="0">
                <a:ln>
                  <a:noFill/>
                </a:ln>
                <a:solidFill>
                  <a:prstClr val="white"/>
                </a:solidFill>
                <a:effectLst/>
                <a:uLnTx/>
                <a:uFillTx/>
                <a:latin typeface="Calibri" panose="020F0502020204030204"/>
                <a:ea typeface="+mn-ea"/>
                <a:cs typeface="+mn-cs"/>
              </a:rPr>
              <a:t>Ogólne założenia</a:t>
            </a:r>
            <a:endParaRPr kumimoji="0" lang="pl-PL"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Strzałka w prawo 4"/>
          <p:cNvSpPr/>
          <p:nvPr/>
        </p:nvSpPr>
        <p:spPr>
          <a:xfrm>
            <a:off x="110836" y="2649683"/>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Strzałka w prawo 5"/>
          <p:cNvSpPr/>
          <p:nvPr/>
        </p:nvSpPr>
        <p:spPr>
          <a:xfrm>
            <a:off x="110835" y="4046915"/>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7" name="Strzałka w prawo 6"/>
          <p:cNvSpPr/>
          <p:nvPr/>
        </p:nvSpPr>
        <p:spPr>
          <a:xfrm>
            <a:off x="145009" y="5095013"/>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5851300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23888" y="1709739"/>
            <a:ext cx="7886700" cy="1196021"/>
          </a:xfrm>
          <a:solidFill>
            <a:schemeClr val="accent1">
              <a:lumMod val="20000"/>
              <a:lumOff val="80000"/>
            </a:schemeClr>
          </a:solidFill>
          <a:ln w="19050">
            <a:solidFill>
              <a:schemeClr val="accent1"/>
            </a:solidFill>
          </a:ln>
        </p:spPr>
        <p:txBody>
          <a:bodyPr>
            <a:normAutofit/>
          </a:bodyPr>
          <a:lstStyle/>
          <a:p>
            <a:r>
              <a:rPr lang="pl-PL" sz="1800" b="1" u="sng" dirty="0" smtClean="0"/>
              <a:t>Kompetencje kluczowe </a:t>
            </a:r>
            <a:r>
              <a:rPr lang="pl-PL" sz="1800" b="1" dirty="0"/>
              <a:t>- kompetencje w zakresie doboru i tworzenia informacji w języku ojczystym i językach obcych, umiejętności matematyczne, przyrodnicze i cyfrowe, a także kompetencje osobiste, społeczne i obywatelskie, w końcu umiejętności w zakresie przedsiębiorczości oraz świadomości i ekspresji kulturalnej</a:t>
            </a:r>
          </a:p>
        </p:txBody>
      </p:sp>
      <p:sp>
        <p:nvSpPr>
          <p:cNvPr id="4" name="Tytuł 1"/>
          <p:cNvSpPr txBox="1"/>
          <p:nvPr/>
        </p:nvSpPr>
        <p:spPr bwMode="auto">
          <a:xfrm>
            <a:off x="182880" y="864842"/>
            <a:ext cx="8811491" cy="664700"/>
          </a:xfrm>
          <a:prstGeom prst="rect">
            <a:avLst/>
          </a:prstGeom>
          <a:solidFill>
            <a:srgbClr val="002060"/>
          </a:solidFill>
          <a:ln w="9525">
            <a:noFill/>
            <a:miter lim="800000"/>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30" tIns="45715" rIns="91430" bIns="45715" numCol="1" anchor="ctr" anchorCtr="0" compatLnSpc="1"/>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lvl="0" defTabSz="914400">
              <a:defRPr/>
            </a:pPr>
            <a:r>
              <a:rPr lang="pl-PL" sz="1800" dirty="0" smtClean="0">
                <a:solidFill>
                  <a:prstClr val="white"/>
                </a:solidFill>
              </a:rPr>
              <a:t>Działanie 1.1 Wsparcie </a:t>
            </a:r>
            <a:r>
              <a:rPr lang="pl-PL" sz="1800" dirty="0">
                <a:solidFill>
                  <a:prstClr val="white"/>
                </a:solidFill>
              </a:rPr>
              <a:t>uczniów, w tym m.in. kształtowanie kompetencji kluczowych, </a:t>
            </a:r>
            <a:r>
              <a:rPr lang="pl-PL" sz="1800" dirty="0" smtClean="0">
                <a:solidFill>
                  <a:prstClr val="white"/>
                </a:solidFill>
              </a:rPr>
              <a:t>umiejętności podstawowych </a:t>
            </a:r>
            <a:r>
              <a:rPr lang="pl-PL" sz="1800" dirty="0">
                <a:solidFill>
                  <a:prstClr val="white"/>
                </a:solidFill>
              </a:rPr>
              <a:t>i przekrojowych wynikających z ich indywidualnych potrzeb </a:t>
            </a:r>
            <a:endParaRPr kumimoji="0" lang="pl-PL" sz="1800" b="0" i="0" u="none" strike="noStrike" kern="1200" cap="none" spc="0" normalizeH="0" baseline="0" noProof="0" dirty="0">
              <a:ln>
                <a:noFill/>
              </a:ln>
              <a:solidFill>
                <a:prstClr val="white"/>
              </a:solidFill>
              <a:effectLst/>
              <a:uLnTx/>
              <a:uFillTx/>
              <a:latin typeface="Calibri" panose="020F0502020204030204"/>
            </a:endParaRPr>
          </a:p>
        </p:txBody>
      </p:sp>
      <p:sp>
        <p:nvSpPr>
          <p:cNvPr id="5" name="Symbol zastępczy zawartości 2"/>
          <p:cNvSpPr txBox="1">
            <a:spLocks/>
          </p:cNvSpPr>
          <p:nvPr/>
        </p:nvSpPr>
        <p:spPr>
          <a:xfrm>
            <a:off x="231717" y="3302000"/>
            <a:ext cx="4356908" cy="3413761"/>
          </a:xfrm>
          <a:prstGeom prst="rect">
            <a:avLst/>
          </a:prstGeom>
          <a:ln>
            <a:solidFill>
              <a:srgbClr val="002060"/>
            </a:solidFill>
          </a:ln>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pl-PL" sz="1800" b="1" u="sng" dirty="0" smtClean="0">
                <a:solidFill>
                  <a:srgbClr val="002060"/>
                </a:solidFill>
              </a:rPr>
              <a:t>Umiejętności podstawowe</a:t>
            </a:r>
          </a:p>
          <a:p>
            <a:pPr marL="285750" indent="-285750">
              <a:buFont typeface="Arial" panose="020B0604020202020204" pitchFamily="34" charset="0"/>
              <a:buChar char="•"/>
            </a:pPr>
            <a:r>
              <a:rPr lang="pl-PL" sz="1800" b="1" dirty="0">
                <a:solidFill>
                  <a:srgbClr val="002060"/>
                </a:solidFill>
              </a:rPr>
              <a:t>tworzenie i prawidłowe rozumienie informacji pisemnej </a:t>
            </a:r>
            <a:endParaRPr lang="pl-PL" sz="1800" b="1" dirty="0" smtClean="0">
              <a:solidFill>
                <a:srgbClr val="002060"/>
              </a:solidFill>
            </a:endParaRPr>
          </a:p>
          <a:p>
            <a:pPr marL="285750" indent="-285750">
              <a:buFont typeface="Arial" panose="020B0604020202020204" pitchFamily="34" charset="0"/>
              <a:buChar char="•"/>
            </a:pPr>
            <a:r>
              <a:rPr lang="pl-PL" sz="1800" b="1" dirty="0">
                <a:solidFill>
                  <a:srgbClr val="002060"/>
                </a:solidFill>
              </a:rPr>
              <a:t>posługiwanie się językiem obcym (wielojęzyczność</a:t>
            </a:r>
            <a:r>
              <a:rPr lang="pl-PL" sz="1800" b="1" dirty="0" smtClean="0">
                <a:solidFill>
                  <a:srgbClr val="002060"/>
                </a:solidFill>
              </a:rPr>
              <a:t>)</a:t>
            </a:r>
          </a:p>
          <a:p>
            <a:pPr marL="285750" indent="-285750">
              <a:buFont typeface="Arial" panose="020B0604020202020204" pitchFamily="34" charset="0"/>
              <a:buChar char="•"/>
            </a:pPr>
            <a:r>
              <a:rPr lang="pl-PL" sz="1800" b="1" dirty="0">
                <a:solidFill>
                  <a:srgbClr val="002060"/>
                </a:solidFill>
              </a:rPr>
              <a:t>rozwijanie i wykorzystywanie myślenia matematycznego </a:t>
            </a:r>
            <a:endParaRPr lang="pl-PL" sz="1800" b="1" dirty="0" smtClean="0">
              <a:solidFill>
                <a:srgbClr val="002060"/>
              </a:solidFill>
            </a:endParaRPr>
          </a:p>
          <a:p>
            <a:pPr marL="285750" indent="-285750">
              <a:buFont typeface="Arial" panose="020B0604020202020204" pitchFamily="34" charset="0"/>
              <a:buChar char="•"/>
            </a:pPr>
            <a:r>
              <a:rPr lang="pl-PL" sz="1800" b="1" dirty="0">
                <a:solidFill>
                  <a:srgbClr val="002060"/>
                </a:solidFill>
              </a:rPr>
              <a:t>umiejętności w zakresie nauk przyrodniczych, technologii i inżynierii </a:t>
            </a:r>
            <a:endParaRPr lang="pl-PL" sz="1800" b="1" dirty="0" smtClean="0">
              <a:solidFill>
                <a:srgbClr val="002060"/>
              </a:solidFill>
            </a:endParaRPr>
          </a:p>
          <a:p>
            <a:endParaRPr lang="pl-PL" dirty="0"/>
          </a:p>
        </p:txBody>
      </p:sp>
      <p:sp>
        <p:nvSpPr>
          <p:cNvPr id="6" name="Symbol zastępczy zawartości 2"/>
          <p:cNvSpPr txBox="1">
            <a:spLocks/>
          </p:cNvSpPr>
          <p:nvPr/>
        </p:nvSpPr>
        <p:spPr>
          <a:xfrm>
            <a:off x="4787092" y="3302000"/>
            <a:ext cx="4207279" cy="3413761"/>
          </a:xfrm>
          <a:prstGeom prst="rect">
            <a:avLst/>
          </a:prstGeom>
          <a:ln>
            <a:solidFill>
              <a:srgbClr val="002060"/>
            </a:solidFill>
          </a:ln>
        </p:spPr>
        <p:txBody>
          <a:bodyPr vert="horz" lIns="91440" tIns="45720" rIns="91440" bIns="45720" rtlCol="0">
            <a:normAutofit fontScale="775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pl-PL" sz="1800" b="1" u="sng" dirty="0" smtClean="0">
                <a:solidFill>
                  <a:srgbClr val="002060"/>
                </a:solidFill>
              </a:rPr>
              <a:t>Umiejętności przekrojowe</a:t>
            </a:r>
          </a:p>
          <a:p>
            <a:pPr marL="285750" indent="-285750">
              <a:buFont typeface="Arial" panose="020B0604020202020204" pitchFamily="34" charset="0"/>
              <a:buChar char="•"/>
            </a:pPr>
            <a:r>
              <a:rPr lang="pl-PL" sz="1800" b="1" dirty="0" smtClean="0">
                <a:solidFill>
                  <a:srgbClr val="002060"/>
                </a:solidFill>
              </a:rPr>
              <a:t>cyfrowe</a:t>
            </a:r>
          </a:p>
          <a:p>
            <a:pPr marL="285750" indent="-285750">
              <a:buFont typeface="Arial" panose="020B0604020202020204" pitchFamily="34" charset="0"/>
              <a:buChar char="•"/>
            </a:pPr>
            <a:r>
              <a:rPr lang="pl-PL" sz="1800" b="1" dirty="0" smtClean="0">
                <a:solidFill>
                  <a:srgbClr val="002060"/>
                </a:solidFill>
              </a:rPr>
              <a:t>osobiste, społeczne i w zakresie uczenia się</a:t>
            </a:r>
          </a:p>
          <a:p>
            <a:pPr marL="285750" indent="-285750">
              <a:buFont typeface="Arial" panose="020B0604020202020204" pitchFamily="34" charset="0"/>
              <a:buChar char="•"/>
            </a:pPr>
            <a:r>
              <a:rPr lang="pl-PL" sz="1800" b="1" dirty="0" smtClean="0">
                <a:solidFill>
                  <a:srgbClr val="002060"/>
                </a:solidFill>
              </a:rPr>
              <a:t>obywatelskie</a:t>
            </a:r>
          </a:p>
          <a:p>
            <a:pPr marL="285750" indent="-285750">
              <a:buFont typeface="Arial" panose="020B0604020202020204" pitchFamily="34" charset="0"/>
              <a:buChar char="•"/>
            </a:pPr>
            <a:r>
              <a:rPr lang="pl-PL" sz="1800" b="1" dirty="0" smtClean="0">
                <a:solidFill>
                  <a:srgbClr val="002060"/>
                </a:solidFill>
              </a:rPr>
              <a:t>w zakresie przedsiębiorczości </a:t>
            </a:r>
          </a:p>
          <a:p>
            <a:pPr marL="285750" indent="-285750">
              <a:buFont typeface="Arial" panose="020B0604020202020204" pitchFamily="34" charset="0"/>
              <a:buChar char="•"/>
            </a:pPr>
            <a:r>
              <a:rPr lang="pl-PL" sz="1800" b="1" dirty="0" smtClean="0">
                <a:solidFill>
                  <a:srgbClr val="002060"/>
                </a:solidFill>
              </a:rPr>
              <a:t>w zakresie świadomości i ekspresji kulturalnej </a:t>
            </a:r>
          </a:p>
          <a:p>
            <a:pPr marL="285750" indent="-285750">
              <a:buFont typeface="Arial" panose="020B0604020202020204" pitchFamily="34" charset="0"/>
              <a:buChar char="•"/>
            </a:pPr>
            <a:r>
              <a:rPr lang="pl-PL" sz="1800" b="1" dirty="0" smtClean="0">
                <a:solidFill>
                  <a:srgbClr val="002060"/>
                </a:solidFill>
              </a:rPr>
              <a:t>w zakresie myślenia krytycznego i kompleksowego </a:t>
            </a:r>
          </a:p>
          <a:p>
            <a:pPr marL="285750" indent="-285750">
              <a:buFont typeface="Arial" panose="020B0604020202020204" pitchFamily="34" charset="0"/>
              <a:buChar char="•"/>
            </a:pPr>
            <a:r>
              <a:rPr lang="pl-PL" sz="1800" b="1" dirty="0" smtClean="0">
                <a:solidFill>
                  <a:srgbClr val="002060"/>
                </a:solidFill>
              </a:rPr>
              <a:t>w zakresie pracy zespołowej </a:t>
            </a:r>
          </a:p>
          <a:p>
            <a:pPr marL="285750" indent="-285750">
              <a:buFont typeface="Arial" panose="020B0604020202020204" pitchFamily="34" charset="0"/>
              <a:buChar char="•"/>
            </a:pPr>
            <a:r>
              <a:rPr lang="pl-PL" sz="1800" b="1" dirty="0" smtClean="0">
                <a:solidFill>
                  <a:srgbClr val="002060"/>
                </a:solidFill>
              </a:rPr>
              <a:t>zdolność adaptacji do nowych warunków</a:t>
            </a:r>
          </a:p>
          <a:p>
            <a:pPr marL="285750" indent="-285750">
              <a:buFont typeface="Arial" panose="020B0604020202020204" pitchFamily="34" charset="0"/>
              <a:buChar char="•"/>
            </a:pPr>
            <a:r>
              <a:rPr lang="pl-PL" sz="1800" b="1" dirty="0">
                <a:solidFill>
                  <a:srgbClr val="002060"/>
                </a:solidFill>
              </a:rPr>
              <a:t>p</a:t>
            </a:r>
            <a:r>
              <a:rPr lang="pl-PL" sz="1800" b="1" dirty="0" smtClean="0">
                <a:solidFill>
                  <a:srgbClr val="002060"/>
                </a:solidFill>
              </a:rPr>
              <a:t>rzywódcze</a:t>
            </a:r>
          </a:p>
          <a:p>
            <a:pPr marL="285750" indent="-285750">
              <a:buFont typeface="Arial" panose="020B0604020202020204" pitchFamily="34" charset="0"/>
              <a:buChar char="•"/>
            </a:pPr>
            <a:r>
              <a:rPr lang="pl-PL" sz="1800" b="1" dirty="0">
                <a:solidFill>
                  <a:srgbClr val="002060"/>
                </a:solidFill>
              </a:rPr>
              <a:t>związane z wielokulturowością </a:t>
            </a:r>
            <a:endParaRPr lang="pl-PL" sz="1800" b="1" dirty="0" smtClean="0">
              <a:solidFill>
                <a:srgbClr val="002060"/>
              </a:solidFill>
            </a:endParaRPr>
          </a:p>
          <a:p>
            <a:pPr marL="285750" indent="-285750">
              <a:buFont typeface="Arial" panose="020B0604020202020204" pitchFamily="34" charset="0"/>
              <a:buChar char="•"/>
            </a:pPr>
            <a:r>
              <a:rPr lang="pl-PL" sz="1800" b="1" dirty="0">
                <a:solidFill>
                  <a:srgbClr val="002060"/>
                </a:solidFill>
              </a:rPr>
              <a:t>związane z kreatywnością i innowacyjnością </a:t>
            </a:r>
            <a:endParaRPr lang="pl-PL" sz="1800" b="1" dirty="0" smtClean="0">
              <a:solidFill>
                <a:srgbClr val="002060"/>
              </a:solidFill>
            </a:endParaRPr>
          </a:p>
          <a:p>
            <a:pPr marL="285750" indent="-285750">
              <a:buFont typeface="Arial" panose="020B0604020202020204" pitchFamily="34" charset="0"/>
              <a:buChar char="•"/>
            </a:pPr>
            <a:endParaRPr lang="pl-PL" sz="1800" b="1" dirty="0" smtClean="0">
              <a:solidFill>
                <a:srgbClr val="002060"/>
              </a:solidFill>
            </a:endParaRPr>
          </a:p>
          <a:p>
            <a:pPr marL="285750" indent="-285750">
              <a:buFont typeface="Arial" panose="020B0604020202020204" pitchFamily="34" charset="0"/>
              <a:buChar char="•"/>
            </a:pPr>
            <a:endParaRPr lang="pl-PL" sz="1800" b="1" dirty="0" smtClean="0">
              <a:solidFill>
                <a:srgbClr val="002060"/>
              </a:solidFill>
            </a:endParaRPr>
          </a:p>
          <a:p>
            <a:pPr marL="285750" indent="-285750">
              <a:buFont typeface="Arial" panose="020B0604020202020204" pitchFamily="34" charset="0"/>
              <a:buChar char="•"/>
            </a:pPr>
            <a:endParaRPr lang="pl-PL" sz="1800" b="1" dirty="0" smtClean="0">
              <a:solidFill>
                <a:srgbClr val="002060"/>
              </a:solidFill>
            </a:endParaRPr>
          </a:p>
          <a:p>
            <a:pPr marL="285750" indent="-285750">
              <a:buFont typeface="Arial" panose="020B0604020202020204" pitchFamily="34" charset="0"/>
              <a:buChar char="•"/>
            </a:pPr>
            <a:endParaRPr lang="pl-PL" sz="1800" b="1" dirty="0" smtClean="0">
              <a:solidFill>
                <a:srgbClr val="002060"/>
              </a:solidFill>
            </a:endParaRPr>
          </a:p>
          <a:p>
            <a:pPr marL="285750" indent="-285750">
              <a:buFont typeface="Arial" panose="020B0604020202020204" pitchFamily="34" charset="0"/>
              <a:buChar char="•"/>
            </a:pPr>
            <a:endParaRPr lang="pl-PL" sz="1800" b="1" dirty="0" smtClean="0">
              <a:solidFill>
                <a:srgbClr val="002060"/>
              </a:solidFill>
            </a:endParaRPr>
          </a:p>
          <a:p>
            <a:pPr marL="285750" indent="-285750">
              <a:buFont typeface="Arial" panose="020B0604020202020204" pitchFamily="34" charset="0"/>
              <a:buChar char="•"/>
            </a:pPr>
            <a:endParaRPr lang="pl-PL" sz="1800" b="1" u="sng" dirty="0" smtClean="0">
              <a:solidFill>
                <a:srgbClr val="002060"/>
              </a:solidFill>
            </a:endParaRPr>
          </a:p>
          <a:p>
            <a:endParaRPr lang="pl-PL" dirty="0"/>
          </a:p>
        </p:txBody>
      </p:sp>
    </p:spTree>
    <p:extLst>
      <p:ext uri="{BB962C8B-B14F-4D97-AF65-F5344CB8AC3E}">
        <p14:creationId xmlns:p14="http://schemas.microsoft.com/office/powerpoint/2010/main" val="41782497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Symbol zastępczy zawartości 4"/>
          <p:cNvGraphicFramePr/>
          <p:nvPr>
            <p:extLst>
              <p:ext uri="{D42A27DB-BD31-4B8C-83A1-F6EECF244321}">
                <p14:modId xmlns:p14="http://schemas.microsoft.com/office/powerpoint/2010/main" val="2066762255"/>
              </p:ext>
            </p:extLst>
          </p:nvPr>
        </p:nvGraphicFramePr>
        <p:xfrm>
          <a:off x="623454" y="2103120"/>
          <a:ext cx="8520546" cy="43457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ytuł 1"/>
          <p:cNvSpPr txBox="1"/>
          <p:nvPr/>
        </p:nvSpPr>
        <p:spPr bwMode="auto">
          <a:xfrm>
            <a:off x="1622829" y="864842"/>
            <a:ext cx="6830291" cy="664700"/>
          </a:xfrm>
          <a:prstGeom prst="rect">
            <a:avLst/>
          </a:prstGeom>
          <a:solidFill>
            <a:srgbClr val="002060"/>
          </a:solidFill>
          <a:ln w="9525">
            <a:noFill/>
            <a:miter lim="800000"/>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30" tIns="45715" rIns="91430" bIns="45715" numCol="1" anchor="ctr" anchorCtr="0" compatLnSpc="1"/>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lvl="0" defTabSz="914400">
              <a:defRPr/>
            </a:pPr>
            <a:r>
              <a:rPr lang="pl-PL" sz="1800" noProof="0" dirty="0" smtClean="0">
                <a:solidFill>
                  <a:prstClr val="white"/>
                </a:solidFill>
              </a:rPr>
              <a:t>Formy wsparcia uczniów</a:t>
            </a:r>
            <a:endParaRPr kumimoji="0" lang="pl-PL" sz="1800" b="0" i="0" u="none" strike="noStrike" kern="1200" cap="none" spc="0" normalizeH="0" baseline="0" noProof="0" dirty="0">
              <a:ln>
                <a:noFill/>
              </a:ln>
              <a:solidFill>
                <a:prstClr val="white"/>
              </a:solidFill>
              <a:effectLst/>
              <a:uLnTx/>
              <a:uFillTx/>
              <a:latin typeface="Calibri" panose="020F0502020204030204"/>
            </a:endParaRPr>
          </a:p>
        </p:txBody>
      </p:sp>
      <p:sp>
        <p:nvSpPr>
          <p:cNvPr id="5" name="Tytuł 1"/>
          <p:cNvSpPr txBox="1"/>
          <p:nvPr/>
        </p:nvSpPr>
        <p:spPr bwMode="auto">
          <a:xfrm>
            <a:off x="186574" y="6106160"/>
            <a:ext cx="6830291" cy="513542"/>
          </a:xfrm>
          <a:prstGeom prst="rect">
            <a:avLst/>
          </a:prstGeom>
          <a:solidFill>
            <a:schemeClr val="accent1">
              <a:lumMod val="20000"/>
              <a:lumOff val="80000"/>
            </a:schemeClr>
          </a:solidFill>
          <a:ln w="9525">
            <a:noFill/>
            <a:miter lim="800000"/>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30" tIns="45715" rIns="91430" bIns="45715" numCol="1" anchor="ctr" anchorCtr="0" compatLnSpc="1"/>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lvl="0" defTabSz="914400">
              <a:defRPr/>
            </a:pPr>
            <a:r>
              <a:rPr lang="pl-PL" sz="1800" b="1" noProof="0" dirty="0" smtClean="0">
                <a:solidFill>
                  <a:srgbClr val="002060"/>
                </a:solidFill>
              </a:rPr>
              <a:t>Katalog form wsparcia jest katalogiem zamkniętym.</a:t>
            </a:r>
            <a:endParaRPr kumimoji="0" lang="pl-PL" sz="1800" b="1" i="0" u="none" strike="noStrike" kern="1200" cap="none" spc="0" normalizeH="0" baseline="0" noProof="0" dirty="0">
              <a:ln>
                <a:noFill/>
              </a:ln>
              <a:solidFill>
                <a:srgbClr val="002060"/>
              </a:solidFill>
              <a:effectLst/>
              <a:uLnTx/>
              <a:uFillTx/>
              <a:latin typeface="Calibri" panose="020F0502020204030204"/>
            </a:endParaRPr>
          </a:p>
        </p:txBody>
      </p:sp>
    </p:spTree>
    <p:extLst>
      <p:ext uri="{BB962C8B-B14F-4D97-AF65-F5344CB8AC3E}">
        <p14:creationId xmlns:p14="http://schemas.microsoft.com/office/powerpoint/2010/main" val="26251636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4"/>
          <p:cNvSpPr/>
          <p:nvPr/>
        </p:nvSpPr>
        <p:spPr>
          <a:xfrm>
            <a:off x="843281" y="1240187"/>
            <a:ext cx="7542761" cy="1439368"/>
          </a:xfrm>
          <a:prstGeom prst="rect">
            <a:avLst/>
          </a:prstGeom>
          <a:solidFill>
            <a:schemeClr val="accent1">
              <a:lumMod val="40000"/>
              <a:lumOff val="60000"/>
            </a:schemeClr>
          </a:solidFill>
          <a:ln>
            <a:solidFill>
              <a:schemeClr val="accent1">
                <a:lumMod val="75000"/>
              </a:schemeClr>
            </a:solidFill>
          </a:ln>
        </p:spPr>
        <p:txBody>
          <a:bodyPr wrap="square">
            <a:spAutoFit/>
          </a:bodyPr>
          <a:lstStyle/>
          <a:p>
            <a:pPr algn="ctr" defTabSz="914400">
              <a:lnSpc>
                <a:spcPct val="90000"/>
              </a:lnSpc>
              <a:spcBef>
                <a:spcPts val="1000"/>
              </a:spcBef>
            </a:pPr>
            <a:r>
              <a:rPr lang="pl-PL" sz="2200" b="1" dirty="0" smtClean="0">
                <a:solidFill>
                  <a:srgbClr val="002060"/>
                </a:solidFill>
                <a:latin typeface="Calibri Light" panose="020F0302020204030204"/>
              </a:rPr>
              <a:t>Kryterium specyficzne dostępu nr 9:  </a:t>
            </a:r>
          </a:p>
          <a:p>
            <a:pPr algn="ctr" defTabSz="914400">
              <a:lnSpc>
                <a:spcPct val="90000"/>
              </a:lnSpc>
              <a:spcBef>
                <a:spcPts val="1000"/>
              </a:spcBef>
            </a:pPr>
            <a:r>
              <a:rPr lang="pl-PL" sz="2200" b="1" dirty="0">
                <a:solidFill>
                  <a:srgbClr val="002060"/>
                </a:solidFill>
                <a:latin typeface="Calibri Light" panose="020F0302020204030204"/>
              </a:rPr>
              <a:t>Projekt zakłada wsparcie </a:t>
            </a:r>
            <a:r>
              <a:rPr lang="pl-PL" sz="2200" b="1" dirty="0" smtClean="0">
                <a:solidFill>
                  <a:srgbClr val="002060"/>
                </a:solidFill>
                <a:latin typeface="Calibri Light" panose="020F0302020204030204"/>
              </a:rPr>
              <a:t>każdego ucznia uczestniczącego w projekcie w </a:t>
            </a:r>
            <a:r>
              <a:rPr lang="pl-PL" sz="2200" b="1" dirty="0">
                <a:solidFill>
                  <a:srgbClr val="002060"/>
                </a:solidFill>
                <a:latin typeface="Calibri Light" panose="020F0302020204030204"/>
              </a:rPr>
              <a:t>zakresie rozwijania umiejętności </a:t>
            </a:r>
            <a:r>
              <a:rPr lang="pl-PL" sz="2200" b="1" dirty="0" smtClean="0">
                <a:solidFill>
                  <a:srgbClr val="002060"/>
                </a:solidFill>
                <a:latin typeface="Calibri Light" panose="020F0302020204030204"/>
              </a:rPr>
              <a:t>podstawowych </a:t>
            </a:r>
            <a:r>
              <a:rPr lang="pl-PL" sz="2200" b="1" dirty="0">
                <a:solidFill>
                  <a:srgbClr val="002060"/>
                </a:solidFill>
                <a:latin typeface="Calibri Light" panose="020F0302020204030204"/>
              </a:rPr>
              <a:t>zgodnie z </a:t>
            </a:r>
            <a:r>
              <a:rPr lang="pl-PL" sz="2200" b="1" dirty="0" smtClean="0">
                <a:solidFill>
                  <a:srgbClr val="002060"/>
                </a:solidFill>
                <a:latin typeface="Calibri Light" panose="020F0302020204030204"/>
              </a:rPr>
              <a:t>Zintegrowaną </a:t>
            </a:r>
            <a:r>
              <a:rPr lang="pl-PL" sz="2200" b="1" dirty="0">
                <a:solidFill>
                  <a:srgbClr val="002060"/>
                </a:solidFill>
                <a:latin typeface="Calibri Light" panose="020F0302020204030204"/>
              </a:rPr>
              <a:t>Strategią Umiejętności 2030.</a:t>
            </a:r>
            <a:endParaRPr lang="pl-PL" sz="2200" b="1" u="sng" dirty="0">
              <a:solidFill>
                <a:srgbClr val="002060"/>
              </a:solidFill>
              <a:latin typeface="Calibri Light" panose="020F0302020204030204"/>
            </a:endParaRPr>
          </a:p>
        </p:txBody>
      </p:sp>
      <p:sp>
        <p:nvSpPr>
          <p:cNvPr id="6" name="Symbol zastępczy tekstu 2"/>
          <p:cNvSpPr>
            <a:spLocks noGrp="1"/>
          </p:cNvSpPr>
          <p:nvPr>
            <p:ph type="body" idx="1"/>
          </p:nvPr>
        </p:nvSpPr>
        <p:spPr>
          <a:xfrm>
            <a:off x="946901" y="3069937"/>
            <a:ext cx="7335520" cy="2682240"/>
          </a:xfrm>
        </p:spPr>
        <p:txBody>
          <a:bodyPr>
            <a:normAutofit/>
          </a:bodyPr>
          <a:lstStyle/>
          <a:p>
            <a:r>
              <a:rPr lang="pl-PL" sz="2000" dirty="0">
                <a:solidFill>
                  <a:srgbClr val="002060"/>
                </a:solidFill>
              </a:rPr>
              <a:t>Każdy uczeń uczestniczący w projekcie musi mieć zapewnione wsparcie w postaci rozwijania łącznie przynajmniej 2 umiejętności </a:t>
            </a:r>
            <a:r>
              <a:rPr lang="pl-PL" sz="2000" dirty="0" smtClean="0">
                <a:solidFill>
                  <a:srgbClr val="002060"/>
                </a:solidFill>
              </a:rPr>
              <a:t>podstawowych, </a:t>
            </a:r>
            <a:r>
              <a:rPr lang="pl-PL" sz="2000" dirty="0">
                <a:solidFill>
                  <a:srgbClr val="002060"/>
                </a:solidFill>
              </a:rPr>
              <a:t>z położeniem nacisku </a:t>
            </a:r>
            <a:r>
              <a:rPr lang="pl-PL" sz="2000" dirty="0" smtClean="0">
                <a:solidFill>
                  <a:srgbClr val="002060"/>
                </a:solidFill>
              </a:rPr>
              <a:t>na praktyczny aspekt </a:t>
            </a:r>
            <a:r>
              <a:rPr lang="pl-PL" sz="2000" dirty="0">
                <a:solidFill>
                  <a:srgbClr val="002060"/>
                </a:solidFill>
              </a:rPr>
              <a:t>rozwijania tych umiejętności. </a:t>
            </a:r>
            <a:endParaRPr lang="pl-PL" sz="2000" dirty="0" smtClean="0">
              <a:solidFill>
                <a:srgbClr val="002060"/>
              </a:solidFill>
            </a:endParaRPr>
          </a:p>
          <a:p>
            <a:r>
              <a:rPr lang="pl-PL" sz="2000" dirty="0" smtClean="0">
                <a:solidFill>
                  <a:srgbClr val="002060"/>
                </a:solidFill>
              </a:rPr>
              <a:t>Praktyczny sposób to m.in.:</a:t>
            </a:r>
          </a:p>
          <a:p>
            <a:pPr marL="342900" indent="-342900">
              <a:buFontTx/>
              <a:buChar char="-"/>
            </a:pPr>
            <a:r>
              <a:rPr lang="pl-PL" sz="2000" dirty="0" smtClean="0">
                <a:solidFill>
                  <a:srgbClr val="002060"/>
                </a:solidFill>
              </a:rPr>
              <a:t>praca w grupach, współpraca grup oraz uczniów między sobą;</a:t>
            </a:r>
          </a:p>
          <a:p>
            <a:pPr marL="342900" indent="-342900">
              <a:buFontTx/>
              <a:buChar char="-"/>
            </a:pPr>
            <a:r>
              <a:rPr lang="pl-PL" sz="2000" dirty="0">
                <a:solidFill>
                  <a:srgbClr val="002060"/>
                </a:solidFill>
              </a:rPr>
              <a:t>p</a:t>
            </a:r>
            <a:r>
              <a:rPr lang="pl-PL" sz="2000" dirty="0" smtClean="0">
                <a:solidFill>
                  <a:srgbClr val="002060"/>
                </a:solidFill>
              </a:rPr>
              <a:t>raca metodą projektową/warsztatową </a:t>
            </a:r>
            <a:endParaRPr lang="pl-PL" sz="2000" dirty="0">
              <a:solidFill>
                <a:srgbClr val="002060"/>
              </a:solidFill>
            </a:endParaRPr>
          </a:p>
        </p:txBody>
      </p:sp>
      <p:sp>
        <p:nvSpPr>
          <p:cNvPr id="7" name="Strzałka w prawo 6"/>
          <p:cNvSpPr/>
          <p:nvPr/>
        </p:nvSpPr>
        <p:spPr>
          <a:xfrm>
            <a:off x="182880" y="4061923"/>
            <a:ext cx="565265"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21016276"/>
      </p:ext>
    </p:extLst>
  </p:cSld>
  <p:clrMapOvr>
    <a:masterClrMapping/>
  </p:clrMapOvr>
</p:sld>
</file>

<file path=ppt/theme/theme1.xml><?xml version="1.0" encoding="utf-8"?>
<a:theme xmlns:a="http://schemas.openxmlformats.org/drawingml/2006/main" name="Motyw pakietu Office">
  <a:themeElements>
    <a:clrScheme name="Motyw pakietu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tyw pakietu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Prezentacja próbna</Template>
  <TotalTime>1577</TotalTime>
  <Words>4667</Words>
  <Application>Microsoft Office PowerPoint</Application>
  <PresentationFormat>Pokaz na ekranie (4:3)</PresentationFormat>
  <Paragraphs>380</Paragraphs>
  <Slides>42</Slides>
  <Notes>42</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42</vt:i4>
      </vt:variant>
    </vt:vector>
  </HeadingPairs>
  <TitlesOfParts>
    <vt:vector size="48" baseType="lpstr">
      <vt:lpstr>Arial</vt:lpstr>
      <vt:lpstr>Calibri</vt:lpstr>
      <vt:lpstr>Calibri Light</vt:lpstr>
      <vt:lpstr>Times New Roman</vt:lpstr>
      <vt:lpstr>Wingdings</vt:lpstr>
      <vt:lpstr>Motyw pakietu Office</vt:lpstr>
      <vt:lpstr>Przedstawienie założeń dla naboru nr FEWM.06.03-IZ.00-001/24 w ramach Działania 6.3: Edukacja ogólnokształcąca</vt:lpstr>
      <vt:lpstr>Typ 1: Realizacja programów rozwojowych szkół/placówek systemu oświaty prowadzących kształcenie ogólne poprzez poniższe działania:</vt:lpstr>
      <vt:lpstr>Prezentacja programu PowerPoint</vt:lpstr>
      <vt:lpstr>Prezentacja programu PowerPoint</vt:lpstr>
      <vt:lpstr>Prezentacja programu PowerPoint</vt:lpstr>
      <vt:lpstr>Prezentacja programu PowerPoint</vt:lpstr>
      <vt:lpstr>Kompetencje kluczowe - kompetencje w zakresie doboru i tworzenia informacji w języku ojczystym i językach obcych, umiejętności matematyczne, przyrodnicze i cyfrowe, a także kompetencje osobiste, społeczne i obywatelskie, w końcu umiejętności w zakresie przedsiębiorczości oraz świadomości i ekspresji kulturalnej</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1.2. Tworzenie warunków dla realizacji edukacji włączającej, w tym uwzględniającej potrzeby wynikające z niepełnosprawności lub innej niekorzystnej sytuacji </vt:lpstr>
      <vt:lpstr>1.2. Tworzenie warunków dla realizacji edukacji włączającej, w tym uwzględniającej potrzeby wynikające z niepełnosprawności lub innej niekorzystnej sytuacji </vt:lpstr>
      <vt:lpstr> Kategorie kosztów:</vt:lpstr>
      <vt:lpstr>1.2. Tworzenie warunków dla realizacji edukacji włączającej, w tym uwzględniającej potrzeby wynikające z niepełnosprawności lub innej niekorzystnej sytuacji </vt:lpstr>
      <vt:lpstr>1.3 Wsparcie poradni psychologiczno-pedagogicznych jako element współpracy ze szkołami w ramach programów rozwojowych </vt:lpstr>
      <vt:lpstr>1.3 Wsparcie poradni psychologiczno-pedagogicznych jako element współpracy ze szkołami w ramach programów rozwojowych </vt:lpstr>
      <vt:lpstr>1.3 Wsparcie poradni psychologiczno-pedagogicznych jako element współpracy ze szkołami w ramach programów rozwojowych </vt:lpstr>
      <vt:lpstr>Prezentacja programu PowerPoint</vt:lpstr>
      <vt:lpstr>1.4 Realizacja atrakcyjnych zajęć dla uczniów poza edukacją formalną, służących rozwojowi ich uzdolnień, pasji i zainteresowań, m.in. współpraca z bibliotekami oraz instytucjami kultury </vt:lpstr>
      <vt:lpstr>1.5. Wsparcie kadry szkół/placówek systemu oświaty</vt:lpstr>
      <vt:lpstr>1.5. Wsparcie kadry szkół/placówek systemu oświaty</vt:lpstr>
      <vt:lpstr>    Wykorzystanie nabytej wiedzy podczas prowadzenia zajęć  w ramach projektu </vt:lpstr>
      <vt:lpstr>1.5. Wsparcie kadry szkół/placówek systemu oświaty</vt:lpstr>
      <vt:lpstr>1.5. Wsparcie kadry szkół/placówek systemu oświaty</vt:lpstr>
      <vt:lpstr>Prezentacja programu PowerPoint</vt:lpstr>
      <vt:lpstr>Prezentacja programu PowerPoint</vt:lpstr>
      <vt:lpstr>Prezentacja programu PowerPoint</vt:lpstr>
      <vt:lpstr>Aktywne wsparcie:  - uczniów - nauczycieli - rodziców/opiekunów prawnych  </vt:lpstr>
      <vt:lpstr>Prezentacja programu PowerPoint</vt:lpstr>
      <vt:lpstr>Prezentacja programu PowerPoint</vt:lpstr>
      <vt:lpstr>Prezentacja programu PowerPoint</vt:lpstr>
      <vt:lpstr>Prezentacja programu PowerPoint</vt:lpstr>
      <vt:lpstr>Wskaźniki w projekcie </vt:lpstr>
      <vt:lpstr>Prezentacja programu PowerPoint</vt:lpstr>
      <vt:lpstr>Prezentacja programu PowerPoint</vt:lpstr>
      <vt:lpstr>Prezentacja programu PowerPoint</vt:lpstr>
      <vt:lpstr>Prezentacja programu PowerPoint</vt:lpstr>
      <vt:lpstr>Dziękuję za uwagę!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Sabina Ropiak</dc:creator>
  <cp:lastModifiedBy>Anna Kapela</cp:lastModifiedBy>
  <cp:revision>190</cp:revision>
  <cp:lastPrinted>2024-04-08T11:05:10Z</cp:lastPrinted>
  <dcterms:created xsi:type="dcterms:W3CDTF">2023-01-20T07:35:00Z</dcterms:created>
  <dcterms:modified xsi:type="dcterms:W3CDTF">2024-04-10T06:25:51Z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A83B1A9D2461490B892F6B7149E1017A</vt:lpwstr>
  </property>
  <property fmtid="{D5CDD505-2E9C-101B-9397-08002B2CF9AE}" pid="3" name="KSOProductBuildVer">
    <vt:lpwstr>1045-11.2.0.11537</vt:lpwstr>
  </property>
</Properties>
</file>