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Lst>
  <p:notesMasterIdLst>
    <p:notesMasterId r:id="rId97"/>
  </p:notesMasterIdLst>
  <p:sldIdLst>
    <p:sldId id="627" r:id="rId3"/>
    <p:sldId id="609" r:id="rId4"/>
    <p:sldId id="646" r:id="rId5"/>
    <p:sldId id="647" r:id="rId6"/>
    <p:sldId id="648" r:id="rId7"/>
    <p:sldId id="649" r:id="rId8"/>
    <p:sldId id="650" r:id="rId9"/>
    <p:sldId id="651" r:id="rId10"/>
    <p:sldId id="654" r:id="rId11"/>
    <p:sldId id="653" r:id="rId12"/>
    <p:sldId id="655" r:id="rId13"/>
    <p:sldId id="656" r:id="rId14"/>
    <p:sldId id="657" r:id="rId15"/>
    <p:sldId id="658" r:id="rId16"/>
    <p:sldId id="661" r:id="rId17"/>
    <p:sldId id="662" r:id="rId18"/>
    <p:sldId id="663" r:id="rId19"/>
    <p:sldId id="672" r:id="rId20"/>
    <p:sldId id="675" r:id="rId21"/>
    <p:sldId id="674" r:id="rId22"/>
    <p:sldId id="677" r:id="rId23"/>
    <p:sldId id="703" r:id="rId24"/>
    <p:sldId id="753" r:id="rId25"/>
    <p:sldId id="754" r:id="rId26"/>
    <p:sldId id="755" r:id="rId27"/>
    <p:sldId id="756" r:id="rId28"/>
    <p:sldId id="704" r:id="rId29"/>
    <p:sldId id="705" r:id="rId30"/>
    <p:sldId id="708" r:id="rId31"/>
    <p:sldId id="710" r:id="rId32"/>
    <p:sldId id="711" r:id="rId33"/>
    <p:sldId id="712" r:id="rId34"/>
    <p:sldId id="664" r:id="rId35"/>
    <p:sldId id="665" r:id="rId36"/>
    <p:sldId id="666" r:id="rId37"/>
    <p:sldId id="667" r:id="rId38"/>
    <p:sldId id="668" r:id="rId39"/>
    <p:sldId id="669" r:id="rId40"/>
    <p:sldId id="670" r:id="rId41"/>
    <p:sldId id="713" r:id="rId42"/>
    <p:sldId id="714" r:id="rId43"/>
    <p:sldId id="715" r:id="rId44"/>
    <p:sldId id="716" r:id="rId45"/>
    <p:sldId id="717" r:id="rId46"/>
    <p:sldId id="718" r:id="rId47"/>
    <p:sldId id="719" r:id="rId48"/>
    <p:sldId id="731" r:id="rId49"/>
    <p:sldId id="732" r:id="rId50"/>
    <p:sldId id="757" r:id="rId51"/>
    <p:sldId id="763" r:id="rId52"/>
    <p:sldId id="758" r:id="rId53"/>
    <p:sldId id="736" r:id="rId54"/>
    <p:sldId id="759" r:id="rId55"/>
    <p:sldId id="760" r:id="rId56"/>
    <p:sldId id="737" r:id="rId57"/>
    <p:sldId id="740" r:id="rId58"/>
    <p:sldId id="741" r:id="rId59"/>
    <p:sldId id="761" r:id="rId60"/>
    <p:sldId id="720" r:id="rId61"/>
    <p:sldId id="721" r:id="rId62"/>
    <p:sldId id="722" r:id="rId63"/>
    <p:sldId id="723" r:id="rId64"/>
    <p:sldId id="724" r:id="rId65"/>
    <p:sldId id="725" r:id="rId66"/>
    <p:sldId id="726" r:id="rId67"/>
    <p:sldId id="727" r:id="rId68"/>
    <p:sldId id="728" r:id="rId69"/>
    <p:sldId id="684" r:id="rId70"/>
    <p:sldId id="685" r:id="rId71"/>
    <p:sldId id="686" r:id="rId72"/>
    <p:sldId id="689" r:id="rId73"/>
    <p:sldId id="688" r:id="rId74"/>
    <p:sldId id="690" r:id="rId75"/>
    <p:sldId id="691" r:id="rId76"/>
    <p:sldId id="692" r:id="rId77"/>
    <p:sldId id="693" r:id="rId78"/>
    <p:sldId id="694" r:id="rId79"/>
    <p:sldId id="695" r:id="rId80"/>
    <p:sldId id="762" r:id="rId81"/>
    <p:sldId id="697" r:id="rId82"/>
    <p:sldId id="696" r:id="rId83"/>
    <p:sldId id="698" r:id="rId84"/>
    <p:sldId id="699" r:id="rId85"/>
    <p:sldId id="700" r:id="rId86"/>
    <p:sldId id="701" r:id="rId87"/>
    <p:sldId id="702" r:id="rId88"/>
    <p:sldId id="679" r:id="rId89"/>
    <p:sldId id="682" r:id="rId90"/>
    <p:sldId id="681" r:id="rId91"/>
    <p:sldId id="683" r:id="rId92"/>
    <p:sldId id="729" r:id="rId93"/>
    <p:sldId id="645" r:id="rId94"/>
    <p:sldId id="752" r:id="rId95"/>
    <p:sldId id="631" r:id="rId96"/>
  </p:sldIdLst>
  <p:sldSz cx="12192000" cy="6858000"/>
  <p:notesSz cx="6858000" cy="91440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6357" autoAdjust="0"/>
  </p:normalViewPr>
  <p:slideViewPr>
    <p:cSldViewPr snapToGrid="0">
      <p:cViewPr varScale="1">
        <p:scale>
          <a:sx n="82" d="100"/>
          <a:sy n="82" d="100"/>
        </p:scale>
        <p:origin x="254"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8DDE5-360F-4AFA-9B0F-C7DFCD805E02}" type="datetimeFigureOut">
              <a:rPr lang="pl-PL" smtClean="0"/>
              <a:t>23.02.2024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3FF13-7387-4091-BBAE-5E0B58C8B273}" type="slidenum">
              <a:rPr lang="pl-PL" smtClean="0"/>
              <a:t>‹#›</a:t>
            </a:fld>
            <a:endParaRPr lang="pl-PL"/>
          </a:p>
        </p:txBody>
      </p:sp>
    </p:spTree>
    <p:extLst>
      <p:ext uri="{BB962C8B-B14F-4D97-AF65-F5344CB8AC3E}">
        <p14:creationId xmlns:p14="http://schemas.microsoft.com/office/powerpoint/2010/main" val="370991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72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10"/>
          </p:nvPr>
        </p:nvSpPr>
        <p:spPr/>
        <p:txBody>
          <a:bodyPr/>
          <a:lstStyle/>
          <a:p>
            <a:fld id="{257721E1-2A95-42AB-9D4B-2A118464F9F1}" type="slidenum">
              <a:rPr lang="pl-PL" smtClean="0"/>
              <a:t>4</a:t>
            </a:fld>
            <a:endParaRPr lang="pl-PL"/>
          </a:p>
        </p:txBody>
      </p:sp>
    </p:spTree>
    <p:extLst>
      <p:ext uri="{BB962C8B-B14F-4D97-AF65-F5344CB8AC3E}">
        <p14:creationId xmlns:p14="http://schemas.microsoft.com/office/powerpoint/2010/main" val="41057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93FF13-7387-4091-BBAE-5E0B58C8B273}" type="slidenum">
              <a:rPr lang="pl-PL" smtClean="0"/>
              <a:t>93</a:t>
            </a:fld>
            <a:endParaRPr lang="pl-PL"/>
          </a:p>
        </p:txBody>
      </p:sp>
    </p:spTree>
    <p:extLst>
      <p:ext uri="{BB962C8B-B14F-4D97-AF65-F5344CB8AC3E}">
        <p14:creationId xmlns:p14="http://schemas.microsoft.com/office/powerpoint/2010/main" val="367786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93FF13-7387-4091-BBAE-5E0B58C8B273}" type="slidenum">
              <a:rPr lang="pl-PL" smtClean="0"/>
              <a:t>94</a:t>
            </a:fld>
            <a:endParaRPr lang="pl-PL"/>
          </a:p>
        </p:txBody>
      </p:sp>
    </p:spTree>
    <p:extLst>
      <p:ext uri="{BB962C8B-B14F-4D97-AF65-F5344CB8AC3E}">
        <p14:creationId xmlns:p14="http://schemas.microsoft.com/office/powerpoint/2010/main" val="1201009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rona tytułowa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8189"/>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ymbol zastępczy tekstu 7"/>
          <p:cNvSpPr>
            <a:spLocks noGrp="1"/>
          </p:cNvSpPr>
          <p:nvPr>
            <p:ph idx="1" hasCustomPrompt="1"/>
          </p:nvPr>
        </p:nvSpPr>
        <p:spPr>
          <a:xfrm>
            <a:off x="838200" y="5526084"/>
            <a:ext cx="10515600" cy="420219"/>
          </a:xfrm>
          <a:prstGeom prst="rect">
            <a:avLst/>
          </a:prstGeom>
        </p:spPr>
        <p:txBody>
          <a:bodyPr rtlCol="0">
            <a:normAutofit/>
          </a:bodyPr>
          <a:lstStyle>
            <a:lvl1pPr marL="0" indent="0" algn="ctr">
              <a:buNone/>
              <a:defRPr b="1" baseline="0">
                <a:solidFill>
                  <a:schemeClr val="bg1"/>
                </a:solidFill>
              </a:defRPr>
            </a:lvl1pPr>
          </a:lstStyle>
          <a:p>
            <a:pPr lvl="0"/>
            <a:r>
              <a:rPr lang="pl-PL" dirty="0"/>
              <a:t>Główny Punkt Informacyjny Funduszy Europejskich Olsztyn</a:t>
            </a:r>
          </a:p>
        </p:txBody>
      </p:sp>
      <p:sp>
        <p:nvSpPr>
          <p:cNvPr id="14" name="Symbol zastępczy tekstu 7"/>
          <p:cNvSpPr>
            <a:spLocks noGrp="1"/>
          </p:cNvSpPr>
          <p:nvPr>
            <p:ph idx="10"/>
          </p:nvPr>
        </p:nvSpPr>
        <p:spPr>
          <a:xfrm>
            <a:off x="838200" y="3755866"/>
            <a:ext cx="105156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a:t>Edytuj style wzorca tekstu</a:t>
            </a: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0" y="234561"/>
            <a:ext cx="6080719" cy="476855"/>
          </a:xfrm>
          <a:prstGeom prst="rect">
            <a:avLst/>
          </a:prstGeom>
        </p:spPr>
      </p:pic>
    </p:spTree>
    <p:extLst>
      <p:ext uri="{BB962C8B-B14F-4D97-AF65-F5344CB8AC3E}">
        <p14:creationId xmlns:p14="http://schemas.microsoft.com/office/powerpoint/2010/main" val="86540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1104817"/>
            <a:ext cx="10515600" cy="720630"/>
          </a:xfrm>
        </p:spPr>
        <p:txBody>
          <a:bodyPr/>
          <a:lstStyle/>
          <a:p>
            <a:r>
              <a:rPr lang="pl-PL"/>
              <a:t>Kliknij, aby edytować styl</a:t>
            </a:r>
            <a:endParaRPr lang="en-US" dirty="0"/>
          </a:p>
        </p:txBody>
      </p:sp>
      <p:sp>
        <p:nvSpPr>
          <p:cNvPr id="3" name="Text Placeholder 2"/>
          <p:cNvSpPr>
            <a:spLocks noGrp="1"/>
          </p:cNvSpPr>
          <p:nvPr>
            <p:ph type="body" idx="1"/>
          </p:nvPr>
        </p:nvSpPr>
        <p:spPr>
          <a:xfrm>
            <a:off x="839789" y="181592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9" y="2639833"/>
            <a:ext cx="5157787" cy="354983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1" y="181592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1" y="2639833"/>
            <a:ext cx="5183188" cy="354983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Slide Number Placeholder 8"/>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338230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Porównanie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1104817"/>
            <a:ext cx="10515600" cy="720630"/>
          </a:xfrm>
        </p:spPr>
        <p:txBody>
          <a:bodyPr/>
          <a:lstStyle/>
          <a:p>
            <a:r>
              <a:rPr lang="pl-PL"/>
              <a:t>Kliknij, aby edytować styl</a:t>
            </a:r>
            <a:endParaRPr lang="en-US" dirty="0"/>
          </a:p>
        </p:txBody>
      </p:sp>
      <p:sp>
        <p:nvSpPr>
          <p:cNvPr id="3" name="Text Placeholder 2"/>
          <p:cNvSpPr>
            <a:spLocks noGrp="1"/>
          </p:cNvSpPr>
          <p:nvPr>
            <p:ph type="body" idx="1"/>
          </p:nvPr>
        </p:nvSpPr>
        <p:spPr>
          <a:xfrm>
            <a:off x="839789" y="181592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9" y="2639833"/>
            <a:ext cx="5157787" cy="354983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1" y="181592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1" y="2639833"/>
            <a:ext cx="5183188" cy="354983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Slide Number Placeholder 8"/>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9"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219122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2338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ylko tytuł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5" name="Obraz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3498381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411902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Pusty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4" name="Obraz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780845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1264259"/>
            <a:ext cx="3932237" cy="1129085"/>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1264258"/>
            <a:ext cx="617220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393344"/>
            <a:ext cx="3932237"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6" name="Slide Number Placeholder 6"/>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3787998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Zawartość z podpisem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1264259"/>
            <a:ext cx="3932237" cy="1129085"/>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1264258"/>
            <a:ext cx="617220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393344"/>
            <a:ext cx="3932237"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6" name="Slide Number Placeholder 6"/>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7" name="Obraz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282" y="188542"/>
            <a:ext cx="6080719" cy="476855"/>
          </a:xfrm>
          <a:prstGeom prst="rect">
            <a:avLst/>
          </a:prstGeom>
        </p:spPr>
      </p:pic>
    </p:spTree>
    <p:extLst>
      <p:ext uri="{BB962C8B-B14F-4D97-AF65-F5344CB8AC3E}">
        <p14:creationId xmlns:p14="http://schemas.microsoft.com/office/powerpoint/2010/main" val="3786993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1256307"/>
            <a:ext cx="3932237" cy="1137037"/>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1256307"/>
            <a:ext cx="617220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39788" y="2393344"/>
            <a:ext cx="3932237"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6" name="Slide Number Placeholder 6"/>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166" y="193372"/>
            <a:ext cx="6080719" cy="476855"/>
          </a:xfrm>
          <a:prstGeom prst="rect">
            <a:avLst/>
          </a:prstGeom>
        </p:spPr>
      </p:pic>
    </p:spTree>
    <p:extLst>
      <p:ext uri="{BB962C8B-B14F-4D97-AF65-F5344CB8AC3E}">
        <p14:creationId xmlns:p14="http://schemas.microsoft.com/office/powerpoint/2010/main" val="4194306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Obraz z podpisem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1256307"/>
            <a:ext cx="3932237" cy="1137037"/>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1256307"/>
            <a:ext cx="617220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39788" y="2393344"/>
            <a:ext cx="3932237"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6" name="Slide Number Placeholder 6"/>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7" name="Obraz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66907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Slide Number Placeholder 5"/>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pic>
        <p:nvPicPr>
          <p:cNvPr id="7" name="Obraz 6">
            <a:extLst>
              <a:ext uri="{FF2B5EF4-FFF2-40B4-BE49-F238E27FC236}">
                <a16:creationId xmlns:a16="http://schemas.microsoft.com/office/drawing/2014/main" id="{3ACD0022-394D-4334-8063-C618E3B71F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6531" y="0"/>
            <a:ext cx="7235429" cy="940701"/>
          </a:xfrm>
          <a:prstGeom prst="rect">
            <a:avLst/>
          </a:prstGeom>
        </p:spPr>
      </p:pic>
    </p:spTree>
    <p:extLst>
      <p:ext uri="{BB962C8B-B14F-4D97-AF65-F5344CB8AC3E}">
        <p14:creationId xmlns:p14="http://schemas.microsoft.com/office/powerpoint/2010/main" val="2449555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ziękuję za uwagę">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ymbol zastępczy tekstu 7"/>
          <p:cNvSpPr>
            <a:spLocks noGrp="1"/>
          </p:cNvSpPr>
          <p:nvPr>
            <p:ph idx="1" hasCustomPrompt="1"/>
          </p:nvPr>
        </p:nvSpPr>
        <p:spPr>
          <a:xfrm>
            <a:off x="838200" y="5476657"/>
            <a:ext cx="10515600" cy="420219"/>
          </a:xfrm>
          <a:prstGeom prst="rect">
            <a:avLst/>
          </a:prstGeom>
        </p:spPr>
        <p:txBody>
          <a:bodyPr rtlCol="0">
            <a:normAutofit/>
          </a:bodyPr>
          <a:lstStyle>
            <a:lvl1pPr marL="0" indent="0" algn="r">
              <a:buNone/>
              <a:defRPr>
                <a:solidFill>
                  <a:schemeClr val="bg1"/>
                </a:solidFill>
              </a:defRPr>
            </a:lvl1pPr>
          </a:lstStyle>
          <a:p>
            <a:pPr lvl="0"/>
            <a:r>
              <a:rPr lang="pl-PL" dirty="0"/>
              <a:t>Imię nazwisko</a:t>
            </a:r>
          </a:p>
        </p:txBody>
      </p:sp>
      <p:sp>
        <p:nvSpPr>
          <p:cNvPr id="8" name="Symbol zastępczy tekstu 7"/>
          <p:cNvSpPr>
            <a:spLocks noGrp="1"/>
          </p:cNvSpPr>
          <p:nvPr>
            <p:ph idx="10" hasCustomPrompt="1"/>
          </p:nvPr>
        </p:nvSpPr>
        <p:spPr>
          <a:xfrm>
            <a:off x="838200" y="3904147"/>
            <a:ext cx="10515600" cy="712334"/>
          </a:xfrm>
          <a:prstGeom prst="rect">
            <a:avLst/>
          </a:prstGeom>
        </p:spPr>
        <p:txBody>
          <a:bodyPr rtlCol="0">
            <a:normAutofit/>
          </a:bodyPr>
          <a:lstStyle>
            <a:lvl1pPr marL="0" indent="0" algn="ctr">
              <a:buNone/>
              <a:defRPr sz="4000" b="1">
                <a:solidFill>
                  <a:schemeClr val="bg1"/>
                </a:solidFill>
                <a:latin typeface="+mj-lt"/>
              </a:defRPr>
            </a:lvl1pPr>
          </a:lstStyle>
          <a:p>
            <a:pPr lvl="0"/>
            <a:r>
              <a:rPr lang="pl-PL" dirty="0"/>
              <a:t>Dziękuję za uwagę!</a:t>
            </a:r>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41" y="193372"/>
            <a:ext cx="6080719" cy="476855"/>
          </a:xfrm>
          <a:prstGeom prst="rect">
            <a:avLst/>
          </a:prstGeom>
        </p:spPr>
      </p:pic>
    </p:spTree>
    <p:extLst>
      <p:ext uri="{BB962C8B-B14F-4D97-AF65-F5344CB8AC3E}">
        <p14:creationId xmlns:p14="http://schemas.microsoft.com/office/powerpoint/2010/main" val="50634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ane kontaktow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ymbol zastępczy tekstu 7"/>
          <p:cNvSpPr>
            <a:spLocks noGrp="1"/>
          </p:cNvSpPr>
          <p:nvPr>
            <p:ph idx="1" hasCustomPrompt="1"/>
          </p:nvPr>
        </p:nvSpPr>
        <p:spPr>
          <a:xfrm>
            <a:off x="1077441" y="3588886"/>
            <a:ext cx="10515600" cy="420219"/>
          </a:xfrm>
          <a:prstGeom prst="rect">
            <a:avLst/>
          </a:prstGeom>
        </p:spPr>
        <p:txBody>
          <a:bodyPr rtlCol="0">
            <a:noAutofit/>
          </a:bodyPr>
          <a:lstStyle>
            <a:lvl1pPr marL="0" indent="0" algn="ctr">
              <a:buNone/>
              <a:defRPr sz="2450" b="1" baseline="0">
                <a:solidFill>
                  <a:schemeClr val="bg1"/>
                </a:solidFill>
              </a:defRPr>
            </a:lvl1pPr>
          </a:lstStyle>
          <a:p>
            <a:pPr lvl="0"/>
            <a:r>
              <a:rPr lang="pl-PL" dirty="0"/>
              <a:t>Główny Punkt Informacyjny Funduszy Europejskich w Olsztynie</a:t>
            </a:r>
          </a:p>
          <a:p>
            <a:pPr lvl="0"/>
            <a:r>
              <a:rPr lang="pl-PL" dirty="0"/>
              <a:t>10-447 Olsztyn, ul. Głowackiego 17</a:t>
            </a:r>
          </a:p>
          <a:p>
            <a:pPr lvl="0"/>
            <a:r>
              <a:rPr lang="pl-PL" dirty="0"/>
              <a:t>Tel. 89 512 54 82/83/84/85/86</a:t>
            </a:r>
          </a:p>
          <a:p>
            <a:pPr lvl="0"/>
            <a:r>
              <a:rPr lang="pl-PL" dirty="0"/>
              <a:t>gpiolsztyn@warmia.mazury.pl</a:t>
            </a:r>
          </a:p>
          <a:p>
            <a:pPr lvl="0"/>
            <a:r>
              <a:rPr lang="pl-PL" dirty="0"/>
              <a:t>poniedziałek: 8:00-18:00</a:t>
            </a:r>
          </a:p>
          <a:p>
            <a:pPr lvl="0"/>
            <a:r>
              <a:rPr lang="pl-PL" dirty="0"/>
              <a:t>Wtorek: 7:30-15:30</a:t>
            </a:r>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41" y="193372"/>
            <a:ext cx="6080719" cy="476855"/>
          </a:xfrm>
          <a:prstGeom prst="rect">
            <a:avLst/>
          </a:prstGeom>
        </p:spPr>
      </p:pic>
    </p:spTree>
    <p:extLst>
      <p:ext uri="{BB962C8B-B14F-4D97-AF65-F5344CB8AC3E}">
        <p14:creationId xmlns:p14="http://schemas.microsoft.com/office/powerpoint/2010/main" val="649898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Fundusze Europejskie">
            <a:extLst>
              <a:ext uri="{FF2B5EF4-FFF2-40B4-BE49-F238E27FC236}">
                <a16:creationId xmlns:a16="http://schemas.microsoft.com/office/drawing/2014/main" id="{49D1ECBE-9DB2-9B2A-CE8F-84EF95EA4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 uri="{C183D7F6-B498-43B3-948B-1728B52AA6E4}">
                <adec:decorative xmlns:adec="http://schemas.microsoft.com/office/drawing/2017/decorative" val="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 uri="{C183D7F6-B498-43B3-948B-1728B52AA6E4}">
                <adec:decorative xmlns:adec="http://schemas.microsoft.com/office/drawing/2017/decorative" val="1"/>
              </a:ext>
            </a:extLst>
          </p:cNvPr>
          <p:cNvPicPr>
            <a:picLocks noChangeAspect="1"/>
          </p:cNvPicPr>
          <p:nvPr/>
        </p:nvPicPr>
        <p:blipFill>
          <a:blip r:embed="rId4" cstate="print">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 uri="{C183D7F6-B498-43B3-948B-1728B52AA6E4}">
                <adec:decorative xmlns:adec="http://schemas.microsoft.com/office/drawing/2017/decorative" val="1"/>
              </a:ext>
            </a:extLst>
          </p:cNvPr>
          <p:cNvPicPr>
            <a:picLocks noChangeAspect="1"/>
          </p:cNvPicPr>
          <p:nvPr/>
        </p:nvPicPr>
        <p:blipFill>
          <a:blip r:embed="rId5" cstate="print">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452">
                <a:solidFill>
                  <a:schemeClr val="tx2"/>
                </a:solidFill>
                <a:latin typeface="Open Sans" pitchFamily="2" charset="0"/>
                <a:ea typeface="Open Sans" pitchFamily="2" charset="0"/>
                <a:cs typeface="Open Sans" pitchFamily="2" charset="0"/>
              </a:defRPr>
            </a:lvl1pPr>
          </a:lstStyle>
          <a:p>
            <a:fld id="{A8AED14C-23F7-421F-94A7-06F48B84A11F}" type="datetimeFigureOut">
              <a:rPr lang="pl-PL" smtClean="0"/>
              <a:t>23.02.2024</a:t>
            </a:fld>
            <a:endParaRPr lang="pl-PL"/>
          </a:p>
        </p:txBody>
      </p:sp>
      <p:pic>
        <p:nvPicPr>
          <p:cNvPr id="5" name="Obraz 4" descr="Zestawienie logotypów: Pomoc Techniczna dla Funduszy Europejskich, barwy RP, znak UE z napisem dofinansowane przez Unię Europejską">
            <a:extLst>
              <a:ext uri="{FF2B5EF4-FFF2-40B4-BE49-F238E27FC236}">
                <a16:creationId xmlns:a16="http://schemas.microsoft.com/office/drawing/2014/main" id="{40D10497-C7B3-45A4-A15A-D1C750DE3ED8}"/>
              </a:ext>
            </a:extLst>
          </p:cNvPr>
          <p:cNvPicPr>
            <a:picLocks noChangeAspect="1"/>
          </p:cNvPicPr>
          <p:nvPr/>
        </p:nvPicPr>
        <p:blipFill>
          <a:blip r:embed="rId6"/>
          <a:stretch>
            <a:fillRect/>
          </a:stretch>
        </p:blipFill>
        <p:spPr>
          <a:xfrm>
            <a:off x="1005083" y="5797588"/>
            <a:ext cx="10274972" cy="901497"/>
          </a:xfrm>
          <a:prstGeom prst="rect">
            <a:avLst/>
          </a:prstGeom>
        </p:spPr>
      </p:pic>
    </p:spTree>
    <p:extLst>
      <p:ext uri="{BB962C8B-B14F-4D97-AF65-F5344CB8AC3E}">
        <p14:creationId xmlns:p14="http://schemas.microsoft.com/office/powerpoint/2010/main" val="1014810761"/>
      </p:ext>
    </p:extLst>
  </p:cSld>
  <p:clrMapOvr>
    <a:masterClrMapping/>
  </p:clrMapOvr>
  <p:hf sldNum="0" hdr="0" ftr="0" dt="0"/>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Fundusze Europejskie">
            <a:extLst>
              <a:ext uri="{FF2B5EF4-FFF2-40B4-BE49-F238E27FC236}">
                <a16:creationId xmlns:a16="http://schemas.microsoft.com/office/drawing/2014/main" id="{49D1ECBE-9DB2-9B2A-CE8F-84EF95EA4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452">
                <a:solidFill>
                  <a:schemeClr val="tx2"/>
                </a:solidFill>
                <a:latin typeface="Open Sans" pitchFamily="2" charset="0"/>
                <a:ea typeface="Open Sans" pitchFamily="2" charset="0"/>
                <a:cs typeface="Open Sans" pitchFamily="2" charset="0"/>
              </a:defRPr>
            </a:lvl1pPr>
          </a:lstStyle>
          <a:p>
            <a:fld id="{A8AED14C-23F7-421F-94A7-06F48B84A11F}" type="datetimeFigureOut">
              <a:rPr lang="pl-PL" smtClean="0"/>
              <a:t>23.02.2024</a:t>
            </a:fld>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p:nvPicPr>
        <p:blipFill>
          <a:blip r:embed="rId4" cstate="print">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p:nvPicPr>
        <p:blipFill>
          <a:blip r:embed="rId5" cstate="print">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p:nvPicPr>
        <p:blipFill>
          <a:blip r:embed="rId6" cstate="print">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p:nvPicPr>
        <p:blipFill>
          <a:blip r:embed="rId7" cstate="print">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p:nvPicPr>
        <p:blipFill>
          <a:blip r:embed="rId8" cstate="print">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p:nvPicPr>
        <p:blipFill>
          <a:blip r:embed="rId9" cstate="print">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p:nvPicPr>
        <p:blipFill>
          <a:blip r:embed="rId10" cstate="print">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p:nvPicPr>
        <p:blipFill>
          <a:blip r:embed="rId11" cstate="print">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p:nvPicPr>
        <p:blipFill>
          <a:blip r:embed="rId12" cstate="print">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p:nvPicPr>
        <p:blipFill>
          <a:blip r:embed="rId13" cstate="print">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p:nvPicPr>
        <p:blipFill>
          <a:blip r:embed="rId14" cstate="print">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pic>
        <p:nvPicPr>
          <p:cNvPr id="20" name="Obraz 19" descr="Zestawienie logotypów: Pomoc Techniczna dla Funduszy Europejskich, barwy RP, znak UE z napisem dofinansowane przez Unię Europejską">
            <a:extLst>
              <a:ext uri="{FF2B5EF4-FFF2-40B4-BE49-F238E27FC236}">
                <a16:creationId xmlns:a16="http://schemas.microsoft.com/office/drawing/2014/main" id="{71155469-CB1D-4376-9A3A-BFBBF57A5D09}"/>
              </a:ext>
            </a:extLst>
          </p:cNvPr>
          <p:cNvPicPr>
            <a:picLocks noChangeAspect="1"/>
          </p:cNvPicPr>
          <p:nvPr/>
        </p:nvPicPr>
        <p:blipFill>
          <a:blip r:embed="rId15"/>
          <a:stretch>
            <a:fillRect/>
          </a:stretch>
        </p:blipFill>
        <p:spPr>
          <a:xfrm>
            <a:off x="1004530" y="5806437"/>
            <a:ext cx="10274972" cy="901497"/>
          </a:xfrm>
          <a:prstGeom prst="rect">
            <a:avLst/>
          </a:prstGeom>
        </p:spPr>
      </p:pic>
    </p:spTree>
    <p:extLst>
      <p:ext uri="{BB962C8B-B14F-4D97-AF65-F5344CB8AC3E}">
        <p14:creationId xmlns:p14="http://schemas.microsoft.com/office/powerpoint/2010/main" val="4121025401"/>
      </p:ext>
    </p:extLst>
  </p:cSld>
  <p:clrMapOvr>
    <a:masterClrMapping/>
  </p:clrMapOvr>
  <p:hf sldNum="0" hdr="0" ftr="0" dt="0"/>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13" name="Prostokąt 12">
            <a:extLst>
              <a:ext uri="{FF2B5EF4-FFF2-40B4-BE49-F238E27FC236}">
                <a16:creationId xmlns:a16="http://schemas.microsoft.com/office/drawing/2014/main" id="{38965D1A-9BC8-2AB7-6B73-C2BBDA5D66AA}"/>
              </a:ext>
            </a:extLst>
          </p:cNvPr>
          <p:cNvSpPr/>
          <p:nvPr/>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A8AED14C-23F7-421F-94A7-06F48B84A11F}" type="datetimeFigureOut">
              <a:rPr lang="pl-PL" smtClean="0"/>
              <a:t>23.02.2024</a:t>
            </a:fld>
            <a:endParaRPr lang="pl-PL"/>
          </a:p>
        </p:txBody>
      </p:sp>
      <p:pic>
        <p:nvPicPr>
          <p:cNvPr id="18" name="Obraz 17" descr="Fundusze Europejskie">
            <a:extLst>
              <a:ext uri="{FF2B5EF4-FFF2-40B4-BE49-F238E27FC236}">
                <a16:creationId xmlns:a16="http://schemas.microsoft.com/office/drawing/2014/main" id="{EB4DB370-BCB9-D1E9-5613-5A9DCA5F31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pic>
        <p:nvPicPr>
          <p:cNvPr id="3" name="Obraz 2" descr="Zestawienie logotypów: Pomoc Techniczna dla Funduszy Europejskich, barwy RP, znak UE z napisem dofinansowane przez Unię Europejską">
            <a:extLst>
              <a:ext uri="{FF2B5EF4-FFF2-40B4-BE49-F238E27FC236}">
                <a16:creationId xmlns:a16="http://schemas.microsoft.com/office/drawing/2014/main" id="{E1DBBF15-C236-41DA-B87F-CFFC4C4F582B}"/>
              </a:ext>
            </a:extLst>
          </p:cNvPr>
          <p:cNvPicPr>
            <a:picLocks noChangeAspect="1"/>
          </p:cNvPicPr>
          <p:nvPr/>
        </p:nvPicPr>
        <p:blipFill>
          <a:blip r:embed="rId3"/>
          <a:stretch>
            <a:fillRect/>
          </a:stretch>
        </p:blipFill>
        <p:spPr>
          <a:xfrm>
            <a:off x="1005083" y="5804829"/>
            <a:ext cx="10274972" cy="901497"/>
          </a:xfrm>
          <a:prstGeom prst="rect">
            <a:avLst/>
          </a:prstGeom>
        </p:spPr>
      </p:pic>
    </p:spTree>
    <p:extLst>
      <p:ext uri="{BB962C8B-B14F-4D97-AF65-F5344CB8AC3E}">
        <p14:creationId xmlns:p14="http://schemas.microsoft.com/office/powerpoint/2010/main" val="4219577738"/>
      </p:ext>
    </p:extLst>
  </p:cSld>
  <p:clrMapOvr>
    <a:masterClrMapping/>
  </p:clrMapOvr>
  <p:hf sldNum="0" hdr="0" ftr="0" dt="0"/>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2647037538"/>
      </p:ext>
    </p:extLst>
  </p:cSld>
  <p:clrMapOvr>
    <a:masterClrMapping/>
  </p:clrMapOvr>
  <p:hf sldNum="0" hdr="0" ftr="0" dt="0"/>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06536675-46C7-43BA-B65C-D731C6B3C26B}" type="slidenum">
              <a:rPr lang="pl-PL" smtClean="0"/>
              <a:t>‹#›</a:t>
            </a:fld>
            <a:endParaRPr lang="pl-PL"/>
          </a:p>
        </p:txBody>
      </p:sp>
    </p:spTree>
    <p:extLst>
      <p:ext uri="{BB962C8B-B14F-4D97-AF65-F5344CB8AC3E}">
        <p14:creationId xmlns:p14="http://schemas.microsoft.com/office/powerpoint/2010/main" val="285311706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Edytuj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Edytuj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06536675-46C7-43BA-B65C-D731C6B3C26B}" type="slidenum">
              <a:rPr lang="pl-PL" smtClean="0"/>
              <a:t>‹#›</a:t>
            </a:fld>
            <a:endParaRPr lang="pl-PL"/>
          </a:p>
        </p:txBody>
      </p:sp>
    </p:spTree>
    <p:extLst>
      <p:ext uri="{BB962C8B-B14F-4D97-AF65-F5344CB8AC3E}">
        <p14:creationId xmlns:p14="http://schemas.microsoft.com/office/powerpoint/2010/main" val="380712702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Edytuj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06536675-46C7-43BA-B65C-D731C6B3C26B}" type="slidenum">
              <a:rPr lang="pl-PL" smtClean="0"/>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40018059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06536675-46C7-43BA-B65C-D731C6B3C26B}" type="slidenum">
              <a:rPr lang="pl-PL" smtClean="0"/>
              <a:t>‹#›</a:t>
            </a:fld>
            <a:endParaRPr lang="pl-PL"/>
          </a:p>
        </p:txBody>
      </p:sp>
      <p:sp>
        <p:nvSpPr>
          <p:cNvPr id="6" name="Prostokąt 5">
            <a:extLst>
              <a:ext uri="{FF2B5EF4-FFF2-40B4-BE49-F238E27FC236}">
                <a16:creationId xmlns:a16="http://schemas.microsoft.com/office/drawing/2014/main" id="{630E28BA-19A4-6182-CE10-65107EDF6B75}"/>
              </a:ext>
            </a:extLst>
          </p:cNvPr>
          <p:cNvSpPr/>
          <p:nvPr/>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000244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Slide Number Placeholder 5"/>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6" name="Obraz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pic>
        <p:nvPicPr>
          <p:cNvPr id="8" name="Obraz 7">
            <a:extLst>
              <a:ext uri="{FF2B5EF4-FFF2-40B4-BE49-F238E27FC236}">
                <a16:creationId xmlns:a16="http://schemas.microsoft.com/office/drawing/2014/main" id="{3ACD0022-394D-4334-8063-C618E3B71F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42989" y="18149"/>
            <a:ext cx="7235429" cy="940701"/>
          </a:xfrm>
          <a:prstGeom prst="rect">
            <a:avLst/>
          </a:prstGeom>
        </p:spPr>
      </p:pic>
    </p:spTree>
    <p:extLst>
      <p:ext uri="{BB962C8B-B14F-4D97-AF65-F5344CB8AC3E}">
        <p14:creationId xmlns:p14="http://schemas.microsoft.com/office/powerpoint/2010/main" val="2762714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Edytuj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Edytuj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06536675-46C7-43BA-B65C-D731C6B3C26B}" type="slidenum">
              <a:rPr lang="pl-PL" smtClean="0"/>
              <a:t>‹#›</a:t>
            </a:fld>
            <a:endParaRPr lang="pl-PL"/>
          </a:p>
        </p:txBody>
      </p:sp>
      <p:sp>
        <p:nvSpPr>
          <p:cNvPr id="6" name="Prostokąt 5">
            <a:extLst>
              <a:ext uri="{FF2B5EF4-FFF2-40B4-BE49-F238E27FC236}">
                <a16:creationId xmlns:a16="http://schemas.microsoft.com/office/drawing/2014/main" id="{E363107C-97A9-9A5D-A2A2-E6ABB7ED4C62}"/>
              </a:ext>
            </a:extLst>
          </p:cNvPr>
          <p:cNvSpPr/>
          <p:nvPr/>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457037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Fundusze Europejskie">
            <a:extLst>
              <a:ext uri="{FF2B5EF4-FFF2-40B4-BE49-F238E27FC236}">
                <a16:creationId xmlns:a16="http://schemas.microsoft.com/office/drawing/2014/main" id="{3B4B8A84-3D08-244B-BF5B-6E361D1A7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3" name="Obraz 2" descr="Zestawienie logotypów: Pomoc Techniczna dla Funduszy Europejskich, barwy RP, znak UE z napisem dofinansowane przez Unię Europejską">
            <a:extLst>
              <a:ext uri="{FF2B5EF4-FFF2-40B4-BE49-F238E27FC236}">
                <a16:creationId xmlns:a16="http://schemas.microsoft.com/office/drawing/2014/main" id="{24D4787E-4F6A-48B2-9E80-CFC6424BA0D7}"/>
              </a:ext>
            </a:extLst>
          </p:cNvPr>
          <p:cNvPicPr>
            <a:picLocks noChangeAspect="1"/>
          </p:cNvPicPr>
          <p:nvPr/>
        </p:nvPicPr>
        <p:blipFill>
          <a:blip r:embed="rId3"/>
          <a:stretch>
            <a:fillRect/>
          </a:stretch>
        </p:blipFill>
        <p:spPr>
          <a:xfrm>
            <a:off x="1005083" y="5804633"/>
            <a:ext cx="10274972" cy="901497"/>
          </a:xfrm>
          <a:prstGeom prst="rect">
            <a:avLst/>
          </a:prstGeom>
        </p:spPr>
      </p:pic>
    </p:spTree>
    <p:extLst>
      <p:ext uri="{BB962C8B-B14F-4D97-AF65-F5344CB8AC3E}">
        <p14:creationId xmlns:p14="http://schemas.microsoft.com/office/powerpoint/2010/main" val="112053368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5" name="Obraz 4">
            <a:extLst>
              <a:ext uri="{FF2B5EF4-FFF2-40B4-BE49-F238E27FC236}">
                <a16:creationId xmlns:a16="http://schemas.microsoft.com/office/drawing/2014/main" id="{61610911-15D0-4EF5-B7F0-BBD68E72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9864" y="5822908"/>
            <a:ext cx="8574010" cy="886834"/>
          </a:xfrm>
          <a:prstGeom prst="rect">
            <a:avLst/>
          </a:prstGeom>
        </p:spPr>
      </p:pic>
      <p:pic>
        <p:nvPicPr>
          <p:cNvPr id="7" name="Obraz 6">
            <a:extLst>
              <a:ext uri="{FF2B5EF4-FFF2-40B4-BE49-F238E27FC236}">
                <a16:creationId xmlns:a16="http://schemas.microsoft.com/office/drawing/2014/main" id="{0916A993-CE91-4E0D-855D-56FBD17FB9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079" y="4073103"/>
            <a:ext cx="4495908" cy="651944"/>
          </a:xfrm>
          <a:prstGeom prst="rect">
            <a:avLst/>
          </a:prstGeom>
        </p:spPr>
      </p:pic>
    </p:spTree>
    <p:extLst>
      <p:ext uri="{BB962C8B-B14F-4D97-AF65-F5344CB8AC3E}">
        <p14:creationId xmlns:p14="http://schemas.microsoft.com/office/powerpoint/2010/main" val="1045153538"/>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737043487"/>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456362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657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ajd tytułowy biał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10" name="Obraz 9">
            <a:extLst>
              <a:ext uri="{FF2B5EF4-FFF2-40B4-BE49-F238E27FC236}">
                <a16:creationId xmlns:a16="http://schemas.microsoft.com/office/drawing/2014/main" id="{706AE9CC-C250-4FD6-A15C-936F6BF29B3F}"/>
              </a:ext>
            </a:extLst>
          </p:cNvPr>
          <p:cNvPicPr>
            <a:picLocks noChangeAspect="1"/>
          </p:cNvPicPr>
          <p:nvPr userDrawn="1"/>
        </p:nvPicPr>
        <p:blipFill>
          <a:blip r:embed="rId3"/>
          <a:stretch>
            <a:fillRect/>
          </a:stretch>
        </p:blipFill>
        <p:spPr>
          <a:xfrm>
            <a:off x="351692" y="0"/>
            <a:ext cx="11485371" cy="1205801"/>
          </a:xfrm>
          <a:prstGeom prst="rect">
            <a:avLst/>
          </a:prstGeom>
        </p:spPr>
      </p:pic>
    </p:spTree>
    <p:extLst>
      <p:ext uri="{BB962C8B-B14F-4D97-AF65-F5344CB8AC3E}">
        <p14:creationId xmlns:p14="http://schemas.microsoft.com/office/powerpoint/2010/main" val="236219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Slajd tytułowy biały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6" name="Obraz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235134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40"/>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5" name="Slide Number Placeholder 5"/>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74282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Nagłówek sekcji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40"/>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5" name="Slide Number Placeholder 5"/>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6" name="Obraz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326539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041622"/>
            <a:ext cx="10515600" cy="850679"/>
          </a:xfrm>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6"/>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415929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Dwa elementy zawartości PP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284" y="127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041622"/>
            <a:ext cx="10515600" cy="850679"/>
          </a:xfrm>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6"/>
          <p:cNvSpPr>
            <a:spLocks noGrp="1"/>
          </p:cNvSpPr>
          <p:nvPr>
            <p:ph type="sldNum" sz="quarter" idx="10"/>
          </p:nvPr>
        </p:nvSpPr>
        <p:spPr/>
        <p:txBody>
          <a:bodyPr/>
          <a:lstStyle>
            <a:lvl1pPr>
              <a:defRPr/>
            </a:lvl1pPr>
          </a:lstStyle>
          <a:p>
            <a:fld id="{06536675-46C7-43BA-B65C-D731C6B3C26B}" type="slidenum">
              <a:rPr lang="pl-PL" smtClean="0"/>
              <a:t>‹#›</a:t>
            </a:fld>
            <a:endParaRPr lang="pl-PL"/>
          </a:p>
        </p:txBody>
      </p:sp>
      <p:pic>
        <p:nvPicPr>
          <p:cNvPr id="7" name="Obraz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619549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88542"/>
            <a:ext cx="6080719" cy="476855"/>
          </a:xfrm>
          <a:prstGeom prst="rect">
            <a:avLst/>
          </a:prstGeom>
        </p:spPr>
      </p:pic>
    </p:spTree>
    <p:extLst>
      <p:ext uri="{BB962C8B-B14F-4D97-AF65-F5344CB8AC3E}">
        <p14:creationId xmlns:p14="http://schemas.microsoft.com/office/powerpoint/2010/main" val="255692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0.png"/><Relationship Id="rId2" Type="http://schemas.openxmlformats.org/officeDocument/2006/relationships/slideLayout" Target="../slideLayouts/slideLayout23.xml"/><Relationship Id="rId16" Type="http://schemas.openxmlformats.org/officeDocument/2006/relationships/image" Target="../media/image9.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958850"/>
            <a:ext cx="10515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dirty="0"/>
              <a:t>Kliknij, aby edytować styl</a:t>
            </a:r>
            <a:endParaRPr lang="en-US" altLang="pl-PL" dirty="0"/>
          </a:p>
        </p:txBody>
      </p:sp>
      <p:sp>
        <p:nvSpPr>
          <p:cNvPr id="1027" name="Text Placeholder 2"/>
          <p:cNvSpPr>
            <a:spLocks noGrp="1"/>
          </p:cNvSpPr>
          <p:nvPr>
            <p:ph type="body" idx="1"/>
          </p:nvPr>
        </p:nvSpPr>
        <p:spPr bwMode="auto">
          <a:xfrm>
            <a:off x="838200" y="2463801"/>
            <a:ext cx="105156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dirty="0"/>
              <a:t>Kliknij, aby edytować style wzorca tekstu</a:t>
            </a:r>
          </a:p>
          <a:p>
            <a:pPr lvl="1"/>
            <a:r>
              <a:rPr lang="pl-PL" altLang="pl-PL" dirty="0"/>
              <a:t>Drugi poziom</a:t>
            </a:r>
          </a:p>
          <a:p>
            <a:pPr lvl="2"/>
            <a:r>
              <a:rPr lang="pl-PL" altLang="pl-PL" dirty="0"/>
              <a:t>Trzeci poziom</a:t>
            </a:r>
          </a:p>
          <a:p>
            <a:pPr lvl="3"/>
            <a:r>
              <a:rPr lang="pl-PL" altLang="pl-PL" dirty="0"/>
              <a:t>Czwarty poziom</a:t>
            </a:r>
          </a:p>
          <a:p>
            <a:pPr lvl="4"/>
            <a:r>
              <a:rPr lang="pl-PL" altLang="pl-PL" dirty="0"/>
              <a:t>Piąty poziom</a:t>
            </a:r>
            <a:endParaRPr lang="en-US" altLang="pl-PL"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6536675-46C7-43BA-B65C-D731C6B3C26B}" type="slidenum">
              <a:rPr lang="pl-PL" smtClean="0"/>
              <a:t>‹#›</a:t>
            </a:fld>
            <a:endParaRPr lang="pl-PL"/>
          </a:p>
        </p:txBody>
      </p:sp>
      <p:pic>
        <p:nvPicPr>
          <p:cNvPr id="2" name="Obraz 1">
            <a:extLst>
              <a:ext uri="{FF2B5EF4-FFF2-40B4-BE49-F238E27FC236}">
                <a16:creationId xmlns:a16="http://schemas.microsoft.com/office/drawing/2014/main" id="{EDCDD6C5-446B-446C-9218-1EBF13CAD429}"/>
              </a:ext>
            </a:extLst>
          </p:cNvPr>
          <p:cNvPicPr>
            <a:picLocks noChangeAspect="1"/>
          </p:cNvPicPr>
          <p:nvPr userDrawn="1"/>
        </p:nvPicPr>
        <p:blipFill>
          <a:blip r:embed="rId24"/>
          <a:stretch>
            <a:fillRect/>
          </a:stretch>
        </p:blipFill>
        <p:spPr>
          <a:xfrm>
            <a:off x="2645682" y="101866"/>
            <a:ext cx="5755123" cy="579170"/>
          </a:xfrm>
          <a:prstGeom prst="rect">
            <a:avLst/>
          </a:prstGeom>
        </p:spPr>
      </p:pic>
    </p:spTree>
    <p:extLst>
      <p:ext uri="{BB962C8B-B14F-4D97-AF65-F5344CB8AC3E}">
        <p14:creationId xmlns:p14="http://schemas.microsoft.com/office/powerpoint/2010/main" val="4133224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1089">
                <a:solidFill>
                  <a:schemeClr val="tx2"/>
                </a:solidFill>
                <a:latin typeface="Open Sans" pitchFamily="2" charset="0"/>
                <a:ea typeface="Open Sans" pitchFamily="2" charset="0"/>
                <a:cs typeface="Open Sans" pitchFamily="2" charset="0"/>
              </a:defRPr>
            </a:lvl1pPr>
          </a:lstStyle>
          <a:p>
            <a:fld id="{06536675-46C7-43BA-B65C-D731C6B3C26B}" type="slidenum">
              <a:rPr lang="pl-PL" smtClean="0"/>
              <a:t>‹#›</a:t>
            </a:fld>
            <a:endParaRPr lang="pl-PL"/>
          </a:p>
        </p:txBody>
      </p:sp>
      <p:sp>
        <p:nvSpPr>
          <p:cNvPr id="7" name="Prostokąt 6">
            <a:extLst>
              <a:ext uri="{FF2B5EF4-FFF2-40B4-BE49-F238E27FC236}">
                <a16:creationId xmlns:a16="http://schemas.microsoft.com/office/drawing/2014/main" id="{4C2A84FB-402E-BB6C-632B-D1ADD49B7D8C}"/>
              </a:ext>
            </a:extLst>
          </p:cNvPr>
          <p:cNvSpPr/>
          <p:nvPr/>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4857062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685" r:id="rId11"/>
    <p:sldLayoutId id="2147483686" r:id="rId12"/>
    <p:sldLayoutId id="2147483689" r:id="rId13"/>
    <p:sldLayoutId id="2147483692" r:id="rId14"/>
  </p:sldLayoutIdLst>
  <p:hf sldNum="0" hdr="0" ftr="0" dt="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6"/>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7"/>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8"/>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3">
            <a:extLst>
              <a:ext uri="{FF2B5EF4-FFF2-40B4-BE49-F238E27FC236}">
                <a16:creationId xmlns:a16="http://schemas.microsoft.com/office/drawing/2014/main" id="{EC4F37B1-F6F3-413E-B51F-FCA692C02D89}"/>
              </a:ext>
            </a:extLst>
          </p:cNvPr>
          <p:cNvSpPr>
            <a:spLocks noGrp="1"/>
          </p:cNvSpPr>
          <p:nvPr>
            <p:ph type="ctrTitle"/>
          </p:nvPr>
        </p:nvSpPr>
        <p:spPr/>
        <p:txBody>
          <a:bodyPr>
            <a:normAutofit/>
          </a:bodyPr>
          <a:lstStyle/>
          <a:p>
            <a:pPr>
              <a:lnSpc>
                <a:spcPct val="115000"/>
              </a:lnSpc>
              <a:spcAft>
                <a:spcPts val="907"/>
              </a:spcAft>
            </a:pPr>
            <a:r>
              <a:rPr lang="pl-PL" sz="2400" dirty="0"/>
              <a:t>		</a:t>
            </a:r>
            <a:br>
              <a:rPr lang="pl-PL" sz="2400" dirty="0"/>
            </a:br>
            <a:endParaRPr lang="pl-PL" sz="2400" dirty="0"/>
          </a:p>
        </p:txBody>
      </p:sp>
      <p:sp>
        <p:nvSpPr>
          <p:cNvPr id="15" name="Podtytuł 14">
            <a:extLst>
              <a:ext uri="{FF2B5EF4-FFF2-40B4-BE49-F238E27FC236}">
                <a16:creationId xmlns:a16="http://schemas.microsoft.com/office/drawing/2014/main" id="{E1FDE979-458D-4FEF-94DF-3B6B1E460133}"/>
              </a:ext>
            </a:extLst>
          </p:cNvPr>
          <p:cNvSpPr>
            <a:spLocks noGrp="1"/>
          </p:cNvSpPr>
          <p:nvPr>
            <p:ph type="subTitle" idx="1"/>
          </p:nvPr>
        </p:nvSpPr>
        <p:spPr>
          <a:xfrm>
            <a:off x="1580345" y="4999702"/>
            <a:ext cx="9031311" cy="390585"/>
          </a:xfrm>
        </p:spPr>
        <p:txBody>
          <a:bodyPr>
            <a:normAutofit fontScale="25000" lnSpcReduction="20000"/>
          </a:bodyPr>
          <a:lstStyle/>
          <a:p>
            <a:pPr algn="r"/>
            <a:endParaRPr lang="pl-PL" sz="2400" b="0" dirty="0"/>
          </a:p>
          <a:p>
            <a:pPr algn="r"/>
            <a:r>
              <a:rPr lang="pl-PL" sz="2400" b="0" dirty="0"/>
              <a:t>Olsztyn, 8 lutego 2024 r.</a:t>
            </a:r>
            <a:endParaRPr lang="pl-PL" sz="2400" dirty="0"/>
          </a:p>
          <a:p>
            <a:pPr algn="ctr"/>
            <a:endParaRPr lang="pl-PL" sz="2903" dirty="0"/>
          </a:p>
        </p:txBody>
      </p:sp>
      <p:sp>
        <p:nvSpPr>
          <p:cNvPr id="2" name="Prostokąt 1"/>
          <p:cNvSpPr/>
          <p:nvPr/>
        </p:nvSpPr>
        <p:spPr>
          <a:xfrm>
            <a:off x="1474839" y="2775173"/>
            <a:ext cx="9438967" cy="3416320"/>
          </a:xfrm>
          <a:prstGeom prst="rect">
            <a:avLst/>
          </a:prstGeom>
        </p:spPr>
        <p:txBody>
          <a:bodyPr wrap="square">
            <a:spAutoFit/>
          </a:bodyPr>
          <a:lstStyle/>
          <a:p>
            <a:pPr algn="ctr">
              <a:lnSpc>
                <a:spcPct val="100000"/>
              </a:lnSpc>
              <a:defRPr/>
            </a:pPr>
            <a:r>
              <a:rPr lang="pl-PL" sz="2400" dirty="0">
                <a:solidFill>
                  <a:schemeClr val="tx2"/>
                </a:solidFill>
                <a:latin typeface="Open Sans" pitchFamily="2" charset="0"/>
                <a:ea typeface="Open Sans" pitchFamily="2" charset="0"/>
                <a:cs typeface="Open Sans" pitchFamily="2" charset="0"/>
              </a:rPr>
              <a:t>   Główny Punkt Informacyjny Funduszy Europejskich </a:t>
            </a:r>
            <a:br>
              <a:rPr lang="pl-PL" sz="2400" dirty="0">
                <a:solidFill>
                  <a:schemeClr val="tx2"/>
                </a:solidFill>
                <a:latin typeface="Open Sans" pitchFamily="2" charset="0"/>
                <a:ea typeface="Open Sans" pitchFamily="2" charset="0"/>
                <a:cs typeface="Open Sans" pitchFamily="2" charset="0"/>
              </a:rPr>
            </a:br>
            <a:r>
              <a:rPr lang="pl-PL" sz="2400" dirty="0">
                <a:solidFill>
                  <a:schemeClr val="tx2"/>
                </a:solidFill>
                <a:latin typeface="Open Sans" pitchFamily="2" charset="0"/>
                <a:ea typeface="Open Sans" pitchFamily="2" charset="0"/>
                <a:cs typeface="Open Sans" pitchFamily="2" charset="0"/>
              </a:rPr>
              <a:t>w Olsztynie</a:t>
            </a:r>
          </a:p>
          <a:p>
            <a:pPr algn="ctr">
              <a:lnSpc>
                <a:spcPct val="100000"/>
              </a:lnSpc>
              <a:defRPr/>
            </a:pPr>
            <a:endParaRPr lang="pl-PL" sz="2400" dirty="0">
              <a:solidFill>
                <a:schemeClr val="tx2"/>
              </a:solidFill>
              <a:latin typeface="Open Sans" pitchFamily="2" charset="0"/>
              <a:ea typeface="Open Sans" pitchFamily="2" charset="0"/>
              <a:cs typeface="Open Sans" pitchFamily="2" charset="0"/>
            </a:endParaRPr>
          </a:p>
          <a:p>
            <a:pPr algn="ctr">
              <a:lnSpc>
                <a:spcPct val="100000"/>
              </a:lnSpc>
              <a:defRPr/>
            </a:pPr>
            <a:r>
              <a:rPr lang="pl-PL" sz="2400" dirty="0">
                <a:solidFill>
                  <a:schemeClr val="accent1">
                    <a:lumMod val="75000"/>
                  </a:schemeClr>
                </a:solidFill>
                <a:latin typeface="Open Sans" pitchFamily="2" charset="0"/>
                <a:ea typeface="Open Sans" pitchFamily="2" charset="0"/>
                <a:cs typeface="Open Sans" pitchFamily="2" charset="0"/>
              </a:rPr>
              <a:t>Działania FEWM.02.08 Gospodarka </a:t>
            </a:r>
            <a:r>
              <a:rPr lang="pl-PL" sz="2400">
                <a:solidFill>
                  <a:schemeClr val="accent1">
                    <a:lumMod val="75000"/>
                  </a:schemeClr>
                </a:solidFill>
                <a:latin typeface="Open Sans" pitchFamily="2" charset="0"/>
                <a:ea typeface="Open Sans" pitchFamily="2" charset="0"/>
                <a:cs typeface="Open Sans" pitchFamily="2" charset="0"/>
              </a:rPr>
              <a:t>wodno-ściekowa </a:t>
            </a:r>
            <a:br>
              <a:rPr lang="pl-PL" sz="2400">
                <a:solidFill>
                  <a:schemeClr val="accent1">
                    <a:lumMod val="75000"/>
                  </a:schemeClr>
                </a:solidFill>
                <a:latin typeface="Open Sans" pitchFamily="2" charset="0"/>
                <a:ea typeface="Open Sans" pitchFamily="2" charset="0"/>
                <a:cs typeface="Open Sans" pitchFamily="2" charset="0"/>
              </a:rPr>
            </a:br>
            <a:r>
              <a:rPr lang="pl-PL" sz="2400">
                <a:solidFill>
                  <a:schemeClr val="accent1">
                    <a:lumMod val="75000"/>
                  </a:schemeClr>
                </a:solidFill>
                <a:latin typeface="Open Sans" pitchFamily="2" charset="0"/>
                <a:ea typeface="Open Sans" pitchFamily="2" charset="0"/>
                <a:cs typeface="Open Sans" pitchFamily="2" charset="0"/>
              </a:rPr>
              <a:t>SCHEMAT A (Typ 5 i 6)</a:t>
            </a:r>
            <a:endParaRPr lang="pl-PL" sz="2400" dirty="0">
              <a:solidFill>
                <a:schemeClr val="accent1">
                  <a:lumMod val="75000"/>
                </a:schemeClr>
              </a:solidFill>
              <a:latin typeface="Open Sans" pitchFamily="2" charset="0"/>
              <a:ea typeface="Open Sans" pitchFamily="2" charset="0"/>
              <a:cs typeface="Open Sans" pitchFamily="2" charset="0"/>
            </a:endParaRPr>
          </a:p>
          <a:p>
            <a:pPr algn="ctr">
              <a:lnSpc>
                <a:spcPct val="100000"/>
              </a:lnSpc>
              <a:defRPr/>
            </a:pPr>
            <a:endParaRPr lang="pl-PL" sz="2400" dirty="0">
              <a:solidFill>
                <a:schemeClr val="accent1">
                  <a:lumMod val="75000"/>
                </a:schemeClr>
              </a:solidFill>
              <a:latin typeface="Open Sans" pitchFamily="2" charset="0"/>
              <a:ea typeface="Open Sans" pitchFamily="2" charset="0"/>
              <a:cs typeface="Open Sans" pitchFamily="2" charset="0"/>
            </a:endParaRPr>
          </a:p>
          <a:p>
            <a:pPr algn="ctr">
              <a:lnSpc>
                <a:spcPct val="100000"/>
              </a:lnSpc>
              <a:defRPr/>
            </a:pPr>
            <a:endParaRPr lang="pl-PL" sz="2400" dirty="0">
              <a:solidFill>
                <a:schemeClr val="accent1">
                  <a:lumMod val="75000"/>
                </a:schemeClr>
              </a:solidFill>
              <a:latin typeface="Open Sans" pitchFamily="2" charset="0"/>
              <a:ea typeface="Open Sans" pitchFamily="2" charset="0"/>
              <a:cs typeface="Open Sans" pitchFamily="2" charset="0"/>
            </a:endParaRPr>
          </a:p>
          <a:p>
            <a:pPr algn="ctr">
              <a:lnSpc>
                <a:spcPct val="100000"/>
              </a:lnSpc>
              <a:defRPr/>
            </a:pPr>
            <a:r>
              <a:rPr lang="pl-PL" sz="2400" dirty="0">
                <a:solidFill>
                  <a:schemeClr val="tx2"/>
                </a:solidFill>
                <a:latin typeface="Open Sans" pitchFamily="2" charset="0"/>
                <a:ea typeface="Open Sans" pitchFamily="2" charset="0"/>
                <a:cs typeface="Open Sans" pitchFamily="2" charset="0"/>
              </a:rPr>
              <a:t>                                                     </a:t>
            </a:r>
            <a:r>
              <a:rPr lang="pl-PL" sz="2400" b="1" dirty="0">
                <a:solidFill>
                  <a:schemeClr val="tx2"/>
                </a:solidFill>
                <a:latin typeface="Open Sans" pitchFamily="2" charset="0"/>
                <a:ea typeface="Open Sans" pitchFamily="2" charset="0"/>
                <a:cs typeface="Open Sans" pitchFamily="2" charset="0"/>
              </a:rPr>
              <a:t>Olsztyn, 23 lutego 2024 r. </a:t>
            </a:r>
          </a:p>
          <a:p>
            <a:pPr algn="ctr">
              <a:lnSpc>
                <a:spcPct val="100000"/>
              </a:lnSpc>
              <a:defRPr/>
            </a:pPr>
            <a:endParaRPr lang="pl-PL" sz="2400" dirty="0">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8857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Podstawowe informacje o naborze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79317" y="1536174"/>
            <a:ext cx="10425546" cy="3785652"/>
          </a:xfrm>
          <a:prstGeom prst="rect">
            <a:avLst/>
          </a:prstGeom>
          <a:noFill/>
        </p:spPr>
        <p:txBody>
          <a:bodyPr wrap="square" rtlCol="0">
            <a:spAutoFit/>
          </a:bodyPr>
          <a:lstStyle/>
          <a:p>
            <a:pPr algn="just"/>
            <a:r>
              <a:rPr lang="pl-PL" sz="2000" dirty="0"/>
              <a:t>Instytucją Organizującą Nabór (ION) jest IZ – Zarząd Województwa Warmińsko-Mazurskiego, której funkcję i zadania w zakresie bezpośredniej obsługi naboru realizuje Departament Europejskiego Funduszu Rozwoju Regionalnego, Urząd Marszałkowski Województwa Warmińsko-Mazurskiego w Olsztynie.</a:t>
            </a:r>
          </a:p>
          <a:p>
            <a:pPr algn="just"/>
            <a:endParaRPr lang="pl-PL" sz="2000" dirty="0"/>
          </a:p>
          <a:p>
            <a:pPr algn="just"/>
            <a:r>
              <a:rPr lang="pl-PL" sz="2000" dirty="0"/>
              <a:t>Wybór projektów do dofinansowania następuje w sposób konkurencyjny.</a:t>
            </a:r>
          </a:p>
          <a:p>
            <a:pPr algn="just"/>
            <a:endParaRPr lang="pl-PL" sz="2000" b="1" dirty="0"/>
          </a:p>
          <a:p>
            <a:pPr algn="just"/>
            <a:r>
              <a:rPr lang="pl-PL" sz="2000" b="1" dirty="0"/>
              <a:t>Dokumentację projektową należy przygotować na podstawie obowiązującego </a:t>
            </a:r>
            <a:r>
              <a:rPr lang="pl-PL" sz="2000" b="1" dirty="0">
                <a:solidFill>
                  <a:srgbClr val="0070C0"/>
                </a:solidFill>
              </a:rPr>
              <a:t>Regulaminu oraz wzorów dokumentów</a:t>
            </a:r>
            <a:r>
              <a:rPr lang="pl-PL" sz="2000" b="1" dirty="0"/>
              <a:t> określonych w Regulaminie i jego załącznikach. </a:t>
            </a:r>
          </a:p>
          <a:p>
            <a:pPr marL="457200" indent="-457200" algn="just">
              <a:buAutoNum type="arabicPeriod" startAt="2"/>
            </a:pPr>
            <a:endParaRPr lang="pl-PL" sz="2000" dirty="0"/>
          </a:p>
          <a:p>
            <a:pPr marL="457200" indent="-457200" algn="just">
              <a:buAutoNum type="arabicPeriod" startAt="2"/>
            </a:pPr>
            <a:endParaRPr lang="pl-PL" sz="2000" dirty="0"/>
          </a:p>
          <a:p>
            <a:pPr algn="just"/>
            <a:endParaRPr lang="pl-PL" sz="2000" dirty="0"/>
          </a:p>
        </p:txBody>
      </p:sp>
    </p:spTree>
    <p:extLst>
      <p:ext uri="{BB962C8B-B14F-4D97-AF65-F5344CB8AC3E}">
        <p14:creationId xmlns:p14="http://schemas.microsoft.com/office/powerpoint/2010/main" val="244476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Typy projektów </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521277" y="1690062"/>
            <a:ext cx="11149446" cy="2462213"/>
          </a:xfrm>
          <a:prstGeom prst="rect">
            <a:avLst/>
          </a:prstGeom>
          <a:noFill/>
        </p:spPr>
        <p:txBody>
          <a:bodyPr wrap="square" rtlCol="0">
            <a:spAutoFit/>
          </a:bodyPr>
          <a:lstStyle/>
          <a:p>
            <a:pPr marL="342900" indent="-342900">
              <a:buFont typeface="Wingdings" panose="05000000000000000000" pitchFamily="2" charset="2"/>
              <a:buChar char="§"/>
            </a:pPr>
            <a:r>
              <a:rPr lang="pl-PL" sz="2200" b="1" dirty="0">
                <a:solidFill>
                  <a:srgbClr val="0070C0"/>
                </a:solidFill>
              </a:rPr>
              <a:t>Typ 5 </a:t>
            </a:r>
            <a:r>
              <a:rPr lang="pl-PL" sz="2200" b="1" dirty="0"/>
              <a:t>Zapewnienie nowoczesnych systemów odbioru nieczystości płynnych i stałych z jednostek pływających w przystaniach, portach żeglarskich, stanicach wodnych i innych miejscach cumowania i w </a:t>
            </a:r>
            <a:r>
              <a:rPr lang="pl-PL" sz="2200" b="1" dirty="0" err="1"/>
              <a:t>kamperowiskach</a:t>
            </a:r>
            <a:r>
              <a:rPr lang="pl-PL" sz="2200" b="1" dirty="0"/>
              <a:t> oraz sezonowych pakietów sanitarnych w obozowiskach</a:t>
            </a:r>
          </a:p>
          <a:p>
            <a:pPr marL="342900" indent="-342900">
              <a:buFont typeface="Wingdings" panose="05000000000000000000" pitchFamily="2" charset="2"/>
              <a:buChar char="§"/>
            </a:pPr>
            <a:endParaRPr lang="pl-PL" sz="2200" b="1" dirty="0"/>
          </a:p>
          <a:p>
            <a:pPr marL="342900" indent="-342900">
              <a:buFont typeface="Wingdings" panose="05000000000000000000" pitchFamily="2" charset="2"/>
              <a:buChar char="§"/>
            </a:pPr>
            <a:r>
              <a:rPr lang="pl-PL" sz="2200" b="1" dirty="0">
                <a:solidFill>
                  <a:srgbClr val="0070C0"/>
                </a:solidFill>
              </a:rPr>
              <a:t>Typ 6 </a:t>
            </a:r>
            <a:r>
              <a:rPr lang="pl-PL" sz="2200" b="1" dirty="0"/>
              <a:t>Rekultywacja jezior</a:t>
            </a:r>
          </a:p>
          <a:p>
            <a:endParaRPr lang="pl-PL" sz="2200" b="1" dirty="0"/>
          </a:p>
        </p:txBody>
      </p:sp>
    </p:spTree>
    <p:extLst>
      <p:ext uri="{BB962C8B-B14F-4D97-AF65-F5344CB8AC3E}">
        <p14:creationId xmlns:p14="http://schemas.microsoft.com/office/powerpoint/2010/main" val="7962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Podmioty uprawnione do udziału w naborze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905506"/>
            <a:ext cx="10224090" cy="3046988"/>
          </a:xfrm>
          <a:prstGeom prst="rect">
            <a:avLst/>
          </a:prstGeom>
          <a:noFill/>
        </p:spPr>
        <p:txBody>
          <a:bodyPr wrap="square" rtlCol="0">
            <a:spAutoFit/>
          </a:bodyPr>
          <a:lstStyle/>
          <a:p>
            <a:pPr marL="342900" indent="-342900">
              <a:buFont typeface="Wingdings" panose="05000000000000000000" pitchFamily="2" charset="2"/>
              <a:buChar char="§"/>
            </a:pPr>
            <a:r>
              <a:rPr lang="pl-PL" sz="2400" dirty="0">
                <a:solidFill>
                  <a:srgbClr val="002060"/>
                </a:solidFill>
              </a:rPr>
              <a:t>Jednostki samorządu terytorialnego</a:t>
            </a:r>
          </a:p>
          <a:p>
            <a:pPr marL="342900" indent="-342900">
              <a:buFont typeface="Wingdings" panose="05000000000000000000" pitchFamily="2" charset="2"/>
              <a:buChar char="§"/>
            </a:pPr>
            <a:r>
              <a:rPr lang="pl-PL" sz="2400" dirty="0">
                <a:solidFill>
                  <a:srgbClr val="002060"/>
                </a:solidFill>
              </a:rPr>
              <a:t>Jednostki organizacyjne działające w imieniu jednostek samorządu terytorialnego</a:t>
            </a:r>
          </a:p>
          <a:p>
            <a:pPr marL="342900" indent="-342900">
              <a:buFont typeface="Wingdings" panose="05000000000000000000" pitchFamily="2" charset="2"/>
              <a:buChar char="§"/>
            </a:pPr>
            <a:r>
              <a:rPr lang="pl-PL" sz="2400" dirty="0">
                <a:solidFill>
                  <a:srgbClr val="002060"/>
                </a:solidFill>
              </a:rPr>
              <a:t>Przedsiębiorstwa wodociągowo-kanalizacyjne</a:t>
            </a:r>
          </a:p>
          <a:p>
            <a:pPr marL="342900" indent="-342900">
              <a:buFont typeface="Wingdings" panose="05000000000000000000" pitchFamily="2" charset="2"/>
              <a:buChar char="§"/>
            </a:pPr>
            <a:r>
              <a:rPr lang="pl-PL" sz="2400" dirty="0">
                <a:solidFill>
                  <a:srgbClr val="002060"/>
                </a:solidFill>
              </a:rPr>
              <a:t>MŚP</a:t>
            </a:r>
          </a:p>
          <a:p>
            <a:pPr marL="342900" indent="-342900">
              <a:buFont typeface="Wingdings" panose="05000000000000000000" pitchFamily="2" charset="2"/>
              <a:buChar char="§"/>
            </a:pPr>
            <a:r>
              <a:rPr lang="pl-PL" sz="2400" dirty="0">
                <a:solidFill>
                  <a:srgbClr val="002060"/>
                </a:solidFill>
              </a:rPr>
              <a:t>Organizacje pozarządowe</a:t>
            </a:r>
          </a:p>
          <a:p>
            <a:endParaRPr lang="pl-PL" sz="2400" dirty="0"/>
          </a:p>
          <a:p>
            <a:endParaRPr lang="pl-PL" sz="2400" dirty="0"/>
          </a:p>
        </p:txBody>
      </p:sp>
    </p:spTree>
    <p:extLst>
      <p:ext uri="{BB962C8B-B14F-4D97-AF65-F5344CB8AC3E}">
        <p14:creationId xmlns:p14="http://schemas.microsoft.com/office/powerpoint/2010/main" val="303461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Podmioty wykluczone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277670"/>
            <a:ext cx="10224090" cy="4468916"/>
          </a:xfrm>
          <a:prstGeom prst="rect">
            <a:avLst/>
          </a:prstGeom>
          <a:noFill/>
        </p:spPr>
        <p:txBody>
          <a:bodyPr wrap="square" rtlCol="0">
            <a:spAutoFit/>
          </a:bodyPr>
          <a:lstStyle/>
          <a:p>
            <a:pPr lvl="0" algn="just">
              <a:lnSpc>
                <a:spcPct val="115000"/>
              </a:lnSpc>
              <a:buSzPts val="1000"/>
              <a:tabLst>
                <a:tab pos="457200" algn="l"/>
              </a:tabLst>
            </a:pPr>
            <a:r>
              <a:rPr lang="pl-PL" dirty="0">
                <a:effectLst/>
                <a:ea typeface="Times New Roman" panose="02020603050405020304" pitchFamily="18" charset="0"/>
              </a:rPr>
              <a:t>O dofinansowanie </a:t>
            </a:r>
            <a:r>
              <a:rPr lang="pl-PL" b="1" dirty="0">
                <a:effectLst/>
                <a:ea typeface="Times New Roman" panose="02020603050405020304" pitchFamily="18" charset="0"/>
              </a:rPr>
              <a:t>nie mogą </a:t>
            </a:r>
            <a:r>
              <a:rPr lang="pl-PL" dirty="0">
                <a:effectLst/>
                <a:ea typeface="Times New Roman" panose="02020603050405020304" pitchFamily="18" charset="0"/>
              </a:rPr>
              <a:t>ubiegać się podmioty (Wnioskodawcy i Partnerzy) podlegające wykluczeniu, </a:t>
            </a:r>
            <a:br>
              <a:rPr lang="pl-PL" dirty="0">
                <a:effectLst/>
                <a:ea typeface="Times New Roman" panose="02020603050405020304" pitchFamily="18" charset="0"/>
              </a:rPr>
            </a:br>
            <a:r>
              <a:rPr lang="pl-PL" dirty="0">
                <a:effectLst/>
                <a:ea typeface="Times New Roman" panose="02020603050405020304" pitchFamily="18" charset="0"/>
              </a:rPr>
              <a:t>o których mowa w:</a:t>
            </a:r>
          </a:p>
          <a:p>
            <a:pPr marL="285750" lvl="0" indent="-285750" algn="just">
              <a:lnSpc>
                <a:spcPct val="115000"/>
              </a:lnSpc>
              <a:buFont typeface="Wingdings" panose="05000000000000000000" pitchFamily="2" charset="2"/>
              <a:buChar char="§"/>
            </a:pPr>
            <a:r>
              <a:rPr lang="pl-PL" dirty="0">
                <a:effectLst/>
                <a:ea typeface="Times New Roman" panose="02020603050405020304" pitchFamily="18" charset="0"/>
              </a:rPr>
              <a:t>art. 207 ustawy z dnia 27 sierpnia 2009 r. o finansach publicznych</a:t>
            </a:r>
          </a:p>
          <a:p>
            <a:pPr marL="285750" lvl="0" indent="-285750" algn="just">
              <a:lnSpc>
                <a:spcPct val="115000"/>
              </a:lnSpc>
              <a:buFont typeface="Wingdings" panose="05000000000000000000" pitchFamily="2" charset="2"/>
              <a:buChar char="§"/>
            </a:pPr>
            <a:r>
              <a:rPr lang="pl-PL" dirty="0">
                <a:effectLst/>
                <a:ea typeface="Times New Roman" panose="02020603050405020304" pitchFamily="18" charset="0"/>
              </a:rPr>
              <a:t>ustawie z dnia 28 października 2002 r. o odpowiedzialności podmiotów zbiorowych za czyny zabronione pod groźbą kary</a:t>
            </a:r>
          </a:p>
          <a:p>
            <a:pPr marL="285750" lvl="0" indent="-285750" algn="just">
              <a:lnSpc>
                <a:spcPct val="115000"/>
              </a:lnSpc>
              <a:buFont typeface="Wingdings" panose="05000000000000000000" pitchFamily="2" charset="2"/>
              <a:buChar char="§"/>
            </a:pPr>
            <a:r>
              <a:rPr lang="pl-PL" dirty="0">
                <a:effectLst/>
                <a:ea typeface="Times New Roman" panose="02020603050405020304" pitchFamily="18" charset="0"/>
              </a:rPr>
              <a:t>ustawie z dnia 13 kwietnia 2022 r. o szczególnych rozwiązaniach w zakresie przeciwdziałania wspieraniu agresji na Ukrainę oraz służących ochronie bezpieczeństwa narodowego</a:t>
            </a:r>
          </a:p>
          <a:p>
            <a:pPr marL="285750" lvl="0" indent="-285750" algn="just">
              <a:lnSpc>
                <a:spcPct val="115000"/>
              </a:lnSpc>
              <a:buFont typeface="Wingdings" panose="05000000000000000000" pitchFamily="2" charset="2"/>
              <a:buChar char="§"/>
            </a:pPr>
            <a:r>
              <a:rPr lang="pl-PL" dirty="0">
                <a:effectLst/>
                <a:ea typeface="Times New Roman" panose="02020603050405020304" pitchFamily="18" charset="0"/>
              </a:rPr>
              <a:t>Rozporządzeniu Rady (WE) nr 765/2006 z dnia 18 maja 2006 r. dotyczącego środków ograniczających w związku z sytuacją na Białorusi i udziałem Białorusi w agresji Rosji wobec Ukrainy</a:t>
            </a:r>
          </a:p>
          <a:p>
            <a:pPr marL="285750" lvl="0" indent="-285750" algn="just">
              <a:lnSpc>
                <a:spcPct val="115000"/>
              </a:lnSpc>
              <a:buFont typeface="Wingdings" panose="05000000000000000000" pitchFamily="2" charset="2"/>
              <a:buChar char="§"/>
            </a:pPr>
            <a:r>
              <a:rPr lang="pl-PL" dirty="0">
                <a:effectLst/>
                <a:ea typeface="Times New Roman" panose="02020603050405020304" pitchFamily="18" charset="0"/>
              </a:rPr>
              <a:t>Rozporządzeniu Rady (UE) nr 269/2014 z dnia 17 marca 2014 r. w sprawie środków ograniczających w odniesieniu do działań podważających integralność terytorialną, suwerenność i niezależność Ukrainy lub im zagrażających</a:t>
            </a:r>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p:txBody>
      </p:sp>
    </p:spTree>
    <p:extLst>
      <p:ext uri="{BB962C8B-B14F-4D97-AF65-F5344CB8AC3E}">
        <p14:creationId xmlns:p14="http://schemas.microsoft.com/office/powerpoint/2010/main" val="218411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Warunki wsparcia</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636201"/>
            <a:ext cx="10224090" cy="4293483"/>
          </a:xfrm>
          <a:prstGeom prst="rect">
            <a:avLst/>
          </a:prstGeom>
          <a:noFill/>
        </p:spPr>
        <p:txBody>
          <a:bodyPr wrap="square" rtlCol="0">
            <a:spAutoFit/>
          </a:bodyPr>
          <a:lstStyle/>
          <a:p>
            <a:pPr lvl="0" algn="just">
              <a:lnSpc>
                <a:spcPct val="115000"/>
              </a:lnSpc>
              <a:buSzPts val="1000"/>
              <a:tabLst>
                <a:tab pos="457200" algn="l"/>
              </a:tabLst>
            </a:pPr>
            <a:r>
              <a:rPr lang="pl-PL" sz="2000" dirty="0">
                <a:ea typeface="Times New Roman" panose="02020603050405020304" pitchFamily="18" charset="0"/>
              </a:rPr>
              <a:t>N</a:t>
            </a:r>
            <a:r>
              <a:rPr lang="pl-PL" sz="2000" dirty="0">
                <a:effectLst/>
                <a:ea typeface="Times New Roman" panose="02020603050405020304" pitchFamily="18" charset="0"/>
              </a:rPr>
              <a:t>ie przewiduje się dofinansowania projektu w trybie </a:t>
            </a:r>
            <a:r>
              <a:rPr lang="pl-PL" sz="2000" b="1" dirty="0">
                <a:effectLst/>
                <a:ea typeface="Times New Roman" panose="02020603050405020304" pitchFamily="18" charset="0"/>
              </a:rPr>
              <a:t>„zaprojektuj i wybuduj”</a:t>
            </a:r>
            <a:r>
              <a:rPr lang="pl-PL" sz="2000" dirty="0">
                <a:effectLst/>
                <a:ea typeface="Times New Roman" panose="02020603050405020304" pitchFamily="18" charset="0"/>
              </a:rPr>
              <a:t>, </a:t>
            </a:r>
            <a:br>
              <a:rPr lang="pl-PL" sz="2000" dirty="0">
                <a:effectLst/>
                <a:ea typeface="Times New Roman" panose="02020603050405020304" pitchFamily="18" charset="0"/>
              </a:rPr>
            </a:br>
            <a:r>
              <a:rPr lang="pl-PL" sz="2000" dirty="0">
                <a:effectLst/>
                <a:ea typeface="Times New Roman" panose="02020603050405020304" pitchFamily="18" charset="0"/>
              </a:rPr>
              <a:t>z zastrzeżeniem projektów, które na dzień składania wniosku o dofinansowanie projektu posiadają </a:t>
            </a:r>
            <a:r>
              <a:rPr lang="pl-PL" sz="2000" b="1" dirty="0">
                <a:effectLst/>
                <a:ea typeface="Times New Roman" panose="02020603050405020304" pitchFamily="18" charset="0"/>
              </a:rPr>
              <a:t>pełną dokumentację </a:t>
            </a:r>
            <a:r>
              <a:rPr lang="pl-PL" sz="2000" dirty="0">
                <a:effectLst/>
                <a:ea typeface="Times New Roman" panose="02020603050405020304" pitchFamily="18" charset="0"/>
              </a:rPr>
              <a:t>techniczną opracowaną w trybie „zaprojektuj i wybuduj”.</a:t>
            </a:r>
          </a:p>
          <a:p>
            <a:pPr lvl="0" algn="just">
              <a:lnSpc>
                <a:spcPct val="115000"/>
              </a:lnSpc>
              <a:buSzPts val="1000"/>
              <a:tabLst>
                <a:tab pos="457200" algn="l"/>
              </a:tabLst>
            </a:pPr>
            <a:endParaRPr lang="pl-PL" sz="2000" dirty="0"/>
          </a:p>
          <a:p>
            <a:pPr lvl="0" algn="just">
              <a:lnSpc>
                <a:spcPct val="115000"/>
              </a:lnSpc>
              <a:buSzPts val="1000"/>
              <a:tabLst>
                <a:tab pos="457200" algn="l"/>
              </a:tabLst>
            </a:pPr>
            <a:r>
              <a:rPr lang="pl-PL" sz="2000" dirty="0">
                <a:effectLst/>
                <a:ea typeface="Times New Roman" panose="02020603050405020304" pitchFamily="18" charset="0"/>
              </a:rPr>
              <a:t>Wyłączone są projekty </a:t>
            </a:r>
            <a:r>
              <a:rPr lang="pl-PL" sz="2000" b="1" dirty="0">
                <a:effectLst/>
                <a:ea typeface="Times New Roman" panose="02020603050405020304" pitchFamily="18" charset="0"/>
              </a:rPr>
              <a:t>ukończone/wdrożone</a:t>
            </a:r>
            <a:r>
              <a:rPr lang="pl-PL" sz="2000" dirty="0">
                <a:effectLst/>
                <a:ea typeface="Times New Roman" panose="02020603050405020304" pitchFamily="18" charset="0"/>
              </a:rPr>
              <a:t>.</a:t>
            </a:r>
          </a:p>
          <a:p>
            <a:pPr lvl="0" algn="just">
              <a:lnSpc>
                <a:spcPct val="115000"/>
              </a:lnSpc>
              <a:buSzPts val="1000"/>
              <a:tabLst>
                <a:tab pos="457200" algn="l"/>
              </a:tabLst>
            </a:pPr>
            <a:r>
              <a:rPr lang="pl-PL" sz="2000" dirty="0">
                <a:effectLst/>
                <a:ea typeface="Times New Roman" panose="02020603050405020304" pitchFamily="18" charset="0"/>
              </a:rPr>
              <a:t>Obszarem realizacji projektu jest </a:t>
            </a:r>
            <a:r>
              <a:rPr lang="pl-PL" sz="2000" b="1" dirty="0">
                <a:effectLst/>
                <a:ea typeface="Times New Roman" panose="02020603050405020304" pitchFamily="18" charset="0"/>
              </a:rPr>
              <a:t>województwo warmińsko-mazurskie</a:t>
            </a:r>
            <a:r>
              <a:rPr lang="pl-PL" sz="2000" dirty="0">
                <a:effectLst/>
                <a:ea typeface="Times New Roman" panose="02020603050405020304" pitchFamily="18" charset="0"/>
              </a:rPr>
              <a:t>.</a:t>
            </a:r>
          </a:p>
          <a:p>
            <a:pPr lvl="0" algn="just">
              <a:lnSpc>
                <a:spcPct val="115000"/>
              </a:lnSpc>
              <a:buSzPts val="1000"/>
              <a:tabLst>
                <a:tab pos="457200" algn="l"/>
              </a:tabLst>
            </a:pPr>
            <a:endParaRPr lang="pl-PL" sz="2000" dirty="0"/>
          </a:p>
          <a:p>
            <a:pPr lvl="0" algn="just">
              <a:lnSpc>
                <a:spcPct val="115000"/>
              </a:lnSpc>
              <a:buSzPts val="1000"/>
              <a:tabLst>
                <a:tab pos="457200" algn="l"/>
              </a:tabLst>
            </a:pPr>
            <a:r>
              <a:rPr lang="pl-PL" sz="2000" dirty="0"/>
              <a:t>Projekty </a:t>
            </a:r>
            <a:r>
              <a:rPr lang="pl-PL" sz="2000" b="1" dirty="0"/>
              <a:t>nieobjęte pomocą publiczną </a:t>
            </a:r>
            <a:r>
              <a:rPr lang="pl-PL" sz="2000" dirty="0"/>
              <a:t>lub podlegające zasadom udzielania </a:t>
            </a:r>
            <a:r>
              <a:rPr lang="pl-PL" sz="2000" b="1" dirty="0"/>
              <a:t>pomocy de minimis</a:t>
            </a:r>
            <a:r>
              <a:rPr lang="pl-PL" sz="2000" dirty="0"/>
              <a:t>.</a:t>
            </a:r>
          </a:p>
          <a:p>
            <a:pPr lvl="0" algn="just">
              <a:lnSpc>
                <a:spcPct val="115000"/>
              </a:lnSpc>
              <a:buSzPts val="1000"/>
              <a:tabLst>
                <a:tab pos="457200" algn="l"/>
              </a:tabLst>
            </a:pPr>
            <a:endParaRPr lang="pl-PL" sz="2000" dirty="0"/>
          </a:p>
          <a:p>
            <a:pPr lvl="0" algn="just">
              <a:lnSpc>
                <a:spcPct val="115000"/>
              </a:lnSpc>
              <a:buSzPts val="1000"/>
              <a:tabLst>
                <a:tab pos="457200" algn="l"/>
              </a:tabLst>
            </a:pPr>
            <a:r>
              <a:rPr lang="pl-PL" sz="2000" dirty="0"/>
              <a:t>Maksymalna wartość projektu to </a:t>
            </a:r>
            <a:r>
              <a:rPr lang="pl-PL" sz="2000" b="1" dirty="0"/>
              <a:t> 800 000,00 zł</a:t>
            </a:r>
            <a:r>
              <a:rPr lang="pl-PL" sz="2000" dirty="0"/>
              <a:t>. </a:t>
            </a:r>
          </a:p>
          <a:p>
            <a:pPr lvl="0" algn="just">
              <a:lnSpc>
                <a:spcPct val="115000"/>
              </a:lnSpc>
              <a:buSzPts val="1000"/>
              <a:tabLst>
                <a:tab pos="457200" algn="l"/>
              </a:tabLst>
            </a:pPr>
            <a:endParaRPr lang="pl-PL" sz="2000" dirty="0"/>
          </a:p>
          <a:p>
            <a:pPr marL="342900" indent="-342900">
              <a:buFont typeface="Wingdings" panose="05000000000000000000" pitchFamily="2" charset="2"/>
              <a:buChar char="§"/>
            </a:pPr>
            <a:endParaRPr lang="pl-PL" sz="2000" dirty="0"/>
          </a:p>
        </p:txBody>
      </p:sp>
    </p:spTree>
    <p:extLst>
      <p:ext uri="{BB962C8B-B14F-4D97-AF65-F5344CB8AC3E}">
        <p14:creationId xmlns:p14="http://schemas.microsoft.com/office/powerpoint/2010/main" val="174581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Warunki wsparcia</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2033846"/>
            <a:ext cx="10224090" cy="1984902"/>
          </a:xfrm>
          <a:prstGeom prst="rect">
            <a:avLst/>
          </a:prstGeom>
          <a:noFill/>
        </p:spPr>
        <p:txBody>
          <a:bodyPr wrap="square" rtlCol="0">
            <a:spAutoFit/>
          </a:bodyPr>
          <a:lstStyle/>
          <a:p>
            <a:pPr lvl="0" algn="just">
              <a:lnSpc>
                <a:spcPct val="115000"/>
              </a:lnSpc>
              <a:buSzPts val="1000"/>
              <a:tabLst>
                <a:tab pos="457200" algn="l"/>
              </a:tabLst>
            </a:pPr>
            <a:r>
              <a:rPr lang="pl-PL" sz="1800" dirty="0"/>
              <a:t>Projekty obligatoryjnie rozliczane przy zastosowaniu </a:t>
            </a:r>
            <a:r>
              <a:rPr lang="pl-PL" sz="1800" b="1" dirty="0">
                <a:solidFill>
                  <a:srgbClr val="00B0F0"/>
                </a:solidFill>
              </a:rPr>
              <a:t>kwot ryczałtowych</a:t>
            </a:r>
            <a:r>
              <a:rPr lang="pl-PL" sz="1800" b="1" dirty="0"/>
              <a:t>.</a:t>
            </a:r>
          </a:p>
          <a:p>
            <a:pPr lvl="0" algn="just">
              <a:lnSpc>
                <a:spcPct val="115000"/>
              </a:lnSpc>
              <a:buSzPts val="1000"/>
              <a:tabLst>
                <a:tab pos="457200" algn="l"/>
              </a:tabLst>
            </a:pPr>
            <a:endParaRPr lang="pl-PL" b="1" dirty="0"/>
          </a:p>
          <a:p>
            <a:pPr lvl="0" algn="just">
              <a:lnSpc>
                <a:spcPct val="115000"/>
              </a:lnSpc>
              <a:buSzPts val="1000"/>
              <a:tabLst>
                <a:tab pos="457200" algn="l"/>
              </a:tabLst>
            </a:pPr>
            <a:r>
              <a:rPr lang="pl-PL" b="1" dirty="0">
                <a:solidFill>
                  <a:srgbClr val="00B0F0"/>
                </a:solidFill>
              </a:rPr>
              <a:t>Kwoty ryczałtowe </a:t>
            </a:r>
            <a:r>
              <a:rPr lang="pl-PL" dirty="0"/>
              <a:t>muszą być określone na podstawie </a:t>
            </a:r>
            <a:r>
              <a:rPr lang="pl-PL" b="1" dirty="0">
                <a:solidFill>
                  <a:srgbClr val="00B0F0"/>
                </a:solidFill>
              </a:rPr>
              <a:t>sporządzonego budżetu projektu </a:t>
            </a:r>
            <a:r>
              <a:rPr lang="pl-PL" dirty="0"/>
              <a:t>przy uwzględnieniu zapisów odnoszących się do kwestii rozliczania projektów za pomocą metod uproszczonych zawartych w </a:t>
            </a:r>
            <a:r>
              <a:rPr lang="pl-PL" b="1" dirty="0"/>
              <a:t>Instrukcji pomocniczej wypełniania wniosku o dofinansowanie </a:t>
            </a:r>
            <a:r>
              <a:rPr lang="pl-PL" dirty="0"/>
              <a:t>oraz w załączniku do Wzoru umowy o dofinansowanie – </a:t>
            </a:r>
            <a:r>
              <a:rPr lang="pl-PL" b="1" dirty="0"/>
              <a:t>Zasady kwalifikowalności wydatków </a:t>
            </a:r>
          </a:p>
        </p:txBody>
      </p:sp>
    </p:spTree>
    <p:extLst>
      <p:ext uri="{BB962C8B-B14F-4D97-AF65-F5344CB8AC3E}">
        <p14:creationId xmlns:p14="http://schemas.microsoft.com/office/powerpoint/2010/main" val="41457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Warunki wsparcia</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464712"/>
            <a:ext cx="10224090" cy="3610989"/>
          </a:xfrm>
          <a:prstGeom prst="rect">
            <a:avLst/>
          </a:prstGeom>
          <a:noFill/>
        </p:spPr>
        <p:txBody>
          <a:bodyPr wrap="square" rtlCol="0">
            <a:spAutoFit/>
          </a:bodyPr>
          <a:lstStyle/>
          <a:p>
            <a:pPr lvl="0" algn="just">
              <a:lnSpc>
                <a:spcPct val="115000"/>
              </a:lnSpc>
              <a:buSzPts val="1000"/>
              <a:tabLst>
                <a:tab pos="457200" algn="l"/>
              </a:tabLst>
            </a:pPr>
            <a:r>
              <a:rPr lang="pl-PL" sz="2000" dirty="0">
                <a:ea typeface="Times New Roman" panose="02020603050405020304" pitchFamily="18" charset="0"/>
              </a:rPr>
              <a:t>Obligatoryjnie Wnioskodawca powinien </a:t>
            </a:r>
            <a:r>
              <a:rPr lang="pl-PL" sz="2000" b="1" dirty="0">
                <a:solidFill>
                  <a:srgbClr val="0070C0"/>
                </a:solidFill>
                <a:ea typeface="Times New Roman" panose="02020603050405020304" pitchFamily="18" charset="0"/>
              </a:rPr>
              <a:t>opatrzyć kwalifikowanym podpisem elektronicznym załączniki</a:t>
            </a:r>
            <a:r>
              <a:rPr lang="pl-PL" sz="2000" dirty="0">
                <a:ea typeface="Times New Roman" panose="02020603050405020304" pitchFamily="18" charset="0"/>
              </a:rPr>
              <a:t>: </a:t>
            </a:r>
          </a:p>
          <a:p>
            <a:pPr lvl="0" algn="just">
              <a:lnSpc>
                <a:spcPct val="115000"/>
              </a:lnSpc>
              <a:buSzPts val="1000"/>
              <a:tabLst>
                <a:tab pos="457200" algn="l"/>
              </a:tabLst>
            </a:pPr>
            <a:r>
              <a:rPr lang="pl-PL" sz="2000" dirty="0">
                <a:ea typeface="Times New Roman" panose="02020603050405020304" pitchFamily="18" charset="0"/>
              </a:rPr>
              <a:t>Oświadczenie dotyczące informacji zawartych we wniosku i załącznikach, Oświadczenie VAT, Oświadczenie o otrzymaniu/nieotrzymaniu pomocy de minimis, Oświadczenie o braku toczących się postępowań, Oświadczenie Wnioskodawcy będącego osobą fizyczną prowadzącą działalność gospodarczą. Oświadczenia  zawierają klauzulę następującej treści: "Jestem świadomy/świadoma odpowiedzialności karnej za złożenie fałszywych oświadczeń.". </a:t>
            </a:r>
          </a:p>
          <a:p>
            <a:pPr lvl="0" algn="just">
              <a:lnSpc>
                <a:spcPct val="115000"/>
              </a:lnSpc>
              <a:buSzPts val="1000"/>
              <a:tabLst>
                <a:tab pos="457200" algn="l"/>
              </a:tabLst>
            </a:pPr>
            <a:endParaRPr lang="pl-PL" sz="2000" dirty="0">
              <a:ea typeface="Times New Roman" panose="02020603050405020304" pitchFamily="18" charset="0"/>
            </a:endParaRPr>
          </a:p>
          <a:p>
            <a:pPr lvl="0" algn="just">
              <a:lnSpc>
                <a:spcPct val="115000"/>
              </a:lnSpc>
              <a:buSzPts val="1000"/>
              <a:tabLst>
                <a:tab pos="457200" algn="l"/>
              </a:tabLst>
            </a:pPr>
            <a:r>
              <a:rPr lang="pl-PL" sz="2000" b="1" dirty="0">
                <a:solidFill>
                  <a:srgbClr val="0070C0"/>
                </a:solidFill>
                <a:ea typeface="Times New Roman" panose="02020603050405020304" pitchFamily="18" charset="0"/>
              </a:rPr>
              <a:t>Przekazanie za pośrednictwem WOD2021 ww. załączników bez podpisu kwalifikowanego jest  równoznaczne z ich nieprzedłożeniem.</a:t>
            </a:r>
          </a:p>
        </p:txBody>
      </p:sp>
    </p:spTree>
    <p:extLst>
      <p:ext uri="{BB962C8B-B14F-4D97-AF65-F5344CB8AC3E}">
        <p14:creationId xmlns:p14="http://schemas.microsoft.com/office/powerpoint/2010/main" val="125127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Poziom dofinansowania</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1098255" y="1142773"/>
            <a:ext cx="10224090" cy="4879541"/>
          </a:xfrm>
          <a:prstGeom prst="rect">
            <a:avLst/>
          </a:prstGeom>
          <a:noFill/>
        </p:spPr>
        <p:txBody>
          <a:bodyPr wrap="square" rtlCol="0">
            <a:spAutoFit/>
          </a:bodyPr>
          <a:lstStyle/>
          <a:p>
            <a:pPr lvl="0" algn="just">
              <a:lnSpc>
                <a:spcPct val="115000"/>
              </a:lnSpc>
              <a:buSzPts val="1000"/>
              <a:tabLst>
                <a:tab pos="457200" algn="l"/>
              </a:tabLst>
            </a:pPr>
            <a:r>
              <a:rPr lang="pl-PL" dirty="0">
                <a:ea typeface="Times New Roman" panose="02020603050405020304" pitchFamily="18" charset="0"/>
              </a:rPr>
              <a:t>Maksymalny udział środków EFRR wynosi </a:t>
            </a:r>
            <a:r>
              <a:rPr lang="pl-PL" b="1" dirty="0">
                <a:solidFill>
                  <a:srgbClr val="00B0F0"/>
                </a:solidFill>
                <a:ea typeface="Times New Roman" panose="02020603050405020304" pitchFamily="18" charset="0"/>
              </a:rPr>
              <a:t>85% </a:t>
            </a:r>
            <a:r>
              <a:rPr lang="pl-PL" dirty="0">
                <a:ea typeface="Times New Roman" panose="02020603050405020304" pitchFamily="18" charset="0"/>
              </a:rPr>
              <a:t>wydatków kwalifikowalnych na poziomie projektu.</a:t>
            </a:r>
          </a:p>
          <a:p>
            <a:pPr algn="just">
              <a:lnSpc>
                <a:spcPct val="115000"/>
              </a:lnSpc>
              <a:buSzPts val="1000"/>
              <a:tabLst>
                <a:tab pos="457200" algn="l"/>
              </a:tabLst>
            </a:pPr>
            <a:r>
              <a:rPr lang="pl-PL" dirty="0">
                <a:effectLst/>
                <a:ea typeface="Arial" panose="020B0604020202020204" pitchFamily="34" charset="0"/>
              </a:rPr>
              <a:t>Minimalny </a:t>
            </a:r>
            <a:r>
              <a:rPr lang="pl-PL" dirty="0">
                <a:solidFill>
                  <a:srgbClr val="000000"/>
                </a:solidFill>
                <a:effectLst/>
                <a:ea typeface="Arial" panose="020B0604020202020204" pitchFamily="34" charset="0"/>
              </a:rPr>
              <a:t>wkład własny, jaki Beneficjent zobowiązany jest zabezpieczyć, wynosi </a:t>
            </a:r>
            <a:r>
              <a:rPr lang="pl-PL" b="1" dirty="0">
                <a:solidFill>
                  <a:srgbClr val="00B0F0"/>
                </a:solidFill>
                <a:effectLst/>
                <a:ea typeface="Arial" panose="020B0604020202020204" pitchFamily="34" charset="0"/>
              </a:rPr>
              <a:t>15%</a:t>
            </a:r>
            <a:r>
              <a:rPr lang="pl-PL" dirty="0">
                <a:solidFill>
                  <a:srgbClr val="00B0F0"/>
                </a:solidFill>
                <a:effectLst/>
                <a:ea typeface="Arial" panose="020B0604020202020204" pitchFamily="34" charset="0"/>
              </a:rPr>
              <a:t> </a:t>
            </a:r>
            <a:r>
              <a:rPr lang="pl-PL" dirty="0">
                <a:solidFill>
                  <a:srgbClr val="000000"/>
                </a:solidFill>
                <a:effectLst/>
                <a:ea typeface="Arial" panose="020B0604020202020204" pitchFamily="34" charset="0"/>
              </a:rPr>
              <a:t>wydatków kwalifikowalnych na poziomie projektu.</a:t>
            </a:r>
            <a:endParaRPr lang="pl-PL" dirty="0">
              <a:effectLst/>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r>
              <a:rPr lang="pl-PL" dirty="0">
                <a:ea typeface="Times New Roman" panose="02020603050405020304" pitchFamily="18" charset="0"/>
              </a:rPr>
              <a:t>Dla projektów podlegających zasadom udzielania pomocy de minimis zastosowanie mają właściwe przepisy prawa wspólnotowego i krajowego dotyczące zasad udzielania tej pomocy, obowiązujące w momencie udzielania wsparcia.</a:t>
            </a: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algn="just"/>
            <a:r>
              <a:rPr lang="pl-PL" dirty="0">
                <a:solidFill>
                  <a:srgbClr val="000000"/>
                </a:solidFill>
                <a:effectLst/>
                <a:ea typeface="Times New Roman" panose="02020603050405020304" pitchFamily="18" charset="0"/>
              </a:rPr>
              <a:t>Do czasu zakończenia postępowania w zakresie wyboru projektów IZ zastrzega sobie </a:t>
            </a:r>
            <a:r>
              <a:rPr lang="pl-PL" b="1" dirty="0">
                <a:solidFill>
                  <a:srgbClr val="000000"/>
                </a:solidFill>
                <a:effectLst/>
                <a:ea typeface="Times New Roman" panose="02020603050405020304" pitchFamily="18" charset="0"/>
              </a:rPr>
              <a:t>możliwość zmiany kwoty alokacji </a:t>
            </a:r>
            <a:r>
              <a:rPr lang="pl-PL" dirty="0">
                <a:solidFill>
                  <a:srgbClr val="000000"/>
                </a:solidFill>
                <a:effectLst/>
                <a:ea typeface="Times New Roman" panose="02020603050405020304" pitchFamily="18" charset="0"/>
              </a:rPr>
              <a:t>przeznaczonej na dofinansowanie projektów w naborze. </a:t>
            </a:r>
          </a:p>
          <a:p>
            <a:pPr algn="just"/>
            <a:r>
              <a:rPr lang="pl-PL" dirty="0">
                <a:solidFill>
                  <a:srgbClr val="000000"/>
                </a:solidFill>
                <a:effectLst/>
                <a:ea typeface="Times New Roman" panose="02020603050405020304" pitchFamily="18" charset="0"/>
              </a:rPr>
              <a:t> </a:t>
            </a:r>
            <a:endParaRPr lang="pl-PL" dirty="0">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Po </a:t>
            </a:r>
            <a:r>
              <a:rPr lang="pl-PL" b="1" dirty="0">
                <a:solidFill>
                  <a:srgbClr val="000000"/>
                </a:solidFill>
                <a:effectLst/>
                <a:ea typeface="Times New Roman" panose="02020603050405020304" pitchFamily="18" charset="0"/>
              </a:rPr>
              <a:t>zakończeniu postępowania </a:t>
            </a:r>
            <a:r>
              <a:rPr lang="pl-PL" dirty="0">
                <a:solidFill>
                  <a:srgbClr val="000000"/>
                </a:solidFill>
                <a:effectLst/>
                <a:ea typeface="Times New Roman" panose="02020603050405020304" pitchFamily="18" charset="0"/>
              </a:rPr>
              <a:t>w zakresie wyboru projektów do dofinansowania IZ może wybrać do dofinansowania projekty, które zostały negatywnie ocenione z uwagi na wyczerpanie kwoty alokacji w tym naborze, pod warunkiem dostępności kwoty przeznaczonej na dofinansowanie projektów w ramach działania. </a:t>
            </a:r>
            <a:endParaRPr lang="pl-PL" dirty="0">
              <a:effectLst/>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267550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Wskaźniki</a:t>
            </a:r>
            <a:endParaRPr lang="pl-PL" sz="3200" dirty="0"/>
          </a:p>
        </p:txBody>
      </p:sp>
      <p:pic>
        <p:nvPicPr>
          <p:cNvPr id="5" name="Obraz 4" descr="wskazniki.jpg">
            <a:extLst>
              <a:ext uri="{FF2B5EF4-FFF2-40B4-BE49-F238E27FC236}">
                <a16:creationId xmlns:a16="http://schemas.microsoft.com/office/drawing/2014/main" id="{D944661B-20C9-45A1-AFF6-B8AA0265D4B6}"/>
              </a:ext>
            </a:extLst>
          </p:cNvPr>
          <p:cNvPicPr>
            <a:picLocks noChangeAspect="1"/>
          </p:cNvPicPr>
          <p:nvPr/>
        </p:nvPicPr>
        <p:blipFill>
          <a:blip r:embed="rId2" cstate="print">
            <a:clrChange>
              <a:clrFrom>
                <a:srgbClr val="F7EBEB"/>
              </a:clrFrom>
              <a:clrTo>
                <a:srgbClr val="F7EBEB">
                  <a:alpha val="0"/>
                </a:srgbClr>
              </a:clrTo>
            </a:clrChange>
            <a:lum bright="70000" contrast="-70000"/>
            <a:alphaModFix amt="36000"/>
          </a:blip>
          <a:stretch>
            <a:fillRect/>
          </a:stretch>
        </p:blipFill>
        <p:spPr>
          <a:xfrm>
            <a:off x="3281754" y="1592796"/>
            <a:ext cx="5420672" cy="3672408"/>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1116691" y="1185633"/>
            <a:ext cx="10224090" cy="1841273"/>
          </a:xfrm>
          <a:prstGeom prst="rect">
            <a:avLst/>
          </a:prstGeom>
          <a:noFill/>
        </p:spPr>
        <p:txBody>
          <a:bodyPr wrap="square" rtlCol="0">
            <a:spAutoFit/>
          </a:bodyPr>
          <a:lstStyle/>
          <a:p>
            <a:pPr lvl="0" algn="just">
              <a:lnSpc>
                <a:spcPct val="115000"/>
              </a:lnSpc>
              <a:buSzPts val="1000"/>
              <a:tabLst>
                <a:tab pos="457200" algn="l"/>
              </a:tabLst>
            </a:pPr>
            <a:r>
              <a:rPr lang="pl-PL" sz="2000" dirty="0">
                <a:ea typeface="Times New Roman" panose="02020603050405020304" pitchFamily="18" charset="0"/>
              </a:rPr>
              <a:t>Wnioskodawca zobligowany jest do:</a:t>
            </a:r>
          </a:p>
          <a:p>
            <a:pPr lvl="0" algn="just">
              <a:lnSpc>
                <a:spcPct val="115000"/>
              </a:lnSpc>
              <a:buSzPts val="1000"/>
              <a:tabLst>
                <a:tab pos="457200" algn="l"/>
              </a:tabLst>
            </a:pPr>
            <a:endParaRPr lang="pl-PL" sz="2000" dirty="0">
              <a:ea typeface="Times New Roman" panose="02020603050405020304" pitchFamily="18" charset="0"/>
            </a:endParaRPr>
          </a:p>
          <a:p>
            <a:pPr marL="285750" indent="-285750" algn="just">
              <a:lnSpc>
                <a:spcPct val="115000"/>
              </a:lnSpc>
              <a:buSzPts val="1000"/>
              <a:buFont typeface="Wingdings" panose="05000000000000000000" pitchFamily="2" charset="2"/>
              <a:buChar char="§"/>
              <a:tabLst>
                <a:tab pos="457200" algn="l"/>
              </a:tabLst>
            </a:pPr>
            <a:r>
              <a:rPr lang="pl-PL" sz="2000" b="1" dirty="0">
                <a:solidFill>
                  <a:srgbClr val="0070C0"/>
                </a:solidFill>
                <a:ea typeface="Times New Roman" panose="02020603050405020304" pitchFamily="18" charset="0"/>
              </a:rPr>
              <a:t>określenia wartości </a:t>
            </a:r>
            <a:r>
              <a:rPr lang="pl-PL" sz="2000" dirty="0">
                <a:ea typeface="Times New Roman" panose="02020603050405020304" pitchFamily="18" charset="0"/>
              </a:rPr>
              <a:t>docelowych wskaźników produktu możliwych do zrealizowania</a:t>
            </a:r>
          </a:p>
          <a:p>
            <a:pPr marL="285750" indent="-285750" algn="just">
              <a:lnSpc>
                <a:spcPct val="115000"/>
              </a:lnSpc>
              <a:buSzPts val="1000"/>
              <a:buFont typeface="Wingdings" panose="05000000000000000000" pitchFamily="2" charset="2"/>
              <a:buChar char="§"/>
              <a:tabLst>
                <a:tab pos="457200" algn="l"/>
              </a:tabLst>
            </a:pPr>
            <a:r>
              <a:rPr lang="pl-PL" sz="2000" b="1" dirty="0">
                <a:solidFill>
                  <a:srgbClr val="0070C0"/>
                </a:solidFill>
                <a:ea typeface="Times New Roman" panose="02020603050405020304" pitchFamily="18" charset="0"/>
              </a:rPr>
              <a:t>wyboru</a:t>
            </a:r>
            <a:r>
              <a:rPr lang="pl-PL" sz="2000" dirty="0">
                <a:ea typeface="Times New Roman" panose="02020603050405020304" pitchFamily="18" charset="0"/>
              </a:rPr>
              <a:t> wszystkich wskaźników adekwatnych  w odniesieniu do zakresu rzeczowego</a:t>
            </a:r>
          </a:p>
          <a:p>
            <a:pPr marL="285750" lvl="0" indent="-285750" algn="just">
              <a:lnSpc>
                <a:spcPct val="115000"/>
              </a:lnSpc>
              <a:buSzPts val="1000"/>
              <a:buFont typeface="Wingdings" panose="05000000000000000000" pitchFamily="2" charset="2"/>
              <a:buChar char="§"/>
              <a:tabLst>
                <a:tab pos="457200" algn="l"/>
              </a:tabLst>
            </a:pPr>
            <a:endParaRPr lang="pl-PL" sz="2000" dirty="0">
              <a:ea typeface="Times New Roman" panose="02020603050405020304" pitchFamily="18" charset="0"/>
            </a:endParaRPr>
          </a:p>
        </p:txBody>
      </p:sp>
      <p:sp>
        <p:nvSpPr>
          <p:cNvPr id="6" name="pole tekstowe 5">
            <a:extLst>
              <a:ext uri="{FF2B5EF4-FFF2-40B4-BE49-F238E27FC236}">
                <a16:creationId xmlns:a16="http://schemas.microsoft.com/office/drawing/2014/main" id="{D564FC32-E770-4B5D-B0A1-19315BB5AA05}"/>
              </a:ext>
            </a:extLst>
          </p:cNvPr>
          <p:cNvSpPr txBox="1"/>
          <p:nvPr/>
        </p:nvSpPr>
        <p:spPr>
          <a:xfrm>
            <a:off x="1116691" y="3314861"/>
            <a:ext cx="10224090" cy="1133387"/>
          </a:xfrm>
          <a:prstGeom prst="rect">
            <a:avLst/>
          </a:prstGeom>
          <a:noFill/>
        </p:spPr>
        <p:txBody>
          <a:bodyPr wrap="square" rtlCol="0">
            <a:spAutoFit/>
          </a:bodyPr>
          <a:lstStyle/>
          <a:p>
            <a:pPr lvl="0" algn="just">
              <a:lnSpc>
                <a:spcPct val="115000"/>
              </a:lnSpc>
              <a:buSzPts val="1000"/>
              <a:tabLst>
                <a:tab pos="457200" algn="l"/>
              </a:tabLst>
            </a:pPr>
            <a:r>
              <a:rPr lang="pl-PL" sz="2000" dirty="0">
                <a:ea typeface="Times New Roman" panose="02020603050405020304" pitchFamily="18" charset="0"/>
              </a:rPr>
              <a:t>Beneficjent zobowiązany jest do osiągnięcia </a:t>
            </a:r>
            <a:r>
              <a:rPr lang="pl-PL" sz="2000" b="1" dirty="0">
                <a:solidFill>
                  <a:srgbClr val="0070C0"/>
                </a:solidFill>
                <a:ea typeface="Times New Roman" panose="02020603050405020304" pitchFamily="18" charset="0"/>
              </a:rPr>
              <a:t>wskaźników produktu </a:t>
            </a:r>
            <a:r>
              <a:rPr lang="pl-PL" sz="2000" dirty="0">
                <a:ea typeface="Times New Roman" panose="02020603050405020304" pitchFamily="18" charset="0"/>
              </a:rPr>
              <a:t>określonych we wniosku </a:t>
            </a:r>
            <a:br>
              <a:rPr lang="pl-PL" sz="2000" dirty="0">
                <a:ea typeface="Times New Roman" panose="02020603050405020304" pitchFamily="18" charset="0"/>
              </a:rPr>
            </a:br>
            <a:r>
              <a:rPr lang="pl-PL" sz="2000" dirty="0">
                <a:ea typeface="Times New Roman" panose="02020603050405020304" pitchFamily="18" charset="0"/>
              </a:rPr>
              <a:t>o dofinansowanie </a:t>
            </a:r>
            <a:r>
              <a:rPr lang="pl-PL" sz="2000" b="1" dirty="0">
                <a:solidFill>
                  <a:srgbClr val="00B0F0"/>
                </a:solidFill>
                <a:ea typeface="Times New Roman" panose="02020603050405020304" pitchFamily="18" charset="0"/>
              </a:rPr>
              <a:t>najpóźniej do dnia zakończenia realizacji projektu</a:t>
            </a:r>
            <a:r>
              <a:rPr lang="pl-PL" sz="2000" dirty="0">
                <a:ea typeface="Times New Roman" panose="02020603050405020304" pitchFamily="18" charset="0"/>
              </a:rPr>
              <a:t>, wykazania poziomu ich realizacji we wniosku o płatność końcową oraz utrzymania ich w okresie trwałości projektu.</a:t>
            </a:r>
          </a:p>
        </p:txBody>
      </p:sp>
    </p:spTree>
    <p:extLst>
      <p:ext uri="{BB962C8B-B14F-4D97-AF65-F5344CB8AC3E}">
        <p14:creationId xmlns:p14="http://schemas.microsoft.com/office/powerpoint/2010/main" val="395886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Katalog wskaźników produktu</a:t>
            </a:r>
            <a:endParaRPr lang="pl-PL" sz="3200" dirty="0"/>
          </a:p>
        </p:txBody>
      </p:sp>
      <p:pic>
        <p:nvPicPr>
          <p:cNvPr id="5" name="Obraz 4" descr="wskazniki.jpg">
            <a:extLst>
              <a:ext uri="{FF2B5EF4-FFF2-40B4-BE49-F238E27FC236}">
                <a16:creationId xmlns:a16="http://schemas.microsoft.com/office/drawing/2014/main" id="{D944661B-20C9-45A1-AFF6-B8AA0265D4B6}"/>
              </a:ext>
            </a:extLst>
          </p:cNvPr>
          <p:cNvPicPr>
            <a:picLocks noChangeAspect="1"/>
          </p:cNvPicPr>
          <p:nvPr/>
        </p:nvPicPr>
        <p:blipFill>
          <a:blip r:embed="rId2" cstate="print">
            <a:clrChange>
              <a:clrFrom>
                <a:srgbClr val="F7EBEB"/>
              </a:clrFrom>
              <a:clrTo>
                <a:srgbClr val="F7EBEB">
                  <a:alpha val="0"/>
                </a:srgbClr>
              </a:clrTo>
            </a:clrChange>
            <a:lum bright="70000" contrast="-70000"/>
            <a:alphaModFix amt="36000"/>
          </a:blip>
          <a:stretch>
            <a:fillRect/>
          </a:stretch>
        </p:blipFill>
        <p:spPr>
          <a:xfrm>
            <a:off x="3281754" y="1592796"/>
            <a:ext cx="5420672" cy="3672408"/>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983955" y="1592796"/>
            <a:ext cx="10224090" cy="3184205"/>
          </a:xfrm>
          <a:prstGeom prst="rect">
            <a:avLst/>
          </a:prstGeom>
          <a:noFill/>
        </p:spPr>
        <p:txBody>
          <a:bodyPr wrap="square" rtlCol="0">
            <a:spAutoFit/>
          </a:bodyPr>
          <a:lstStyle/>
          <a:p>
            <a:pPr marL="342900" lvl="0" indent="-342900" algn="just">
              <a:lnSpc>
                <a:spcPct val="115000"/>
              </a:lnSpc>
              <a:buSzPts val="1000"/>
              <a:buFont typeface="Wingdings" panose="05000000000000000000" pitchFamily="2" charset="2"/>
              <a:buChar char="§"/>
              <a:tabLst>
                <a:tab pos="457200" algn="l"/>
              </a:tabLst>
            </a:pPr>
            <a:r>
              <a:rPr lang="pl-PL" sz="2200" dirty="0">
                <a:ea typeface="Times New Roman" panose="02020603050405020304" pitchFamily="18" charset="0"/>
              </a:rPr>
              <a:t>Liczba jednolitych części wód, w których realizacja projektu przyczyniła się do poprawy stanu/potencjału [szt.]</a:t>
            </a:r>
          </a:p>
          <a:p>
            <a:pPr marL="342900" lvl="0" indent="-342900" algn="just">
              <a:lnSpc>
                <a:spcPct val="115000"/>
              </a:lnSpc>
              <a:buSzPts val="1000"/>
              <a:buFont typeface="Wingdings" panose="05000000000000000000" pitchFamily="2" charset="2"/>
              <a:buChar char="§"/>
              <a:tabLst>
                <a:tab pos="457200" algn="l"/>
              </a:tabLst>
            </a:pPr>
            <a:r>
              <a:rPr lang="pl-PL" sz="2200" dirty="0">
                <a:ea typeface="Times New Roman" panose="02020603050405020304" pitchFamily="18" charset="0"/>
              </a:rPr>
              <a:t>Liczba obiektów dostosowanych do potrzeb osób z niepełnosprawnościami (EFRR/FST/FS) [szt.] </a:t>
            </a:r>
          </a:p>
          <a:p>
            <a:pPr marL="342900" lvl="0" indent="-342900" algn="just">
              <a:lnSpc>
                <a:spcPct val="115000"/>
              </a:lnSpc>
              <a:buSzPts val="1000"/>
              <a:buFont typeface="Wingdings" panose="05000000000000000000" pitchFamily="2" charset="2"/>
              <a:buChar char="§"/>
              <a:tabLst>
                <a:tab pos="457200" algn="l"/>
              </a:tabLst>
            </a:pPr>
            <a:r>
              <a:rPr lang="pl-PL" sz="2200" dirty="0">
                <a:ea typeface="Times New Roman" panose="02020603050405020304" pitchFamily="18" charset="0"/>
              </a:rPr>
              <a:t>Powierzchnia zrekultywowanych jezior/sztucznych zbiorników [szt.]</a:t>
            </a:r>
          </a:p>
          <a:p>
            <a:pPr marL="342900" lvl="0" indent="-342900" algn="just">
              <a:lnSpc>
                <a:spcPct val="115000"/>
              </a:lnSpc>
              <a:buSzPts val="1000"/>
              <a:buFont typeface="Wingdings" panose="05000000000000000000" pitchFamily="2" charset="2"/>
              <a:buChar char="§"/>
              <a:tabLst>
                <a:tab pos="457200" algn="l"/>
              </a:tabLst>
            </a:pPr>
            <a:r>
              <a:rPr lang="pl-PL" sz="2200" dirty="0">
                <a:ea typeface="Times New Roman" panose="02020603050405020304" pitchFamily="18" charset="0"/>
              </a:rPr>
              <a:t>Liczba obozowisk wyposażonych w sezonowe pakiety sanitarne [szt.] </a:t>
            </a:r>
          </a:p>
          <a:p>
            <a:pPr marL="342900" lvl="0" indent="-342900" algn="just">
              <a:lnSpc>
                <a:spcPct val="115000"/>
              </a:lnSpc>
              <a:buSzPts val="1000"/>
              <a:buFont typeface="Wingdings" panose="05000000000000000000" pitchFamily="2" charset="2"/>
              <a:buChar char="§"/>
              <a:tabLst>
                <a:tab pos="457200" algn="l"/>
              </a:tabLst>
            </a:pPr>
            <a:r>
              <a:rPr lang="pl-PL" sz="2200" dirty="0">
                <a:ea typeface="Times New Roman" panose="02020603050405020304" pitchFamily="18" charset="0"/>
              </a:rPr>
              <a:t>Liczba wspartych punktów odbioru nieczystości z jednostek pływających i/lub kamperów [szt.] </a:t>
            </a:r>
          </a:p>
        </p:txBody>
      </p:sp>
    </p:spTree>
    <p:extLst>
      <p:ext uri="{BB962C8B-B14F-4D97-AF65-F5344CB8AC3E}">
        <p14:creationId xmlns:p14="http://schemas.microsoft.com/office/powerpoint/2010/main" val="287928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B22FECE-F426-41F6-9065-039F0B5E282B}"/>
              </a:ext>
            </a:extLst>
          </p:cNvPr>
          <p:cNvSpPr txBox="1"/>
          <p:nvPr/>
        </p:nvSpPr>
        <p:spPr>
          <a:xfrm>
            <a:off x="1210235" y="2272553"/>
            <a:ext cx="10098742" cy="3046988"/>
          </a:xfrm>
          <a:prstGeom prst="rect">
            <a:avLst/>
          </a:prstGeom>
          <a:noFill/>
        </p:spPr>
        <p:txBody>
          <a:bodyPr wrap="square" rtlCol="0">
            <a:spAutoFit/>
          </a:bodyPr>
          <a:lstStyle/>
          <a:p>
            <a:pPr algn="just"/>
            <a:r>
              <a:rPr lang="pl-PL" sz="2400" b="0" i="0" u="none" strike="noStrike" baseline="0" dirty="0">
                <a:solidFill>
                  <a:srgbClr val="000000"/>
                </a:solidFill>
                <a:latin typeface="Calibri" panose="020F0502020204030204" pitchFamily="34" charset="0"/>
              </a:rPr>
              <a:t>Zasoby wodne regionu są szczególnie narażone na zanieczyszczenia. Zbiorniki wód podziemnych położone są na obszarach pozbawionych izolacji terenu a jeziora i rzeki poddawane presji: turystyki i rekreacji, rolnictwa z rozproszoną zabudową, </a:t>
            </a:r>
            <a:r>
              <a:rPr lang="pl-PL" sz="2400" b="0" i="0" u="none" strike="noStrike" baseline="0" dirty="0">
                <a:latin typeface="Calibri" panose="020F0502020204030204" pitchFamily="34" charset="0"/>
              </a:rPr>
              <a:t>gospodarki komunalnej itd. Dlatego wysoki priorytet w obszarze ochrony środowiska ma czystość i jakość wód w różnych aspektach: </a:t>
            </a:r>
            <a:r>
              <a:rPr lang="pl-PL" sz="2400" i="0" u="none" strike="noStrike" baseline="0" dirty="0">
                <a:latin typeface="Calibri" panose="020F0502020204030204" pitchFamily="34" charset="0"/>
              </a:rPr>
              <a:t>doinwestowania infrastruktury wodno-ściekowej i kanalizacyjnej</a:t>
            </a:r>
            <a:r>
              <a:rPr lang="pl-PL" sz="2400" b="0" i="0" u="none" strike="noStrike" baseline="0" dirty="0">
                <a:latin typeface="Calibri" panose="020F0502020204030204" pitchFamily="34" charset="0"/>
              </a:rPr>
              <a:t>, </a:t>
            </a:r>
            <a:r>
              <a:rPr lang="pl-PL" sz="2400" b="1" i="0" u="none" strike="noStrike" baseline="0" dirty="0" err="1">
                <a:latin typeface="Calibri" panose="020F0502020204030204" pitchFamily="34" charset="0"/>
              </a:rPr>
              <a:t>sanitacji</a:t>
            </a:r>
            <a:r>
              <a:rPr lang="pl-PL" sz="2400" b="1" i="0" u="none" strike="noStrike" baseline="0" dirty="0">
                <a:latin typeface="Calibri" panose="020F0502020204030204" pitchFamily="34" charset="0"/>
              </a:rPr>
              <a:t> jezior, odbioru nieczystości z miejsc obozowania</a:t>
            </a:r>
            <a:r>
              <a:rPr lang="pl-PL" sz="2400" b="0" i="0" u="none" strike="noStrike" baseline="0" dirty="0">
                <a:latin typeface="Calibri" panose="020F0502020204030204" pitchFamily="34" charset="0"/>
              </a:rPr>
              <a:t>, zapewnienia dostępu do wody. </a:t>
            </a:r>
            <a:endParaRPr lang="pl-PL" sz="2400" dirty="0"/>
          </a:p>
        </p:txBody>
      </p:sp>
      <p:sp>
        <p:nvSpPr>
          <p:cNvPr id="3" name="pole tekstowe 2">
            <a:extLst>
              <a:ext uri="{FF2B5EF4-FFF2-40B4-BE49-F238E27FC236}">
                <a16:creationId xmlns:a16="http://schemas.microsoft.com/office/drawing/2014/main" id="{00FD7E11-D5A1-4146-B64E-9FA920FF26D9}"/>
              </a:ext>
            </a:extLst>
          </p:cNvPr>
          <p:cNvSpPr txBox="1"/>
          <p:nvPr/>
        </p:nvSpPr>
        <p:spPr>
          <a:xfrm>
            <a:off x="2761129" y="1183341"/>
            <a:ext cx="6669741" cy="584775"/>
          </a:xfrm>
          <a:prstGeom prst="rect">
            <a:avLst/>
          </a:prstGeom>
          <a:noFill/>
        </p:spPr>
        <p:txBody>
          <a:bodyPr wrap="square" rtlCol="0">
            <a:spAutoFit/>
          </a:bodyPr>
          <a:lstStyle/>
          <a:p>
            <a:pPr algn="ctr"/>
            <a:r>
              <a:rPr lang="pl-PL" sz="3200" b="1" i="0" u="none" strike="noStrike" baseline="0" dirty="0">
                <a:solidFill>
                  <a:schemeClr val="accent1">
                    <a:lumMod val="50000"/>
                  </a:schemeClr>
                </a:solidFill>
                <a:latin typeface="Calibri" panose="020F0502020204030204" pitchFamily="34" charset="0"/>
              </a:rPr>
              <a:t>PRIORYTET 02. ŚRODOWISKO</a:t>
            </a:r>
            <a:endParaRPr lang="pl-PL" sz="3200" dirty="0"/>
          </a:p>
        </p:txBody>
      </p:sp>
    </p:spTree>
    <p:extLst>
      <p:ext uri="{BB962C8B-B14F-4D97-AF65-F5344CB8AC3E}">
        <p14:creationId xmlns:p14="http://schemas.microsoft.com/office/powerpoint/2010/main" val="574946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Wskaźniki kwot ryczałtowych</a:t>
            </a:r>
            <a:endParaRPr lang="pl-PL" sz="3200" dirty="0"/>
          </a:p>
        </p:txBody>
      </p:sp>
      <p:pic>
        <p:nvPicPr>
          <p:cNvPr id="5" name="Obraz 4" descr="wskazniki.jpg">
            <a:extLst>
              <a:ext uri="{FF2B5EF4-FFF2-40B4-BE49-F238E27FC236}">
                <a16:creationId xmlns:a16="http://schemas.microsoft.com/office/drawing/2014/main" id="{D944661B-20C9-45A1-AFF6-B8AA0265D4B6}"/>
              </a:ext>
            </a:extLst>
          </p:cNvPr>
          <p:cNvPicPr>
            <a:picLocks noChangeAspect="1"/>
          </p:cNvPicPr>
          <p:nvPr/>
        </p:nvPicPr>
        <p:blipFill>
          <a:blip r:embed="rId2" cstate="print">
            <a:clrChange>
              <a:clrFrom>
                <a:srgbClr val="F7EBEB"/>
              </a:clrFrom>
              <a:clrTo>
                <a:srgbClr val="F7EBEB">
                  <a:alpha val="0"/>
                </a:srgbClr>
              </a:clrTo>
            </a:clrChange>
            <a:lum bright="70000" contrast="-70000"/>
            <a:alphaModFix amt="36000"/>
          </a:blip>
          <a:stretch>
            <a:fillRect/>
          </a:stretch>
        </p:blipFill>
        <p:spPr>
          <a:xfrm>
            <a:off x="3281754" y="1592796"/>
            <a:ext cx="5420672" cy="3672408"/>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80045" y="1439614"/>
            <a:ext cx="10224090" cy="3610989"/>
          </a:xfrm>
          <a:prstGeom prst="rect">
            <a:avLst/>
          </a:prstGeom>
          <a:noFill/>
        </p:spPr>
        <p:txBody>
          <a:bodyPr wrap="square" rtlCol="0">
            <a:spAutoFit/>
          </a:bodyPr>
          <a:lstStyle/>
          <a:p>
            <a:pPr lvl="0" algn="just">
              <a:lnSpc>
                <a:spcPct val="115000"/>
              </a:lnSpc>
              <a:buSzPts val="1000"/>
              <a:tabLst>
                <a:tab pos="457200" algn="l"/>
              </a:tabLst>
            </a:pPr>
            <a:r>
              <a:rPr lang="pl-PL" sz="2000" dirty="0">
                <a:ea typeface="Times New Roman" panose="02020603050405020304" pitchFamily="18" charset="0"/>
              </a:rPr>
              <a:t>W przypadku projektów rozliczanych przy zastosowaniu metod uproszczonych, Wnioskodawca na poziomie poszczególnych zadań ma obowiązek określić </a:t>
            </a:r>
            <a:r>
              <a:rPr lang="pl-PL" sz="2000" b="1" dirty="0">
                <a:solidFill>
                  <a:srgbClr val="00B0F0"/>
                </a:solidFill>
                <a:ea typeface="Times New Roman" panose="02020603050405020304" pitchFamily="18" charset="0"/>
              </a:rPr>
              <a:t>jeden wskaźnik kwoty ryczałtowej </a:t>
            </a:r>
            <a:r>
              <a:rPr lang="pl-PL" sz="2000" dirty="0">
                <a:ea typeface="Times New Roman" panose="02020603050405020304" pitchFamily="18" charset="0"/>
              </a:rPr>
              <a:t>dla każdej kategorii kosztu. W tym celu powinien </a:t>
            </a:r>
            <a:r>
              <a:rPr lang="pl-PL" sz="2000" b="1" dirty="0">
                <a:solidFill>
                  <a:srgbClr val="00B0F0"/>
                </a:solidFill>
                <a:ea typeface="Times New Roman" panose="02020603050405020304" pitchFamily="18" charset="0"/>
              </a:rPr>
              <a:t>samodzielnie sformułować nazwę wskaźnika </a:t>
            </a:r>
            <a:r>
              <a:rPr lang="pl-PL" sz="2000" dirty="0">
                <a:ea typeface="Times New Roman" panose="02020603050405020304" pitchFamily="18" charset="0"/>
              </a:rPr>
              <a:t>oraz </a:t>
            </a:r>
            <a:r>
              <a:rPr lang="pl-PL" sz="2000" b="1" dirty="0">
                <a:solidFill>
                  <a:srgbClr val="00B0F0"/>
                </a:solidFill>
                <a:ea typeface="Times New Roman" panose="02020603050405020304" pitchFamily="18" charset="0"/>
              </a:rPr>
              <a:t>określić jego wartość, jednostkę miary i źródło pomiaru</a:t>
            </a:r>
            <a:r>
              <a:rPr lang="pl-PL" sz="2000" dirty="0">
                <a:ea typeface="Times New Roman" panose="02020603050405020304" pitchFamily="18" charset="0"/>
              </a:rPr>
              <a:t>. Powyższe Wskaźniki kwot ryczałtowych powinny zostać wykazane w budżecie projektu ujętym we wniosku o dofinansowanie.</a:t>
            </a:r>
          </a:p>
          <a:p>
            <a:pPr lvl="0" algn="just">
              <a:lnSpc>
                <a:spcPct val="115000"/>
              </a:lnSpc>
              <a:buSzPts val="1000"/>
              <a:tabLst>
                <a:tab pos="457200" algn="l"/>
              </a:tabLst>
            </a:pPr>
            <a:endParaRPr lang="pl-PL" sz="2000" dirty="0">
              <a:ea typeface="Times New Roman" panose="02020603050405020304" pitchFamily="18" charset="0"/>
            </a:endParaRPr>
          </a:p>
          <a:p>
            <a:pPr lvl="0" algn="just">
              <a:lnSpc>
                <a:spcPct val="115000"/>
              </a:lnSpc>
              <a:buSzPts val="1000"/>
              <a:tabLst>
                <a:tab pos="457200" algn="l"/>
              </a:tabLst>
            </a:pPr>
            <a:endParaRPr lang="pl-PL" sz="2000" dirty="0">
              <a:ea typeface="Times New Roman" panose="02020603050405020304" pitchFamily="18" charset="0"/>
            </a:endParaRPr>
          </a:p>
          <a:p>
            <a:pPr lvl="0" algn="just">
              <a:lnSpc>
                <a:spcPct val="115000"/>
              </a:lnSpc>
              <a:buSzPts val="1000"/>
              <a:tabLst>
                <a:tab pos="457200" algn="l"/>
              </a:tabLst>
            </a:pPr>
            <a:r>
              <a:rPr lang="pl-PL" sz="2000" dirty="0">
                <a:ea typeface="Times New Roman" panose="02020603050405020304" pitchFamily="18" charset="0"/>
              </a:rPr>
              <a:t>Beneficjent zobowiązany jest </a:t>
            </a:r>
            <a:r>
              <a:rPr lang="pl-PL" sz="2000" b="1" dirty="0">
                <a:solidFill>
                  <a:srgbClr val="00B0F0"/>
                </a:solidFill>
                <a:ea typeface="Times New Roman" panose="02020603050405020304" pitchFamily="18" charset="0"/>
              </a:rPr>
              <a:t>do wykazania osiągnięcia poziomów wskaźników kwot ryczałtowych najpóźniej we wniosku o płatność końcową </a:t>
            </a:r>
            <a:r>
              <a:rPr lang="pl-PL" sz="2000" dirty="0">
                <a:ea typeface="Times New Roman" panose="02020603050405020304" pitchFamily="18" charset="0"/>
              </a:rPr>
              <a:t>oraz utrzymania ich w okresie trwałości projektu.</a:t>
            </a:r>
          </a:p>
        </p:txBody>
      </p:sp>
    </p:spTree>
    <p:extLst>
      <p:ext uri="{BB962C8B-B14F-4D97-AF65-F5344CB8AC3E}">
        <p14:creationId xmlns:p14="http://schemas.microsoft.com/office/powerpoint/2010/main" val="336937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983955" y="342400"/>
            <a:ext cx="10224090"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Przykładowe zadania ze wskaźnikami do kwot ryczałtowych</a:t>
            </a:r>
            <a:endParaRPr lang="pl-PL" sz="3200" dirty="0"/>
          </a:p>
        </p:txBody>
      </p:sp>
      <p:pic>
        <p:nvPicPr>
          <p:cNvPr id="5" name="Obraz 4" descr="wskazniki.jpg">
            <a:extLst>
              <a:ext uri="{FF2B5EF4-FFF2-40B4-BE49-F238E27FC236}">
                <a16:creationId xmlns:a16="http://schemas.microsoft.com/office/drawing/2014/main" id="{D944661B-20C9-45A1-AFF6-B8AA0265D4B6}"/>
              </a:ext>
            </a:extLst>
          </p:cNvPr>
          <p:cNvPicPr>
            <a:picLocks noChangeAspect="1"/>
          </p:cNvPicPr>
          <p:nvPr/>
        </p:nvPicPr>
        <p:blipFill>
          <a:blip r:embed="rId2" cstate="print">
            <a:clrChange>
              <a:clrFrom>
                <a:srgbClr val="F7EBEB"/>
              </a:clrFrom>
              <a:clrTo>
                <a:srgbClr val="F7EBEB">
                  <a:alpha val="0"/>
                </a:srgbClr>
              </a:clrTo>
            </a:clrChange>
            <a:lum bright="70000" contrast="-70000"/>
            <a:alphaModFix amt="36000"/>
          </a:blip>
          <a:stretch>
            <a:fillRect/>
          </a:stretch>
        </p:blipFill>
        <p:spPr>
          <a:xfrm>
            <a:off x="3281754" y="1592796"/>
            <a:ext cx="5420672" cy="3672408"/>
          </a:xfrm>
          <a:prstGeom prst="rect">
            <a:avLst/>
          </a:prstGeom>
        </p:spPr>
      </p:pic>
      <p:graphicFrame>
        <p:nvGraphicFramePr>
          <p:cNvPr id="2" name="Tabela 1">
            <a:extLst>
              <a:ext uri="{FF2B5EF4-FFF2-40B4-BE49-F238E27FC236}">
                <a16:creationId xmlns:a16="http://schemas.microsoft.com/office/drawing/2014/main" id="{4FC1FF34-4C1F-46C2-909F-F0D889A2388C}"/>
              </a:ext>
            </a:extLst>
          </p:cNvPr>
          <p:cNvGraphicFramePr>
            <a:graphicFrameLocks noGrp="1"/>
          </p:cNvGraphicFramePr>
          <p:nvPr>
            <p:extLst>
              <p:ext uri="{D42A27DB-BD31-4B8C-83A1-F6EECF244321}">
                <p14:modId xmlns:p14="http://schemas.microsoft.com/office/powerpoint/2010/main" val="1946895215"/>
              </p:ext>
            </p:extLst>
          </p:nvPr>
        </p:nvGraphicFramePr>
        <p:xfrm>
          <a:off x="434944" y="1076541"/>
          <a:ext cx="11185556" cy="5058367"/>
        </p:xfrm>
        <a:graphic>
          <a:graphicData uri="http://schemas.openxmlformats.org/drawingml/2006/table">
            <a:tbl>
              <a:tblPr firstRow="1" firstCol="1" bandRow="1">
                <a:tableStyleId>{5C22544A-7EE6-4342-B048-85BDC9FD1C3A}</a:tableStyleId>
              </a:tblPr>
              <a:tblGrid>
                <a:gridCol w="3632231">
                  <a:extLst>
                    <a:ext uri="{9D8B030D-6E8A-4147-A177-3AD203B41FA5}">
                      <a16:colId xmlns:a16="http://schemas.microsoft.com/office/drawing/2014/main" val="474554004"/>
                    </a:ext>
                  </a:extLst>
                </a:gridCol>
                <a:gridCol w="3238500">
                  <a:extLst>
                    <a:ext uri="{9D8B030D-6E8A-4147-A177-3AD203B41FA5}">
                      <a16:colId xmlns:a16="http://schemas.microsoft.com/office/drawing/2014/main" val="3118019730"/>
                    </a:ext>
                  </a:extLst>
                </a:gridCol>
                <a:gridCol w="790575">
                  <a:extLst>
                    <a:ext uri="{9D8B030D-6E8A-4147-A177-3AD203B41FA5}">
                      <a16:colId xmlns:a16="http://schemas.microsoft.com/office/drawing/2014/main" val="494627286"/>
                    </a:ext>
                  </a:extLst>
                </a:gridCol>
                <a:gridCol w="3524250">
                  <a:extLst>
                    <a:ext uri="{9D8B030D-6E8A-4147-A177-3AD203B41FA5}">
                      <a16:colId xmlns:a16="http://schemas.microsoft.com/office/drawing/2014/main" val="230816801"/>
                    </a:ext>
                  </a:extLst>
                </a:gridCol>
              </a:tblGrid>
              <a:tr h="682909">
                <a:tc>
                  <a:txBody>
                    <a:bodyPr/>
                    <a:lstStyle/>
                    <a:p>
                      <a:pPr algn="ctr">
                        <a:lnSpc>
                          <a:spcPct val="115000"/>
                        </a:lnSpc>
                      </a:pPr>
                      <a:r>
                        <a:rPr lang="pl-PL" sz="1700" dirty="0">
                          <a:effectLst/>
                        </a:rPr>
                        <a:t>Nazwa zadania</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Nazwa wskaźnika</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Jedn.</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Dokumenty potwierdzające realizację wskaźników (rozliczające kwotę ryczałtową)</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695443"/>
                  </a:ext>
                </a:extLst>
              </a:tr>
              <a:tr h="920602">
                <a:tc>
                  <a:txBody>
                    <a:bodyPr/>
                    <a:lstStyle/>
                    <a:p>
                      <a:pPr algn="ctr">
                        <a:lnSpc>
                          <a:spcPct val="115000"/>
                        </a:lnSpc>
                      </a:pPr>
                      <a:r>
                        <a:rPr lang="pl-PL" sz="1700" dirty="0">
                          <a:effectLst/>
                        </a:rPr>
                        <a:t>Zapewnienie nowoczesnego systemu bądź systemów odbioru nieczystości płynnych i stałych</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a:effectLst/>
                        </a:rPr>
                        <a:t>Liczba systemów odbioru nieczystości płynnych i stałych</a:t>
                      </a:r>
                      <a:endParaRPr lang="pl-PL"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a:effectLst/>
                        </a:rPr>
                        <a:t>szt.</a:t>
                      </a:r>
                      <a:endParaRPr lang="pl-PL"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Protokół odbioru na cały zakres rzeczowy wskazany w zadaniu </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1573872"/>
                  </a:ext>
                </a:extLst>
              </a:tr>
              <a:tr h="2089889">
                <a:tc>
                  <a:txBody>
                    <a:bodyPr/>
                    <a:lstStyle/>
                    <a:p>
                      <a:pPr algn="ctr">
                        <a:lnSpc>
                          <a:spcPct val="115000"/>
                        </a:lnSpc>
                      </a:pPr>
                      <a:r>
                        <a:rPr lang="pl-PL" sz="1700" dirty="0">
                          <a:effectLst/>
                        </a:rPr>
                        <a:t>Zapewnienie sezonowego pakietu sanitarnego bądź sezonowych pakietów sanitarnych </a:t>
                      </a:r>
                    </a:p>
                    <a:p>
                      <a:pPr algn="ctr">
                        <a:lnSpc>
                          <a:spcPct val="115000"/>
                        </a:lnSpc>
                      </a:pPr>
                      <a:r>
                        <a:rPr lang="pl-PL" sz="1700" dirty="0">
                          <a:effectLst/>
                        </a:rPr>
                        <a:t>w obozowisku/ obozowiskach,</a:t>
                      </a:r>
                    </a:p>
                    <a:p>
                      <a:pPr algn="ctr">
                        <a:lnSpc>
                          <a:spcPct val="115000"/>
                        </a:lnSpc>
                      </a:pPr>
                      <a:r>
                        <a:rPr lang="pl-PL" sz="1700" dirty="0">
                          <a:effectLst/>
                        </a:rPr>
                        <a:t>pakiet obejmuje: … (należy wskazać elementy pakietu)</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Liczba sezonowych pakietów sanitarnych w obozowisku/obozowiskach</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szt.</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Protokół odbioru na cały zakres rzeczowy wskazany w zadaniu</a:t>
                      </a:r>
                    </a:p>
                  </a:txBody>
                  <a:tcPr marL="68580" marR="68580" marT="0" marB="0" anchor="ctr"/>
                </a:tc>
                <a:extLst>
                  <a:ext uri="{0D108BD9-81ED-4DB2-BD59-A6C34878D82A}">
                    <a16:rowId xmlns:a16="http://schemas.microsoft.com/office/drawing/2014/main" val="723932906"/>
                  </a:ext>
                </a:extLst>
              </a:tr>
              <a:tr h="1154460">
                <a:tc>
                  <a:txBody>
                    <a:bodyPr/>
                    <a:lstStyle/>
                    <a:p>
                      <a:pPr algn="ctr">
                        <a:lnSpc>
                          <a:spcPct val="115000"/>
                        </a:lnSpc>
                      </a:pPr>
                      <a:r>
                        <a:rPr lang="pl-PL" sz="1700" dirty="0">
                          <a:effectLst/>
                        </a:rPr>
                        <a:t>Rekultywacja jeziora</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Powierzchnia zrekultywowanego jeziora</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a:effectLst/>
                        </a:rPr>
                        <a:t>ha</a:t>
                      </a:r>
                      <a:endParaRPr lang="pl-PL"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l-PL" sz="1700" dirty="0">
                          <a:effectLst/>
                        </a:rPr>
                        <a:t>Protokół potwierdzający wykonanie rekultywacji i powierzchnię jeziora, które zostało zrekultywowane w ramach zadania </a:t>
                      </a:r>
                      <a:endParaRPr lang="pl-PL"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7223970"/>
                  </a:ext>
                </a:extLst>
              </a:tr>
            </a:tbl>
          </a:graphicData>
        </a:graphic>
      </p:graphicFrame>
    </p:spTree>
    <p:extLst>
      <p:ext uri="{BB962C8B-B14F-4D97-AF65-F5344CB8AC3E}">
        <p14:creationId xmlns:p14="http://schemas.microsoft.com/office/powerpoint/2010/main" val="5309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Zasady kwalifikowalności wydatków</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166770"/>
            <a:ext cx="10224090" cy="5170390"/>
          </a:xfrm>
          <a:prstGeom prst="rect">
            <a:avLst/>
          </a:prstGeom>
          <a:noFill/>
        </p:spPr>
        <p:txBody>
          <a:bodyPr wrap="square" rtlCol="0">
            <a:spAutoFit/>
          </a:bodyPr>
          <a:lstStyle/>
          <a:p>
            <a:pPr lvl="0">
              <a:lnSpc>
                <a:spcPct val="115000"/>
              </a:lnSpc>
              <a:buSzPts val="1000"/>
              <a:tabLst>
                <a:tab pos="457200" algn="l"/>
              </a:tabLst>
            </a:pPr>
            <a:r>
              <a:rPr lang="pl-PL" dirty="0">
                <a:ea typeface="Times New Roman" panose="02020603050405020304" pitchFamily="18" charset="0"/>
              </a:rPr>
              <a:t>Podstawowym dokumentem w zakresie kwalifikowalności wydatków w </a:t>
            </a:r>
            <a:r>
              <a:rPr lang="pl-PL" dirty="0" err="1">
                <a:ea typeface="Times New Roman" panose="02020603050405020304" pitchFamily="18" charset="0"/>
              </a:rPr>
              <a:t>FEWiM</a:t>
            </a:r>
            <a:r>
              <a:rPr lang="pl-PL" dirty="0">
                <a:ea typeface="Times New Roman" panose="02020603050405020304" pitchFamily="18" charset="0"/>
              </a:rPr>
              <a:t> 2021-2027 są Wytyczne dotyczące kwalifikowalności wydatków na lata 2021-2027 wydane </a:t>
            </a:r>
          </a:p>
          <a:p>
            <a:pPr lvl="0">
              <a:lnSpc>
                <a:spcPct val="115000"/>
              </a:lnSpc>
              <a:buSzPts val="1000"/>
              <a:tabLst>
                <a:tab pos="457200" algn="l"/>
              </a:tabLst>
            </a:pPr>
            <a:r>
              <a:rPr lang="pl-PL" dirty="0">
                <a:ea typeface="Times New Roman" panose="02020603050405020304" pitchFamily="18" charset="0"/>
              </a:rPr>
              <a:t>przez Ministra Funduszy i Polityki Regionalnej. </a:t>
            </a:r>
          </a:p>
          <a:p>
            <a:pPr lvl="0">
              <a:lnSpc>
                <a:spcPct val="115000"/>
              </a:lnSpc>
              <a:buSzPts val="1000"/>
              <a:tabLst>
                <a:tab pos="457200" algn="l"/>
              </a:tabLst>
            </a:pPr>
            <a:r>
              <a:rPr lang="pl-PL" dirty="0">
                <a:ea typeface="Times New Roman" panose="02020603050405020304" pitchFamily="18" charset="0"/>
              </a:rPr>
              <a:t>Okres kwalifikowalności wydatków:</a:t>
            </a:r>
          </a:p>
          <a:p>
            <a:pPr lvl="0">
              <a:lnSpc>
                <a:spcPct val="115000"/>
              </a:lnSpc>
              <a:buSzPts val="1000"/>
              <a:tabLst>
                <a:tab pos="457200" algn="l"/>
              </a:tabLst>
            </a:pPr>
            <a:r>
              <a:rPr lang="pl-PL" dirty="0">
                <a:ea typeface="Times New Roman" panose="02020603050405020304" pitchFamily="18" charset="0"/>
              </a:rPr>
              <a:t>•	początkiem okresu kwalifikowalności wydatków jest </a:t>
            </a:r>
            <a:r>
              <a:rPr lang="pl-PL" dirty="0">
                <a:solidFill>
                  <a:srgbClr val="0070C0"/>
                </a:solidFill>
                <a:ea typeface="Times New Roman" panose="02020603050405020304" pitchFamily="18" charset="0"/>
              </a:rPr>
              <a:t>1 stycznia 2021 r.</a:t>
            </a:r>
          </a:p>
          <a:p>
            <a:pPr lvl="0">
              <a:lnSpc>
                <a:spcPct val="115000"/>
              </a:lnSpc>
              <a:buSzPts val="1000"/>
              <a:tabLst>
                <a:tab pos="457200" algn="l"/>
              </a:tabLst>
            </a:pPr>
            <a:r>
              <a:rPr lang="pl-PL" dirty="0">
                <a:ea typeface="Times New Roman" panose="02020603050405020304" pitchFamily="18" charset="0"/>
              </a:rPr>
              <a:t>•	końcową datą kwalifikowalności wydatków jest </a:t>
            </a:r>
            <a:r>
              <a:rPr lang="pl-PL" dirty="0">
                <a:solidFill>
                  <a:srgbClr val="0070C0"/>
                </a:solidFill>
                <a:ea typeface="Times New Roman" panose="02020603050405020304" pitchFamily="18" charset="0"/>
              </a:rPr>
              <a:t>31 grudnia 2029 r.</a:t>
            </a:r>
          </a:p>
          <a:p>
            <a:pPr lvl="0">
              <a:lnSpc>
                <a:spcPct val="115000"/>
              </a:lnSpc>
              <a:buSzPts val="1000"/>
              <a:tabLst>
                <a:tab pos="457200" algn="l"/>
              </a:tabLst>
            </a:pPr>
            <a:endParaRPr lang="pl-PL" dirty="0">
              <a:solidFill>
                <a:srgbClr val="0070C0"/>
              </a:solidFill>
              <a:ea typeface="Times New Roman" panose="02020603050405020304" pitchFamily="18" charset="0"/>
            </a:endParaRPr>
          </a:p>
          <a:p>
            <a:pPr lvl="0">
              <a:lnSpc>
                <a:spcPct val="115000"/>
              </a:lnSpc>
              <a:buSzPts val="1000"/>
              <a:tabLst>
                <a:tab pos="457200" algn="l"/>
              </a:tabLst>
            </a:pPr>
            <a:r>
              <a:rPr lang="pl-PL" dirty="0">
                <a:ea typeface="Times New Roman" panose="02020603050405020304" pitchFamily="18" charset="0"/>
              </a:rPr>
              <a:t>Wydatki mogą zostać uznane za kwalifikowalne o ile:</a:t>
            </a:r>
          </a:p>
          <a:p>
            <a:pPr lvl="0">
              <a:lnSpc>
                <a:spcPct val="115000"/>
              </a:lnSpc>
              <a:buSzPts val="1000"/>
              <a:tabLst>
                <a:tab pos="457200" algn="l"/>
              </a:tabLst>
            </a:pPr>
            <a:r>
              <a:rPr lang="pl-PL" dirty="0">
                <a:ea typeface="Times New Roman" panose="02020603050405020304" pitchFamily="18" charset="0"/>
              </a:rPr>
              <a:t>- zostały ujęte we wniosku o dofinansowanie projektu oraz zostały poniesione zgodnie z niniejszymi zasadami;</a:t>
            </a:r>
          </a:p>
          <a:p>
            <a:pPr lvl="0">
              <a:lnSpc>
                <a:spcPct val="115000"/>
              </a:lnSpc>
              <a:buSzPts val="1000"/>
              <a:tabLst>
                <a:tab pos="457200" algn="l"/>
              </a:tabLst>
            </a:pPr>
            <a:r>
              <a:rPr lang="pl-PL" dirty="0">
                <a:ea typeface="Times New Roman" panose="02020603050405020304" pitchFamily="18" charset="0"/>
              </a:rPr>
              <a:t>- nie wykluczają ich przepisy prawa wspólnotowego i krajowego dotyczące zasad udzielania pomocy de minimis; </a:t>
            </a:r>
          </a:p>
          <a:p>
            <a:pPr lvl="0">
              <a:lnSpc>
                <a:spcPct val="115000"/>
              </a:lnSpc>
              <a:buSzPts val="1000"/>
              <a:tabLst>
                <a:tab pos="457200" algn="l"/>
              </a:tabLst>
            </a:pPr>
            <a:r>
              <a:rPr lang="pl-PL" dirty="0">
                <a:ea typeface="Times New Roman" panose="02020603050405020304" pitchFamily="18" charset="0"/>
              </a:rPr>
              <a:t>- w sytuacji gdy wydatek jest ponoszony w walucie innej niż PLN, za kwalifikowalne uznaje się różnice kursowe powstałe w wyniku płatności w walutach obcych. </a:t>
            </a:r>
          </a:p>
          <a:p>
            <a:pPr lvl="0">
              <a:lnSpc>
                <a:spcPct val="115000"/>
              </a:lnSpc>
              <a:buSzPts val="1000"/>
              <a:tabLst>
                <a:tab pos="457200" algn="l"/>
              </a:tabLst>
            </a:pPr>
            <a:endParaRPr lang="pl-PL" dirty="0">
              <a:ea typeface="Times New Roman" panose="02020603050405020304" pitchFamily="18" charset="0"/>
            </a:endParaRPr>
          </a:p>
          <a:p>
            <a:pPr lvl="0">
              <a:lnSpc>
                <a:spcPct val="115000"/>
              </a:lnSpc>
              <a:buSzPts val="1000"/>
              <a:tabLst>
                <a:tab pos="457200"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210071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Zasady kwalifikowalności wydatków</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166770"/>
            <a:ext cx="10224090" cy="4851841"/>
          </a:xfrm>
          <a:prstGeom prst="rect">
            <a:avLst/>
          </a:prstGeom>
          <a:noFill/>
        </p:spPr>
        <p:txBody>
          <a:bodyPr wrap="square" rtlCol="0">
            <a:spAutoFit/>
          </a:bodyPr>
          <a:lstStyle/>
          <a:p>
            <a:pPr lvl="0">
              <a:lnSpc>
                <a:spcPct val="115000"/>
              </a:lnSpc>
              <a:buSzPts val="1000"/>
              <a:tabLst>
                <a:tab pos="457200" algn="l"/>
              </a:tabLst>
            </a:pPr>
            <a:r>
              <a:rPr lang="pl-PL" dirty="0">
                <a:ea typeface="Times New Roman" panose="02020603050405020304" pitchFamily="18" charset="0"/>
              </a:rPr>
              <a:t>Wydatki poniesione na podatek od towarów i usług mogą zostać uznane za wydatek kwalifikowalny w przypadku:</a:t>
            </a:r>
          </a:p>
          <a:p>
            <a:pPr lvl="0">
              <a:lnSpc>
                <a:spcPct val="115000"/>
              </a:lnSpc>
              <a:buSzPts val="1000"/>
              <a:tabLst>
                <a:tab pos="457200" algn="l"/>
              </a:tabLst>
            </a:pPr>
            <a:r>
              <a:rPr lang="pl-PL" dirty="0">
                <a:ea typeface="Times New Roman" panose="02020603050405020304" pitchFamily="18" charset="0"/>
              </a:rPr>
              <a:t>a)	projektów, których całkowity koszt (z VAT) wynosi </a:t>
            </a:r>
            <a:r>
              <a:rPr lang="pl-PL" dirty="0">
                <a:solidFill>
                  <a:srgbClr val="00B0F0"/>
                </a:solidFill>
                <a:ea typeface="Times New Roman" panose="02020603050405020304" pitchFamily="18" charset="0"/>
              </a:rPr>
              <a:t>mniej niż 5 000 000 EUR</a:t>
            </a:r>
            <a:r>
              <a:rPr lang="pl-PL" dirty="0">
                <a:ea typeface="Times New Roman" panose="02020603050405020304" pitchFamily="18" charset="0"/>
              </a:rPr>
              <a:t>; </a:t>
            </a:r>
          </a:p>
          <a:p>
            <a:pPr lvl="0">
              <a:lnSpc>
                <a:spcPct val="115000"/>
              </a:lnSpc>
              <a:buSzPts val="1000"/>
              <a:tabLst>
                <a:tab pos="457200" algn="l"/>
              </a:tabLst>
            </a:pPr>
            <a:r>
              <a:rPr lang="pl-PL" dirty="0">
                <a:ea typeface="Times New Roman" panose="02020603050405020304" pitchFamily="18" charset="0"/>
              </a:rPr>
              <a:t>b)	projektów z pomocą publiczną lub z </a:t>
            </a:r>
            <a:r>
              <a:rPr lang="pl-PL" dirty="0">
                <a:solidFill>
                  <a:srgbClr val="00B0F0"/>
                </a:solidFill>
                <a:ea typeface="Times New Roman" panose="02020603050405020304" pitchFamily="18" charset="0"/>
              </a:rPr>
              <a:t>pomocą de minimis</a:t>
            </a:r>
            <a:r>
              <a:rPr lang="pl-PL" dirty="0">
                <a:ea typeface="Times New Roman" panose="02020603050405020304" pitchFamily="18" charset="0"/>
              </a:rPr>
              <a:t>, których całkowity koszt (z VAT) wynosi </a:t>
            </a:r>
            <a:r>
              <a:rPr lang="pl-PL" dirty="0">
                <a:solidFill>
                  <a:srgbClr val="00B0F0"/>
                </a:solidFill>
                <a:ea typeface="Times New Roman" panose="02020603050405020304" pitchFamily="18" charset="0"/>
              </a:rPr>
              <a:t>mniej niż 5 000 000 EUR</a:t>
            </a:r>
            <a:r>
              <a:rPr lang="pl-PL" dirty="0">
                <a:ea typeface="Times New Roman" panose="02020603050405020304" pitchFamily="18" charset="0"/>
              </a:rPr>
              <a:t>, oraz projektów, których koszt całkowity (z VAT) wynosi </a:t>
            </a:r>
            <a:r>
              <a:rPr lang="pl-PL" dirty="0">
                <a:solidFill>
                  <a:srgbClr val="00B0F0"/>
                </a:solidFill>
                <a:ea typeface="Times New Roman" panose="02020603050405020304" pitchFamily="18" charset="0"/>
              </a:rPr>
              <a:t>co najmniej 5 000 000 EUR, a VAT nie może zostać </a:t>
            </a:r>
            <a:r>
              <a:rPr lang="pl-PL" dirty="0">
                <a:ea typeface="Times New Roman" panose="02020603050405020304" pitchFamily="18" charset="0"/>
              </a:rPr>
              <a:t>odzyskany w oparciu o przepisy krajowe. </a:t>
            </a:r>
          </a:p>
          <a:p>
            <a:pPr lvl="0">
              <a:lnSpc>
                <a:spcPct val="115000"/>
              </a:lnSpc>
              <a:buSzPts val="1000"/>
              <a:tabLst>
                <a:tab pos="457200" algn="l"/>
              </a:tabLst>
            </a:pPr>
            <a:r>
              <a:rPr lang="pl-PL" dirty="0">
                <a:ea typeface="Times New Roman" panose="02020603050405020304" pitchFamily="18" charset="0"/>
              </a:rPr>
              <a:t>Jednocześnie decydujące dla kwalifikowalności wydatku jest to, czy istnieje prawna możliwość odzyskania VAT z budżetu państwa, a nie czy VAT w danym przypadku rzeczywiście zostanie odzyskany. </a:t>
            </a:r>
          </a:p>
          <a:p>
            <a:pPr lvl="0">
              <a:lnSpc>
                <a:spcPct val="115000"/>
              </a:lnSpc>
              <a:buSzPts val="1000"/>
              <a:tabLst>
                <a:tab pos="457200" algn="l"/>
              </a:tabLst>
            </a:pPr>
            <a:endParaRPr lang="pl-PL" dirty="0">
              <a:ea typeface="Times New Roman" panose="02020603050405020304" pitchFamily="18" charset="0"/>
            </a:endParaRPr>
          </a:p>
          <a:p>
            <a:pPr lvl="0">
              <a:lnSpc>
                <a:spcPct val="115000"/>
              </a:lnSpc>
              <a:buSzPts val="1000"/>
              <a:tabLst>
                <a:tab pos="457200" algn="l"/>
              </a:tabLst>
            </a:pPr>
            <a:r>
              <a:rPr lang="pl-PL" dirty="0">
                <a:ea typeface="Times New Roman" panose="02020603050405020304" pitchFamily="18" charset="0"/>
              </a:rPr>
              <a:t>Ocena kwalifikowalności jest przeprowadzana</a:t>
            </a:r>
            <a:r>
              <a:rPr lang="pl-PL" dirty="0">
                <a:solidFill>
                  <a:srgbClr val="00B0F0"/>
                </a:solidFill>
                <a:ea typeface="Times New Roman" panose="02020603050405020304" pitchFamily="18" charset="0"/>
              </a:rPr>
              <a:t> na etapie rozliczenia wniosku o płatność i kontroli</a:t>
            </a:r>
            <a:r>
              <a:rPr lang="pl-PL" dirty="0">
                <a:ea typeface="Times New Roman" panose="02020603050405020304" pitchFamily="18" charset="0"/>
              </a:rPr>
              <a:t>. </a:t>
            </a:r>
          </a:p>
          <a:p>
            <a:pPr lvl="0">
              <a:lnSpc>
                <a:spcPct val="115000"/>
              </a:lnSpc>
              <a:buSzPts val="1000"/>
              <a:tabLst>
                <a:tab pos="457200" algn="l"/>
              </a:tabLst>
            </a:pPr>
            <a:endParaRPr lang="pl-PL" dirty="0">
              <a:ea typeface="Times New Roman" panose="02020603050405020304" pitchFamily="18" charset="0"/>
            </a:endParaRPr>
          </a:p>
          <a:p>
            <a:pPr lvl="0">
              <a:lnSpc>
                <a:spcPct val="115000"/>
              </a:lnSpc>
              <a:buSzPts val="1000"/>
              <a:tabLst>
                <a:tab pos="457200" algn="l"/>
              </a:tabLst>
            </a:pPr>
            <a:r>
              <a:rPr lang="pl-PL" dirty="0">
                <a:ea typeface="Times New Roman" panose="02020603050405020304" pitchFamily="18" charset="0"/>
              </a:rPr>
              <a:t>Wydatki rozliczane są wyłącznie przy zastosowaniu </a:t>
            </a:r>
            <a:r>
              <a:rPr lang="pl-PL" dirty="0">
                <a:solidFill>
                  <a:srgbClr val="00B0F0"/>
                </a:solidFill>
                <a:ea typeface="Times New Roman" panose="02020603050405020304" pitchFamily="18" charset="0"/>
              </a:rPr>
              <a:t>metod uproszczonych</a:t>
            </a:r>
            <a:r>
              <a:rPr lang="pl-PL" dirty="0">
                <a:ea typeface="Times New Roman" panose="02020603050405020304" pitchFamily="18" charset="0"/>
              </a:rPr>
              <a:t>.</a:t>
            </a:r>
          </a:p>
          <a:p>
            <a:pPr lvl="0">
              <a:lnSpc>
                <a:spcPct val="115000"/>
              </a:lnSpc>
              <a:buSzPts val="1000"/>
              <a:tabLst>
                <a:tab pos="457200" algn="l"/>
              </a:tabLst>
            </a:pPr>
            <a:endParaRPr lang="pl-PL" dirty="0">
              <a:ea typeface="Times New Roman" panose="02020603050405020304" pitchFamily="18" charset="0"/>
            </a:endParaRPr>
          </a:p>
          <a:p>
            <a:pPr lvl="0">
              <a:lnSpc>
                <a:spcPct val="115000"/>
              </a:lnSpc>
              <a:buSzPts val="1000"/>
              <a:tabLst>
                <a:tab pos="457200" algn="l"/>
              </a:tabLst>
            </a:pPr>
            <a:r>
              <a:rPr lang="pl-PL" dirty="0">
                <a:ea typeface="Times New Roman" panose="02020603050405020304" pitchFamily="18" charset="0"/>
              </a:rPr>
              <a:t>Koszty bezpośrednie w ramach projektów rozliczane są przy zastosowaniu </a:t>
            </a:r>
            <a:r>
              <a:rPr lang="pl-PL" dirty="0">
                <a:solidFill>
                  <a:srgbClr val="00B0F0"/>
                </a:solidFill>
                <a:ea typeface="Times New Roman" panose="02020603050405020304" pitchFamily="18" charset="0"/>
              </a:rPr>
              <a:t>kwot ryczałtowych</a:t>
            </a:r>
            <a:r>
              <a:rPr lang="pl-PL" dirty="0">
                <a:ea typeface="Times New Roman" panose="02020603050405020304" pitchFamily="18" charset="0"/>
              </a:rPr>
              <a:t>. Kwoty ryczałtowe muszą być określone na </a:t>
            </a:r>
            <a:r>
              <a:rPr lang="pl-PL" b="1" dirty="0">
                <a:ea typeface="Times New Roman" panose="02020603050405020304" pitchFamily="18" charset="0"/>
              </a:rPr>
              <a:t>podstawie sporządzonego budżetu projektu</a:t>
            </a:r>
            <a:r>
              <a:rPr lang="pl-PL" dirty="0">
                <a:ea typeface="Times New Roman" panose="02020603050405020304" pitchFamily="18" charset="0"/>
              </a:rPr>
              <a:t>.</a:t>
            </a:r>
          </a:p>
        </p:txBody>
      </p:sp>
    </p:spTree>
    <p:extLst>
      <p:ext uri="{BB962C8B-B14F-4D97-AF65-F5344CB8AC3E}">
        <p14:creationId xmlns:p14="http://schemas.microsoft.com/office/powerpoint/2010/main" val="136472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480902"/>
            <a:ext cx="10224090" cy="3896195"/>
          </a:xfrm>
          <a:prstGeom prst="rect">
            <a:avLst/>
          </a:prstGeom>
          <a:noFill/>
        </p:spPr>
        <p:txBody>
          <a:bodyPr wrap="square" rtlCol="0">
            <a:spAutoFit/>
          </a:bodyPr>
          <a:lstStyle/>
          <a:p>
            <a:pPr lvl="0" algn="just">
              <a:lnSpc>
                <a:spcPct val="115000"/>
              </a:lnSpc>
              <a:buSzPts val="1000"/>
              <a:tabLst>
                <a:tab pos="457200" algn="l"/>
              </a:tabLst>
            </a:pPr>
            <a:r>
              <a:rPr lang="pl-PL" dirty="0">
                <a:ea typeface="Times New Roman" panose="02020603050405020304" pitchFamily="18" charset="0"/>
              </a:rPr>
              <a:t>W przypadku </a:t>
            </a:r>
            <a:r>
              <a:rPr lang="pl-PL" b="1" dirty="0">
                <a:ea typeface="Times New Roman" panose="02020603050405020304" pitchFamily="18" charset="0"/>
              </a:rPr>
              <a:t>typu projektu 5 Zapewnienie nowoczesnych systemów odbioru nieczystości płynnych i stałych z jednostek pływających w przystaniach, portach żeglarskich, stanicach wodnych i innych miejscach cumowania i w </a:t>
            </a:r>
            <a:r>
              <a:rPr lang="pl-PL" b="1" dirty="0" err="1">
                <a:ea typeface="Times New Roman" panose="02020603050405020304" pitchFamily="18" charset="0"/>
              </a:rPr>
              <a:t>kamperowiskach</a:t>
            </a:r>
            <a:r>
              <a:rPr lang="pl-PL" b="1" dirty="0">
                <a:ea typeface="Times New Roman" panose="02020603050405020304" pitchFamily="18" charset="0"/>
              </a:rPr>
              <a:t> oraz sezonowych pakietów sanitarnych w obozowiskach</a:t>
            </a:r>
            <a:r>
              <a:rPr lang="pl-PL" dirty="0">
                <a:ea typeface="Times New Roman" panose="02020603050405020304" pitchFamily="18" charset="0"/>
              </a:rPr>
              <a:t>, w ramach inwestycji polegających na </a:t>
            </a:r>
            <a:r>
              <a:rPr lang="pl-PL" b="1" u="sng" dirty="0">
                <a:solidFill>
                  <a:srgbClr val="00B0F0"/>
                </a:solidFill>
                <a:ea typeface="Times New Roman" panose="02020603050405020304" pitchFamily="18" charset="0"/>
              </a:rPr>
              <a:t>zapewnieniu nowoczesnych systemów odbioru nieczystości </a:t>
            </a:r>
            <a:r>
              <a:rPr lang="pl-PL" dirty="0">
                <a:ea typeface="Times New Roman" panose="02020603050405020304" pitchFamily="18" charset="0"/>
              </a:rPr>
              <a:t>płynnych i stałych z jednostek pływających w przystaniach, portach żeglarskich, stanicach wodnych i innych miejscach cumowania i w </a:t>
            </a:r>
            <a:r>
              <a:rPr lang="pl-PL" dirty="0" err="1">
                <a:ea typeface="Times New Roman" panose="02020603050405020304" pitchFamily="18" charset="0"/>
              </a:rPr>
              <a:t>kamperowiskach</a:t>
            </a:r>
            <a:r>
              <a:rPr lang="pl-PL" dirty="0">
                <a:ea typeface="Times New Roman" panose="02020603050405020304" pitchFamily="18" charset="0"/>
              </a:rPr>
              <a:t>, kwalifikowane będą wydatki o ile Wnioskodawca we wniosku o dofinansowanie uzasadni, iż system odbioru nieczystości płynnych i stałych będzie </a:t>
            </a:r>
            <a:r>
              <a:rPr lang="pl-PL" b="1" dirty="0">
                <a:solidFill>
                  <a:srgbClr val="00B0F0"/>
                </a:solidFill>
                <a:ea typeface="Times New Roman" panose="02020603050405020304" pitchFamily="18" charset="0"/>
              </a:rPr>
              <a:t>„nowoczesny”, tzn. taki, który można zidentyfikować jako nowy, postępowy, charakterystyczny dla współczesności, rozwojowy, nie posiadający cech systemów, których już się nie stosuje lub które wychodzą ze stosowania, z uwagi na istniejące nowsze rozwiązania.</a:t>
            </a:r>
            <a:endParaRPr lang="pl-PL" b="1"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1635847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480902"/>
            <a:ext cx="10224090" cy="3259097"/>
          </a:xfrm>
          <a:prstGeom prst="rect">
            <a:avLst/>
          </a:prstGeom>
          <a:noFill/>
        </p:spPr>
        <p:txBody>
          <a:bodyPr wrap="square" rtlCol="0">
            <a:spAutoFit/>
          </a:bodyPr>
          <a:lstStyle/>
          <a:p>
            <a:pPr lvl="0" algn="just">
              <a:lnSpc>
                <a:spcPct val="115000"/>
              </a:lnSpc>
              <a:buSzPts val="1000"/>
              <a:tabLst>
                <a:tab pos="457200" algn="l"/>
              </a:tabLst>
            </a:pPr>
            <a:r>
              <a:rPr lang="pl-PL" dirty="0">
                <a:ea typeface="Times New Roman" panose="02020603050405020304" pitchFamily="18" charset="0"/>
              </a:rPr>
              <a:t>W przypadku </a:t>
            </a:r>
            <a:r>
              <a:rPr lang="pl-PL" b="1" dirty="0">
                <a:ea typeface="Times New Roman" panose="02020603050405020304" pitchFamily="18" charset="0"/>
              </a:rPr>
              <a:t>typu projektu 5 Zapewnienie nowoczesnych systemów odbioru nieczystości płynnych </a:t>
            </a:r>
            <a:br>
              <a:rPr lang="pl-PL" b="1" dirty="0">
                <a:ea typeface="Times New Roman" panose="02020603050405020304" pitchFamily="18" charset="0"/>
              </a:rPr>
            </a:br>
            <a:r>
              <a:rPr lang="pl-PL" b="1" dirty="0">
                <a:ea typeface="Times New Roman" panose="02020603050405020304" pitchFamily="18" charset="0"/>
              </a:rPr>
              <a:t>i stałych z jednostek pływających w przystaniach, portach żeglarskich, stanicach wodnych i innych miejscach cumowania i w </a:t>
            </a:r>
            <a:r>
              <a:rPr lang="pl-PL" b="1" dirty="0" err="1">
                <a:ea typeface="Times New Roman" panose="02020603050405020304" pitchFamily="18" charset="0"/>
              </a:rPr>
              <a:t>kamperowiskach</a:t>
            </a:r>
            <a:r>
              <a:rPr lang="pl-PL" b="1" dirty="0">
                <a:ea typeface="Times New Roman" panose="02020603050405020304" pitchFamily="18" charset="0"/>
              </a:rPr>
              <a:t> oraz sezonowych pakietów sanitarnych w obozowiskach</a:t>
            </a:r>
            <a:r>
              <a:rPr lang="pl-PL" dirty="0">
                <a:ea typeface="Times New Roman" panose="02020603050405020304" pitchFamily="18" charset="0"/>
              </a:rPr>
              <a:t>, w ramach inwestycji dotyczących </a:t>
            </a:r>
            <a:r>
              <a:rPr lang="pl-PL" b="1" u="sng" dirty="0">
                <a:solidFill>
                  <a:srgbClr val="00B0F0"/>
                </a:solidFill>
                <a:ea typeface="Times New Roman" panose="02020603050405020304" pitchFamily="18" charset="0"/>
              </a:rPr>
              <a:t>sezonowych pakietów sanitarnych w obozowiskach</a:t>
            </a:r>
            <a:r>
              <a:rPr lang="pl-PL" dirty="0">
                <a:ea typeface="Times New Roman" panose="02020603050405020304" pitchFamily="18" charset="0"/>
              </a:rPr>
              <a:t>, kwalifikowane będą wydatki </a:t>
            </a:r>
            <a:r>
              <a:rPr lang="pl-PL" b="1" dirty="0">
                <a:solidFill>
                  <a:srgbClr val="00B0F0"/>
                </a:solidFill>
                <a:ea typeface="Times New Roman" panose="02020603050405020304" pitchFamily="18" charset="0"/>
              </a:rPr>
              <a:t>realizowane w pomieszczeniu/obiekcie/ obiekcie mobilnym, w którym można skorzystać z toalety, umywalni lub pryszniców. Za sezonowy uznaje się dostępny w określonej jednostce czasu (kwartał, miesiąc) i powtarzający się w kolejnych latach. </a:t>
            </a:r>
          </a:p>
          <a:p>
            <a:pPr lvl="0">
              <a:lnSpc>
                <a:spcPct val="115000"/>
              </a:lnSpc>
              <a:buSzPts val="1000"/>
              <a:tabLst>
                <a:tab pos="457200" algn="l"/>
              </a:tabLst>
            </a:pPr>
            <a:endParaRPr lang="pl-PL" b="1"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3986675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480902"/>
            <a:ext cx="10224090" cy="3896195"/>
          </a:xfrm>
          <a:prstGeom prst="rect">
            <a:avLst/>
          </a:prstGeom>
          <a:noFill/>
        </p:spPr>
        <p:txBody>
          <a:bodyPr wrap="square" rtlCol="0">
            <a:spAutoFit/>
          </a:bodyPr>
          <a:lstStyle/>
          <a:p>
            <a:pPr lvl="0" algn="just">
              <a:lnSpc>
                <a:spcPct val="115000"/>
              </a:lnSpc>
              <a:buSzPts val="1000"/>
              <a:tabLst>
                <a:tab pos="457200" algn="l"/>
              </a:tabLst>
            </a:pPr>
            <a:r>
              <a:rPr lang="pl-PL" dirty="0">
                <a:ea typeface="Times New Roman" panose="02020603050405020304" pitchFamily="18" charset="0"/>
              </a:rPr>
              <a:t>W przypadku </a:t>
            </a:r>
            <a:r>
              <a:rPr lang="pl-PL" b="1" dirty="0">
                <a:ea typeface="Times New Roman" panose="02020603050405020304" pitchFamily="18" charset="0"/>
              </a:rPr>
              <a:t>typu projektu 6 rekultywacja jezior </a:t>
            </a:r>
            <a:r>
              <a:rPr lang="pl-PL" dirty="0">
                <a:ea typeface="Times New Roman" panose="02020603050405020304" pitchFamily="18" charset="0"/>
              </a:rPr>
              <a:t>- rozumiana jako możliwe do zrealizowania działania mające na celu obniżenie ładunków zewnętrznych obciążających </a:t>
            </a:r>
            <a:r>
              <a:rPr lang="pl-PL" b="1" u="sng" dirty="0">
                <a:ea typeface="Times New Roman" panose="02020603050405020304" pitchFamily="18" charset="0"/>
              </a:rPr>
              <a:t>jezioro, ujęte w planie zintegrowanych działań ochronnych i/lub rekultywacyjnych dla obszaru zlewni jeziora</a:t>
            </a:r>
            <a:r>
              <a:rPr lang="pl-PL" dirty="0">
                <a:ea typeface="Times New Roman" panose="02020603050405020304" pitchFamily="18" charset="0"/>
              </a:rPr>
              <a:t>, w szczególności w zakresie:</a:t>
            </a:r>
          </a:p>
          <a:p>
            <a:pPr lvl="0" algn="just">
              <a:lnSpc>
                <a:spcPct val="115000"/>
              </a:lnSpc>
              <a:buSzPts val="1000"/>
              <a:tabLst>
                <a:tab pos="457200" algn="l"/>
              </a:tabLst>
            </a:pPr>
            <a:r>
              <a:rPr lang="pl-PL" b="1" dirty="0">
                <a:solidFill>
                  <a:srgbClr val="00B0F0"/>
                </a:solidFill>
                <a:ea typeface="Times New Roman" panose="02020603050405020304" pitchFamily="18" charset="0"/>
              </a:rPr>
              <a:t>- ograniczenia nadmiernej / przyśpieszonej eutrofizacji wód jeziora,</a:t>
            </a:r>
          </a:p>
          <a:p>
            <a:pPr lvl="0" algn="just">
              <a:lnSpc>
                <a:spcPct val="115000"/>
              </a:lnSpc>
              <a:buSzPts val="1000"/>
              <a:tabLst>
                <a:tab pos="457200" algn="l"/>
              </a:tabLst>
            </a:pPr>
            <a:r>
              <a:rPr lang="pl-PL" b="1" dirty="0">
                <a:solidFill>
                  <a:srgbClr val="00B0F0"/>
                </a:solidFill>
                <a:ea typeface="Times New Roman" panose="02020603050405020304" pitchFamily="18" charset="0"/>
              </a:rPr>
              <a:t>- przeciwdziałania zanieczyszczeniom substancjami priorytetowymi, o których mowa w Dyrektywie 2000/60/WE Parlamentu Europejskiego i Rady z dnia 23.10.2000 r. ustanawiającej ramy wspólnotowego działania w dziedzinie polityki wodnej,</a:t>
            </a:r>
          </a:p>
          <a:p>
            <a:pPr lvl="0" algn="just">
              <a:lnSpc>
                <a:spcPct val="115000"/>
              </a:lnSpc>
              <a:buSzPts val="1000"/>
              <a:tabLst>
                <a:tab pos="457200" algn="l"/>
              </a:tabLst>
            </a:pPr>
            <a:r>
              <a:rPr lang="pl-PL" b="1" dirty="0">
                <a:solidFill>
                  <a:srgbClr val="00B0F0"/>
                </a:solidFill>
                <a:ea typeface="Times New Roman" panose="02020603050405020304" pitchFamily="18" charset="0"/>
              </a:rPr>
              <a:t>- przeciwdziałania zakłóceniom hydrologicznym oraz degradacji walorów morfologicznych,</a:t>
            </a:r>
          </a:p>
          <a:p>
            <a:pPr lvl="0" algn="just">
              <a:lnSpc>
                <a:spcPct val="115000"/>
              </a:lnSpc>
              <a:buSzPts val="1000"/>
              <a:tabLst>
                <a:tab pos="457200" algn="l"/>
              </a:tabLst>
            </a:pPr>
            <a:r>
              <a:rPr lang="pl-PL" b="1" dirty="0">
                <a:solidFill>
                  <a:srgbClr val="00B0F0"/>
                </a:solidFill>
                <a:ea typeface="Times New Roman" panose="02020603050405020304" pitchFamily="18" charset="0"/>
              </a:rPr>
              <a:t>- poprawy zasobów naturalnych ekosystemów wodnych;</a:t>
            </a:r>
          </a:p>
          <a:p>
            <a:pPr lvl="0">
              <a:lnSpc>
                <a:spcPct val="115000"/>
              </a:lnSpc>
              <a:buSzPts val="1000"/>
              <a:tabLst>
                <a:tab pos="457200" algn="l"/>
              </a:tabLst>
            </a:pPr>
            <a:endParaRPr lang="pl-PL" b="1"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93024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114017"/>
            <a:ext cx="10224090" cy="5170390"/>
          </a:xfrm>
          <a:prstGeom prst="rect">
            <a:avLst/>
          </a:prstGeom>
          <a:noFill/>
        </p:spPr>
        <p:txBody>
          <a:bodyPr wrap="square" rtlCol="0">
            <a:spAutoFit/>
          </a:bodyPr>
          <a:lstStyle/>
          <a:p>
            <a:pPr marL="285750" lvl="0" indent="-285750">
              <a:lnSpc>
                <a:spcPct val="115000"/>
              </a:lnSpc>
              <a:buSzPts val="1000"/>
              <a:buFont typeface="Wingdings" panose="05000000000000000000" pitchFamily="2" charset="2"/>
              <a:buChar char="§"/>
              <a:tabLst>
                <a:tab pos="457200" algn="l"/>
              </a:tabLst>
            </a:pPr>
            <a:r>
              <a:rPr lang="pl-PL" dirty="0">
                <a:solidFill>
                  <a:srgbClr val="0070C0"/>
                </a:solidFill>
                <a:ea typeface="Times New Roman" panose="02020603050405020304" pitchFamily="18" charset="0"/>
              </a:rPr>
              <a:t>nadzór/ Inwestor zastępczy/ Inżynier kontraktu </a:t>
            </a:r>
            <a:r>
              <a:rPr lang="pl-PL" dirty="0">
                <a:ea typeface="Times New Roman" panose="02020603050405020304" pitchFamily="18" charset="0"/>
              </a:rPr>
              <a:t>(kategoria WOD2021: nadzór/zarządzanie inwestycją): nadzór inwestorski, autorski, konserwatorski jeśli koszty te związane (zintegrowane) są z kosztami inwestycyjnymi, tj. powinny być ponoszone w tym samym czasie, co prace na gruncie, budynkach, maszynach oraz powinny być uznawane za część inwestycji;</a:t>
            </a:r>
          </a:p>
          <a:p>
            <a:pPr marL="285750" lvl="0" indent="-285750">
              <a:lnSpc>
                <a:spcPct val="115000"/>
              </a:lnSpc>
              <a:buSzPts val="1000"/>
              <a:buFont typeface="Wingdings" panose="05000000000000000000" pitchFamily="2" charset="2"/>
              <a:buChar char="§"/>
              <a:tabLst>
                <a:tab pos="457200" algn="l"/>
              </a:tabLst>
            </a:pPr>
            <a:r>
              <a:rPr lang="pl-PL" dirty="0">
                <a:solidFill>
                  <a:srgbClr val="0070C0"/>
                </a:solidFill>
                <a:ea typeface="Times New Roman" panose="02020603050405020304" pitchFamily="18" charset="0"/>
              </a:rPr>
              <a:t>zakup materiałów </a:t>
            </a:r>
            <a:r>
              <a:rPr lang="pl-PL" dirty="0">
                <a:ea typeface="Times New Roman" panose="02020603050405020304" pitchFamily="18" charset="0"/>
              </a:rPr>
              <a:t>lub </a:t>
            </a:r>
            <a:r>
              <a:rPr lang="pl-PL" dirty="0">
                <a:solidFill>
                  <a:srgbClr val="0070C0"/>
                </a:solidFill>
                <a:ea typeface="Times New Roman" panose="02020603050405020304" pitchFamily="18" charset="0"/>
              </a:rPr>
              <a:t>robót budowlanych</a:t>
            </a:r>
            <a:r>
              <a:rPr lang="pl-PL" dirty="0">
                <a:ea typeface="Times New Roman" panose="02020603050405020304" pitchFamily="18" charset="0"/>
              </a:rPr>
              <a:t>;</a:t>
            </a:r>
          </a:p>
          <a:p>
            <a:pPr marL="285750" lvl="0" indent="-285750">
              <a:lnSpc>
                <a:spcPct val="115000"/>
              </a:lnSpc>
              <a:buSzPts val="1000"/>
              <a:buFont typeface="Wingdings" panose="05000000000000000000" pitchFamily="2" charset="2"/>
              <a:buChar char="§"/>
              <a:tabLst>
                <a:tab pos="457200" algn="l"/>
              </a:tabLst>
            </a:pPr>
            <a:r>
              <a:rPr lang="pl-PL" dirty="0">
                <a:solidFill>
                  <a:srgbClr val="0070C0"/>
                </a:solidFill>
                <a:ea typeface="Times New Roman" panose="02020603050405020304" pitchFamily="18" charset="0"/>
              </a:rPr>
              <a:t>odszkodowania</a:t>
            </a:r>
            <a:r>
              <a:rPr lang="pl-PL" dirty="0">
                <a:ea typeface="Times New Roman" panose="02020603050405020304" pitchFamily="18" charset="0"/>
              </a:rPr>
              <a:t> za zajęcie cudzej nieruchomości na czas prowadzenia robót budowlanych; </a:t>
            </a:r>
          </a:p>
          <a:p>
            <a:pPr marL="285750" lvl="0" indent="-285750">
              <a:lnSpc>
                <a:spcPct val="115000"/>
              </a:lnSpc>
              <a:buSzPts val="1000"/>
              <a:buFont typeface="Wingdings" panose="05000000000000000000" pitchFamily="2" charset="2"/>
              <a:buChar char="§"/>
              <a:tabLst>
                <a:tab pos="457200" algn="l"/>
              </a:tabLst>
            </a:pPr>
            <a:r>
              <a:rPr lang="pl-PL" dirty="0">
                <a:solidFill>
                  <a:srgbClr val="0070C0"/>
                </a:solidFill>
                <a:ea typeface="Times New Roman" panose="02020603050405020304" pitchFamily="18" charset="0"/>
              </a:rPr>
              <a:t>związane z uzyskaniem prawa dostępu do terenu budowy </a:t>
            </a:r>
            <a:r>
              <a:rPr lang="pl-PL" dirty="0">
                <a:ea typeface="Times New Roman" panose="02020603050405020304" pitchFamily="18" charset="0"/>
              </a:rPr>
              <a:t>mogą być uznane za kwalifikowalne, jeśli nie jest możliwy swobodny dostęp do terenu budowy z drogi publicznej; </a:t>
            </a:r>
          </a:p>
          <a:p>
            <a:pPr marL="285750" lvl="0" indent="-285750">
              <a:lnSpc>
                <a:spcPct val="115000"/>
              </a:lnSpc>
              <a:buSzPts val="1000"/>
              <a:buFont typeface="Wingdings" panose="05000000000000000000" pitchFamily="2" charset="2"/>
              <a:buChar char="§"/>
              <a:tabLst>
                <a:tab pos="457200" algn="l"/>
              </a:tabLst>
            </a:pPr>
            <a:r>
              <a:rPr lang="pl-PL" dirty="0">
                <a:solidFill>
                  <a:srgbClr val="0070C0"/>
                </a:solidFill>
                <a:ea typeface="Times New Roman" panose="02020603050405020304" pitchFamily="18" charset="0"/>
              </a:rPr>
              <a:t>roboty zamienne </a:t>
            </a:r>
            <a:r>
              <a:rPr lang="pl-PL" dirty="0">
                <a:ea typeface="Times New Roman" panose="02020603050405020304" pitchFamily="18" charset="0"/>
              </a:rPr>
              <a:t>jeżeli są: </a:t>
            </a:r>
          </a:p>
          <a:p>
            <a:pPr marL="742950" lvl="1" indent="-285750">
              <a:lnSpc>
                <a:spcPct val="115000"/>
              </a:lnSpc>
              <a:buSzPts val="1000"/>
              <a:buFont typeface="Arial" panose="020B0604020202020204" pitchFamily="34" charset="0"/>
              <a:buChar char="•"/>
              <a:tabLst>
                <a:tab pos="457200" algn="l"/>
              </a:tabLst>
            </a:pPr>
            <a:r>
              <a:rPr lang="pl-PL" dirty="0">
                <a:ea typeface="Times New Roman" panose="02020603050405020304" pitchFamily="18" charset="0"/>
              </a:rPr>
              <a:t>w przypadku robót nierozpoczętych potwierdzone ustaleniami z projektantem dla projektów posiadających dokumentację projektową lub w przypadku realizacji inwestycji bez wymaganej dokumentacji projektowej decyzja inwestora wraz z uzasadnieniem;</a:t>
            </a:r>
          </a:p>
          <a:p>
            <a:pPr marL="742950" lvl="1" indent="-285750">
              <a:lnSpc>
                <a:spcPct val="115000"/>
              </a:lnSpc>
              <a:buSzPts val="1000"/>
              <a:buFont typeface="Arial" panose="020B0604020202020204" pitchFamily="34" charset="0"/>
              <a:buChar char="•"/>
              <a:tabLst>
                <a:tab pos="457200" algn="l"/>
              </a:tabLst>
            </a:pPr>
            <a:r>
              <a:rPr lang="pl-PL" dirty="0">
                <a:ea typeface="Times New Roman" panose="02020603050405020304" pitchFamily="18" charset="0"/>
              </a:rPr>
              <a:t>w przypadku robót rozpoczętych potwierdzone protokołem konieczności.</a:t>
            </a: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a:p>
            <a:pPr marL="285750" lvl="0" indent="-285750">
              <a:lnSpc>
                <a:spcPct val="115000"/>
              </a:lnSpc>
              <a:buSzPts val="1000"/>
              <a:buFont typeface="Wingdings" panose="05000000000000000000" pitchFamily="2" charset="2"/>
              <a:buChar char="§"/>
              <a:tabLst>
                <a:tab pos="457200"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270430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114017"/>
            <a:ext cx="10224090" cy="3685753"/>
          </a:xfrm>
          <a:prstGeom prst="rect">
            <a:avLst/>
          </a:prstGeom>
          <a:noFill/>
        </p:spPr>
        <p:txBody>
          <a:bodyPr wrap="square" rtlCol="0">
            <a:spAutoFit/>
          </a:bodyPr>
          <a:lstStyle/>
          <a:p>
            <a:pPr marL="285750" lvl="0" indent="-285750" algn="just">
              <a:lnSpc>
                <a:spcPct val="107000"/>
              </a:lnSpc>
              <a:spcAft>
                <a:spcPts val="800"/>
              </a:spcAft>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Calibri" panose="020F0502020204030204" pitchFamily="34" charset="0"/>
              </a:rPr>
              <a:t>w przypadku projektów realizowanych w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systemie </a:t>
            </a:r>
            <a:r>
              <a:rPr lang="pl-PL" sz="18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zaprojektuj i wybuduj </a:t>
            </a:r>
            <a:r>
              <a:rPr lang="pl-PL" sz="1800" dirty="0">
                <a:effectLst/>
                <a:latin typeface="Calibri" panose="020F0502020204030204" pitchFamily="34" charset="0"/>
                <a:ea typeface="Calibri" panose="020F0502020204030204" pitchFamily="34" charset="0"/>
                <a:cs typeface="Calibri" panose="020F0502020204030204" pitchFamily="34" charset="0"/>
              </a:rPr>
              <a:t>istnieje możliwość złożenia projektu do dofinansowania tylko w przypadku, gdy inwestycja jest gotowa do realizacji, tzn. na etapie składania wniosku o dofinansowanie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posiada już pełną dokumentację techniczną </a:t>
            </a:r>
            <a:r>
              <a:rPr lang="pl-PL" sz="1800" dirty="0">
                <a:effectLst/>
                <a:latin typeface="Calibri" panose="020F0502020204030204" pitchFamily="34" charset="0"/>
                <a:ea typeface="Calibri" panose="020F0502020204030204" pitchFamily="34" charset="0"/>
                <a:cs typeface="Calibri" panose="020F0502020204030204" pitchFamily="34" charset="0"/>
              </a:rPr>
              <a:t>(projekt budowlany). PFU oraz dokumenty/uzgodnienia/pozwolenia wymagane do przygotowania PFU (np. dokumentacja OOŚ);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
            </a:pP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przebudowa urządzeń obcych</a:t>
            </a:r>
            <a:r>
              <a:rPr lang="pl-PL" sz="1800" dirty="0">
                <a:effectLst/>
                <a:latin typeface="Calibri" panose="020F0502020204030204" pitchFamily="34" charset="0"/>
                <a:ea typeface="Calibri" panose="020F0502020204030204" pitchFamily="34" charset="0"/>
                <a:cs typeface="Calibri" panose="020F0502020204030204" pitchFamily="34" charset="0"/>
              </a:rPr>
              <a:t>, jeśli konieczność ich przebudowy wynika z projektu budowlanego;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2" indent="-285750" algn="just">
              <a:lnSpc>
                <a:spcPct val="107000"/>
              </a:lnSpc>
              <a:spcAft>
                <a:spcPts val="800"/>
              </a:spcAft>
              <a:buFont typeface="Wingdings" panose="05000000000000000000" pitchFamily="2" charset="2"/>
              <a:buChar char="§"/>
            </a:pPr>
            <a:r>
              <a:rPr lang="pl-PL" sz="1800" dirty="0">
                <a:solidFill>
                  <a:srgbClr val="0070C0"/>
                </a:solidFill>
                <a:effectLst/>
                <a:latin typeface="Calibri" panose="020F0502020204030204" pitchFamily="34" charset="0"/>
                <a:ea typeface="Calibri" panose="020F0502020204030204" pitchFamily="34" charset="0"/>
              </a:rPr>
              <a:t>promocja projektu </a:t>
            </a:r>
            <a:r>
              <a:rPr lang="pl-PL" sz="1800" dirty="0">
                <a:effectLst/>
                <a:latin typeface="Calibri" panose="020F0502020204030204" pitchFamily="34" charset="0"/>
                <a:ea typeface="Calibri" panose="020F0502020204030204" pitchFamily="34" charset="0"/>
              </a:rPr>
              <a:t>poniesiona zgodnie z Wytycznymi dotyczącymi informacji i promocji Funduszy Europejskich na lata 2021-2027, do wysokości </a:t>
            </a:r>
            <a:r>
              <a:rPr lang="pl-PL" sz="1800" dirty="0">
                <a:solidFill>
                  <a:srgbClr val="0070C0"/>
                </a:solidFill>
                <a:effectLst/>
                <a:latin typeface="Calibri" panose="020F0502020204030204" pitchFamily="34" charset="0"/>
                <a:ea typeface="Calibri" panose="020F0502020204030204" pitchFamily="34" charset="0"/>
              </a:rPr>
              <a:t>5% wydatków kwalifikowanych i nie większa niż 150.000,00 zł brutto</a:t>
            </a:r>
            <a:r>
              <a:rPr lang="pl-PL" sz="1800" dirty="0">
                <a:effectLst/>
                <a:latin typeface="Calibri" panose="020F0502020204030204" pitchFamily="34" charset="0"/>
                <a:ea typeface="Calibri" panose="020F0502020204030204" pitchFamily="34" charset="0"/>
              </a:rPr>
              <a:t>;</a:t>
            </a:r>
          </a:p>
          <a:p>
            <a:pPr lvl="0">
              <a:lnSpc>
                <a:spcPct val="115000"/>
              </a:lnSpc>
              <a:buSzPts val="1000"/>
              <a:tabLst>
                <a:tab pos="457200" algn="l"/>
              </a:tabLst>
            </a:pPr>
            <a:endParaRPr lang="pl-PL" dirty="0">
              <a:ea typeface="Times New Roman" panose="02020603050405020304" pitchFamily="18" charset="0"/>
            </a:endParaRPr>
          </a:p>
          <a:p>
            <a:pPr lvl="0">
              <a:lnSpc>
                <a:spcPct val="115000"/>
              </a:lnSpc>
              <a:buSzPts val="1000"/>
              <a:tabLst>
                <a:tab pos="457200"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328688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niekwalifikowalne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050009"/>
            <a:ext cx="10224090" cy="5627566"/>
          </a:xfrm>
          <a:prstGeom prst="rect">
            <a:avLst/>
          </a:prstGeom>
          <a:noFill/>
        </p:spPr>
        <p:txBody>
          <a:bodyPr wrap="square" rtlCol="0">
            <a:spAutoFit/>
          </a:bodyPr>
          <a:lstStyle/>
          <a:p>
            <a:pPr marL="285750" lvl="0" indent="-285750">
              <a:lnSpc>
                <a:spcPct val="115000"/>
              </a:lnSpc>
              <a:buSzPct val="100000"/>
              <a:buFont typeface="Wingdings" panose="05000000000000000000" pitchFamily="2" charset="2"/>
              <a:buChar char="§"/>
              <a:tabLst>
                <a:tab pos="457200" algn="l"/>
              </a:tabLst>
            </a:pPr>
            <a:r>
              <a:rPr lang="pl-PL" sz="1800" dirty="0">
                <a:solidFill>
                  <a:srgbClr val="0070C0"/>
                </a:solidFill>
                <a:effectLst/>
                <a:ea typeface="Calibri" panose="020F0502020204030204" pitchFamily="34" charset="0"/>
                <a:cs typeface="Calibri" panose="020F0502020204030204" pitchFamily="34" charset="0"/>
              </a:rPr>
              <a:t>podatek od czynności aportu </a:t>
            </a:r>
            <a:r>
              <a:rPr lang="pl-PL" sz="1800" dirty="0">
                <a:effectLst/>
                <a:ea typeface="Calibri" panose="020F0502020204030204" pitchFamily="34" charset="0"/>
                <a:cs typeface="Calibri" panose="020F0502020204030204" pitchFamily="34" charset="0"/>
              </a:rPr>
              <a:t>wnoszonego do spółek prawa handlowego i cywilnego; </a:t>
            </a:r>
          </a:p>
          <a:p>
            <a:pPr marL="285750" lvl="0" indent="-285750">
              <a:lnSpc>
                <a:spcPct val="115000"/>
              </a:lnSpc>
              <a:buSzPct val="100000"/>
              <a:buFont typeface="Wingdings" panose="05000000000000000000" pitchFamily="2" charset="2"/>
              <a:buChar char="§"/>
              <a:tabLst>
                <a:tab pos="457200" algn="l"/>
              </a:tabLst>
            </a:pPr>
            <a:r>
              <a:rPr lang="pl-PL" sz="1800" dirty="0">
                <a:effectLst/>
                <a:latin typeface="Calibri" panose="020F0502020204030204" pitchFamily="34" charset="0"/>
                <a:ea typeface="Calibri" panose="020F0502020204030204" pitchFamily="34" charset="0"/>
                <a:cs typeface="Calibri" panose="020F0502020204030204" pitchFamily="34" charset="0"/>
              </a:rPr>
              <a:t>poniesione na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opracowanie lub aktualizację studium wykonalności/biznes planu </a:t>
            </a:r>
            <a:r>
              <a:rPr lang="pl-PL" sz="1800" dirty="0">
                <a:effectLst/>
                <a:latin typeface="Calibri" panose="020F0502020204030204" pitchFamily="34" charset="0"/>
                <a:ea typeface="Calibri" panose="020F0502020204030204" pitchFamily="34" charset="0"/>
                <a:cs typeface="Calibri" panose="020F0502020204030204" pitchFamily="34" charset="0"/>
              </a:rPr>
              <a:t>lub ich elementów powyżej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10.000,00 zł</a:t>
            </a:r>
            <a:r>
              <a:rPr lang="pl-PL" sz="1800" dirty="0">
                <a:effectLst/>
                <a:latin typeface="Calibri" panose="020F0502020204030204" pitchFamily="34" charset="0"/>
                <a:ea typeface="Calibri" panose="020F0502020204030204" pitchFamily="34" charset="0"/>
                <a:cs typeface="Calibri" panose="020F0502020204030204" pitchFamily="34" charset="0"/>
              </a:rPr>
              <a:t>; </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SzPct val="100000"/>
              <a:buFont typeface="Wingdings" panose="05000000000000000000" pitchFamily="2" charset="2"/>
              <a:buChar char="§"/>
              <a:tabLst>
                <a:tab pos="457200" algn="l"/>
              </a:tabLst>
            </a:pPr>
            <a:r>
              <a:rPr lang="pl-PL" sz="1800" dirty="0">
                <a:effectLst/>
                <a:latin typeface="Calibri" panose="020F0502020204030204" pitchFamily="34" charset="0"/>
                <a:ea typeface="Calibri" panose="020F0502020204030204" pitchFamily="34" charset="0"/>
                <a:cs typeface="Calibri" panose="020F0502020204030204" pitchFamily="34" charset="0"/>
              </a:rPr>
              <a:t>w przypadków projektów partnerskich, w których uczestniczy co najmniej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partnerów </a:t>
            </a:r>
            <a:r>
              <a:rPr lang="pl-PL" sz="1800" dirty="0">
                <a:effectLst/>
                <a:latin typeface="Calibri" panose="020F0502020204030204" pitchFamily="34" charset="0"/>
                <a:ea typeface="Calibri" panose="020F0502020204030204" pitchFamily="34" charset="0"/>
                <a:cs typeface="Calibri" panose="020F0502020204030204" pitchFamily="34" charset="0"/>
              </a:rPr>
              <a:t>wydatki poniesione na opracowanie lub aktualizację studium wykonalności/biznes planu lub ich elementów powyżej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20.000,00 zł</a:t>
            </a:r>
            <a:r>
              <a:rPr lang="pl-PL" sz="1800" dirty="0">
                <a:effectLst/>
                <a:latin typeface="Calibri" panose="020F0502020204030204" pitchFamily="34" charset="0"/>
                <a:ea typeface="Calibri" panose="020F0502020204030204" pitchFamily="34" charset="0"/>
                <a:cs typeface="Calibri" panose="020F0502020204030204" pitchFamily="34" charset="0"/>
              </a:rPr>
              <a:t>;</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SzPct val="100000"/>
              <a:buFont typeface="Wingdings" panose="05000000000000000000" pitchFamily="2" charset="2"/>
              <a:buChar char="§"/>
              <a:tabLst>
                <a:tab pos="457200" algn="l"/>
              </a:tabLst>
            </a:pPr>
            <a:r>
              <a:rPr lang="pl-PL" dirty="0">
                <a:solidFill>
                  <a:srgbClr val="0070C0"/>
                </a:solidFill>
                <a:latin typeface="Calibri" panose="020F0502020204030204" pitchFamily="34" charset="0"/>
                <a:ea typeface="Calibri" panose="020F0502020204030204" pitchFamily="34" charset="0"/>
                <a:cs typeface="Calibri" panose="020F0502020204030204" pitchFamily="34" charset="0"/>
              </a:rPr>
              <a:t>kolejna wersja studium wykonalności/biznesplanu</a:t>
            </a:r>
            <a:r>
              <a:rPr lang="pl-PL" dirty="0">
                <a:latin typeface="Calibri" panose="020F0502020204030204" pitchFamily="34" charset="0"/>
                <a:ea typeface="Calibri" panose="020F0502020204030204" pitchFamily="34" charset="0"/>
                <a:cs typeface="Calibri" panose="020F0502020204030204" pitchFamily="34" charset="0"/>
              </a:rPr>
              <a:t>, dokumentacji technicznej (kwalifikuje się jedna wersja dokumentu: opracowanie lub aktualizacja); </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SzPct val="100000"/>
              <a:buFont typeface="Wingdings" panose="05000000000000000000" pitchFamily="2" charset="2"/>
              <a:buChar char="§"/>
              <a:tabLst>
                <a:tab pos="457200" algn="l"/>
              </a:tabLst>
            </a:pP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roboty budowlane dodatkowe nieprzewidziane </a:t>
            </a:r>
            <a:r>
              <a:rPr lang="pl-PL" sz="1800" dirty="0">
                <a:effectLst/>
                <a:latin typeface="Calibri" panose="020F0502020204030204" pitchFamily="34" charset="0"/>
                <a:ea typeface="Calibri" panose="020F0502020204030204" pitchFamily="34" charset="0"/>
                <a:cs typeface="Calibri" panose="020F0502020204030204" pitchFamily="34" charset="0"/>
              </a:rPr>
              <a:t>na etapie składania wniosku o dofinansowanie; </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SzPct val="100000"/>
              <a:buFont typeface="Wingdings" panose="05000000000000000000" pitchFamily="2" charset="2"/>
              <a:buChar char="§"/>
              <a:tabLst>
                <a:tab pos="457200" algn="l"/>
              </a:tabLst>
            </a:pP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roboty realizowane metodą gospodarczą</a:t>
            </a:r>
            <a:r>
              <a:rPr lang="pl-PL" sz="1800" dirty="0">
                <a:effectLst/>
                <a:latin typeface="Calibri" panose="020F0502020204030204" pitchFamily="34" charset="0"/>
                <a:ea typeface="Calibri" panose="020F0502020204030204" pitchFamily="34" charset="0"/>
                <a:cs typeface="Calibri" panose="020F0502020204030204" pitchFamily="34" charset="0"/>
              </a:rPr>
              <a:t>, tzn. samodzielne wykonywanie prac </a:t>
            </a:r>
            <a:br>
              <a:rPr lang="pl-PL" sz="1800" dirty="0">
                <a:effectLst/>
                <a:latin typeface="Calibri" panose="020F0502020204030204" pitchFamily="34" charset="0"/>
                <a:ea typeface="Calibri" panose="020F0502020204030204" pitchFamily="34" charset="0"/>
                <a:cs typeface="Calibri" panose="020F0502020204030204" pitchFamily="34" charset="0"/>
              </a:rPr>
            </a:br>
            <a:r>
              <a:rPr lang="pl-PL" sz="1800" dirty="0">
                <a:effectLst/>
                <a:latin typeface="Calibri" panose="020F0502020204030204" pitchFamily="34" charset="0"/>
                <a:ea typeface="Calibri" panose="020F0502020204030204" pitchFamily="34" charset="0"/>
                <a:cs typeface="Calibri" panose="020F0502020204030204" pitchFamily="34" charset="0"/>
              </a:rPr>
              <a:t>na budowie oraz samodzielny zakup materiałów budowlanych;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SzPct val="100000"/>
              <a:buFont typeface="Wingdings" panose="05000000000000000000" pitchFamily="2" charset="2"/>
              <a:buChar char="§"/>
              <a:tabLst>
                <a:tab pos="457200" algn="l"/>
              </a:tabLst>
            </a:pPr>
            <a:r>
              <a:rPr lang="pl-PL" sz="1800" dirty="0">
                <a:effectLst/>
                <a:latin typeface="Calibri" panose="020F0502020204030204" pitchFamily="34" charset="0"/>
                <a:ea typeface="Calibri" panose="020F0502020204030204" pitchFamily="34" charset="0"/>
                <a:cs typeface="Calibri" panose="020F0502020204030204" pitchFamily="34" charset="0"/>
              </a:rPr>
              <a:t>koszt sporządzenia dokumentacji powykonawczej oraz opłaty z tytułu ubezpieczeń i gwarancji związanych z realizacją nowej inwestycji;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SzPct val="100000"/>
              <a:buFont typeface="Wingdings" panose="05000000000000000000" pitchFamily="2" charset="2"/>
              <a:buChar char="§"/>
              <a:tabLst>
                <a:tab pos="457200" algn="l"/>
              </a:tabLst>
            </a:pPr>
            <a:endParaRPr lang="pl-PL" sz="1800" dirty="0">
              <a:effectLst/>
              <a:ea typeface="Calibri" panose="020F0502020204030204" pitchFamily="34" charset="0"/>
              <a:cs typeface="Calibri" panose="020F0502020204030204" pitchFamily="34" charset="0"/>
            </a:endParaRPr>
          </a:p>
          <a:p>
            <a:pPr marL="285750" lvl="2" indent="-285750" algn="just">
              <a:lnSpc>
                <a:spcPct val="107000"/>
              </a:lnSpc>
              <a:spcAft>
                <a:spcPts val="800"/>
              </a:spcAft>
              <a:buFont typeface="Wingdings" panose="05000000000000000000" pitchFamily="2" charset="2"/>
              <a:buChar char="§"/>
            </a:pPr>
            <a:endParaRPr lang="pl-PL" dirty="0">
              <a:effectLst/>
              <a:ea typeface="Calibri" panose="020F0502020204030204" pitchFamily="34" charset="0"/>
              <a:cs typeface="Calibri" panose="020F0502020204030204" pitchFamily="34" charset="0"/>
            </a:endParaRPr>
          </a:p>
          <a:p>
            <a:pPr lvl="0">
              <a:lnSpc>
                <a:spcPct val="115000"/>
              </a:lnSpc>
              <a:buSzPts val="1000"/>
              <a:tabLst>
                <a:tab pos="457200" algn="l"/>
              </a:tabLst>
            </a:pPr>
            <a:endParaRPr lang="pl-PL" dirty="0">
              <a:ea typeface="Times New Roman" panose="02020603050405020304" pitchFamily="18" charset="0"/>
            </a:endParaRPr>
          </a:p>
          <a:p>
            <a:pPr lvl="0">
              <a:lnSpc>
                <a:spcPct val="115000"/>
              </a:lnSpc>
              <a:buSzPts val="1000"/>
              <a:tabLst>
                <a:tab pos="457200"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88016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B22FECE-F426-41F6-9065-039F0B5E282B}"/>
              </a:ext>
            </a:extLst>
          </p:cNvPr>
          <p:cNvSpPr txBox="1"/>
          <p:nvPr/>
        </p:nvSpPr>
        <p:spPr>
          <a:xfrm>
            <a:off x="465992" y="1375738"/>
            <a:ext cx="11148646" cy="4524315"/>
          </a:xfrm>
          <a:prstGeom prst="rect">
            <a:avLst/>
          </a:prstGeom>
          <a:noFill/>
        </p:spPr>
        <p:txBody>
          <a:bodyPr wrap="square" rtlCol="0">
            <a:spAutoFit/>
          </a:bodyPr>
          <a:lstStyle/>
          <a:p>
            <a:pPr algn="ctr"/>
            <a:r>
              <a:rPr lang="pl-PL" sz="2400" b="1" i="0" u="none" strike="noStrike" baseline="0" dirty="0">
                <a:solidFill>
                  <a:srgbClr val="000000"/>
                </a:solidFill>
                <a:latin typeface="Calibri" panose="020F0502020204030204" pitchFamily="34" charset="0"/>
              </a:rPr>
              <a:t>Alokacja środków Unii Europejskiej – </a:t>
            </a:r>
            <a:r>
              <a:rPr lang="pl-PL" sz="2400" b="1" i="0" u="none" strike="noStrike" baseline="0" dirty="0">
                <a:solidFill>
                  <a:srgbClr val="0070C0"/>
                </a:solidFill>
                <a:latin typeface="Calibri" panose="020F0502020204030204" pitchFamily="34" charset="0"/>
              </a:rPr>
              <a:t>390 800 000,00 EUR</a:t>
            </a:r>
          </a:p>
          <a:p>
            <a:pPr algn="ctr"/>
            <a:endParaRPr lang="pl-PL" sz="2400" b="1" dirty="0">
              <a:solidFill>
                <a:srgbClr val="000000"/>
              </a:solidFill>
              <a:latin typeface="Calibri" panose="020F0502020204030204" pitchFamily="34" charset="0"/>
            </a:endParaRPr>
          </a:p>
          <a:p>
            <a:pPr algn="ctr"/>
            <a:r>
              <a:rPr lang="pl-PL" sz="2400" b="1" dirty="0">
                <a:solidFill>
                  <a:srgbClr val="000000"/>
                </a:solidFill>
                <a:latin typeface="Calibri" panose="020F0502020204030204" pitchFamily="34" charset="0"/>
              </a:rPr>
              <a:t>Na ogół środków z EFRR – </a:t>
            </a:r>
            <a:r>
              <a:rPr lang="pl-PL" sz="2400" b="1" dirty="0">
                <a:solidFill>
                  <a:srgbClr val="0070C0"/>
                </a:solidFill>
                <a:latin typeface="Calibri" panose="020F0502020204030204" pitchFamily="34" charset="0"/>
              </a:rPr>
              <a:t>1 245 372 884,00 EUR </a:t>
            </a:r>
            <a:r>
              <a:rPr lang="pl-PL" sz="2400" b="1" i="0" u="none" strike="noStrike" baseline="0" dirty="0">
                <a:solidFill>
                  <a:srgbClr val="0070C0"/>
                </a:solidFill>
                <a:latin typeface="Calibri" panose="020F0502020204030204" pitchFamily="34" charset="0"/>
              </a:rPr>
              <a:t>  </a:t>
            </a:r>
          </a:p>
          <a:p>
            <a:pPr algn="ctr"/>
            <a:endParaRPr lang="pl-PL" sz="2400" b="1" dirty="0">
              <a:solidFill>
                <a:srgbClr val="000000"/>
              </a:solidFill>
              <a:latin typeface="Calibri" panose="020F0502020204030204" pitchFamily="34" charset="0"/>
            </a:endParaRPr>
          </a:p>
          <a:p>
            <a:pPr algn="ctr"/>
            <a:r>
              <a:rPr lang="pl-PL" sz="2400" b="1" dirty="0">
                <a:solidFill>
                  <a:srgbClr val="000000"/>
                </a:solidFill>
                <a:latin typeface="Calibri" panose="020F0502020204030204" pitchFamily="34" charset="0"/>
              </a:rPr>
              <a:t>co stanowi </a:t>
            </a:r>
            <a:r>
              <a:rPr lang="pl-PL" sz="2400" b="1" dirty="0">
                <a:solidFill>
                  <a:srgbClr val="0070C0"/>
                </a:solidFill>
                <a:latin typeface="Calibri" panose="020F0502020204030204" pitchFamily="34" charset="0"/>
              </a:rPr>
              <a:t>31,38 % </a:t>
            </a:r>
            <a:r>
              <a:rPr lang="pl-PL" sz="2400" b="1" dirty="0" err="1">
                <a:latin typeface="Calibri" panose="020F0502020204030204" pitchFamily="34" charset="0"/>
              </a:rPr>
              <a:t>FEWiM</a:t>
            </a:r>
            <a:r>
              <a:rPr lang="pl-PL" sz="2400" b="1" dirty="0">
                <a:latin typeface="Calibri" panose="020F0502020204030204" pitchFamily="34" charset="0"/>
              </a:rPr>
              <a:t> 2021-2027</a:t>
            </a:r>
            <a:endParaRPr lang="pl-PL" sz="2400" b="1" dirty="0">
              <a:solidFill>
                <a:srgbClr val="0070C0"/>
              </a:solidFill>
              <a:latin typeface="Calibri" panose="020F0502020204030204" pitchFamily="34" charset="0"/>
            </a:endParaRPr>
          </a:p>
          <a:p>
            <a:pPr algn="ctr"/>
            <a:endParaRPr lang="pl-PL" sz="2400" b="1" i="0" u="none" strike="noStrike" baseline="0" dirty="0">
              <a:solidFill>
                <a:srgbClr val="0070C0"/>
              </a:solidFill>
              <a:latin typeface="Calibri" panose="020F0502020204030204" pitchFamily="34" charset="0"/>
            </a:endParaRPr>
          </a:p>
          <a:p>
            <a:pPr algn="ctr"/>
            <a:r>
              <a:rPr lang="pl-PL" sz="2400" b="1" dirty="0">
                <a:latin typeface="Calibri" panose="020F0502020204030204" pitchFamily="34" charset="0"/>
              </a:rPr>
              <a:t>Alokacja środków UE na Działanie FEWM.02.08 Gospodarka wodno-ściekowa </a:t>
            </a:r>
          </a:p>
          <a:p>
            <a:pPr algn="ctr"/>
            <a:r>
              <a:rPr lang="pl-PL" sz="2400" b="1" dirty="0">
                <a:latin typeface="Calibri" panose="020F0502020204030204" pitchFamily="34" charset="0"/>
              </a:rPr>
              <a:t>– </a:t>
            </a:r>
            <a:r>
              <a:rPr lang="pl-PL" sz="2400" b="1" dirty="0">
                <a:solidFill>
                  <a:srgbClr val="0070C0"/>
                </a:solidFill>
                <a:latin typeface="Calibri" panose="020F0502020204030204" pitchFamily="34" charset="0"/>
              </a:rPr>
              <a:t>29 973 728,00 EUR </a:t>
            </a:r>
          </a:p>
          <a:p>
            <a:pPr algn="ctr"/>
            <a:endParaRPr lang="pl-PL" sz="2400" b="1" i="0" u="none" strike="noStrike" baseline="0" dirty="0">
              <a:solidFill>
                <a:srgbClr val="0070C0"/>
              </a:solidFill>
              <a:latin typeface="Calibri" panose="020F0502020204030204" pitchFamily="34" charset="0"/>
            </a:endParaRPr>
          </a:p>
          <a:p>
            <a:pPr algn="ctr"/>
            <a:r>
              <a:rPr lang="pl-PL" sz="2400" b="1" dirty="0">
                <a:solidFill>
                  <a:srgbClr val="000000"/>
                </a:solidFill>
                <a:latin typeface="Calibri" panose="020F0502020204030204" pitchFamily="34" charset="0"/>
              </a:rPr>
              <a:t>co stanowi </a:t>
            </a:r>
            <a:r>
              <a:rPr lang="pl-PL" sz="2400" b="1" dirty="0">
                <a:solidFill>
                  <a:srgbClr val="0070C0"/>
                </a:solidFill>
                <a:latin typeface="Calibri" panose="020F0502020204030204" pitchFamily="34" charset="0"/>
              </a:rPr>
              <a:t>7,67 % </a:t>
            </a:r>
            <a:r>
              <a:rPr lang="pl-PL" sz="2400" b="1" dirty="0">
                <a:latin typeface="Calibri" panose="020F0502020204030204" pitchFamily="34" charset="0"/>
              </a:rPr>
              <a:t>Priorytetu 02. Środowisko</a:t>
            </a:r>
          </a:p>
          <a:p>
            <a:pPr algn="ctr"/>
            <a:endParaRPr lang="pl-PL" sz="2400" b="1" i="0" u="none" strike="noStrike" baseline="0" dirty="0">
              <a:solidFill>
                <a:srgbClr val="0070C0"/>
              </a:solidFill>
              <a:latin typeface="Calibri" panose="020F0502020204030204" pitchFamily="34" charset="0"/>
            </a:endParaRPr>
          </a:p>
          <a:p>
            <a:pPr algn="just"/>
            <a:endParaRPr lang="pl-PL" sz="2400" dirty="0"/>
          </a:p>
        </p:txBody>
      </p:sp>
      <p:sp>
        <p:nvSpPr>
          <p:cNvPr id="3" name="pole tekstowe 2">
            <a:extLst>
              <a:ext uri="{FF2B5EF4-FFF2-40B4-BE49-F238E27FC236}">
                <a16:creationId xmlns:a16="http://schemas.microsoft.com/office/drawing/2014/main" id="{00FD7E11-D5A1-4146-B64E-9FA920FF26D9}"/>
              </a:ext>
            </a:extLst>
          </p:cNvPr>
          <p:cNvSpPr txBox="1"/>
          <p:nvPr/>
        </p:nvSpPr>
        <p:spPr>
          <a:xfrm>
            <a:off x="1342723" y="312903"/>
            <a:ext cx="9506554" cy="584775"/>
          </a:xfrm>
          <a:prstGeom prst="rect">
            <a:avLst/>
          </a:prstGeom>
          <a:noFill/>
        </p:spPr>
        <p:txBody>
          <a:bodyPr wrap="square" rtlCol="0">
            <a:spAutoFit/>
          </a:bodyPr>
          <a:lstStyle/>
          <a:p>
            <a:pPr algn="ctr"/>
            <a:r>
              <a:rPr lang="pl-PL" sz="3200" b="1" dirty="0">
                <a:solidFill>
                  <a:srgbClr val="002060"/>
                </a:solidFill>
                <a:latin typeface="Calibri" panose="020F0502020204030204" pitchFamily="34" charset="0"/>
              </a:rPr>
              <a:t>Alokacja środków w Priorytecie 02. Środowisko</a:t>
            </a:r>
            <a:endParaRPr lang="pl-PL" sz="3200" dirty="0">
              <a:solidFill>
                <a:srgbClr val="002060"/>
              </a:solidFill>
            </a:endParaRPr>
          </a:p>
        </p:txBody>
      </p:sp>
    </p:spTree>
    <p:extLst>
      <p:ext uri="{BB962C8B-B14F-4D97-AF65-F5344CB8AC3E}">
        <p14:creationId xmlns:p14="http://schemas.microsoft.com/office/powerpoint/2010/main" val="311226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niekwalifikowalne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068297"/>
            <a:ext cx="10224090" cy="5627566"/>
          </a:xfrm>
          <a:prstGeom prst="rect">
            <a:avLst/>
          </a:prstGeom>
          <a:noFill/>
        </p:spPr>
        <p:txBody>
          <a:bodyPr wrap="square" rtlCol="0">
            <a:spAutoFit/>
          </a:bodyPr>
          <a:lstStyle/>
          <a:p>
            <a:pPr marL="357188" lvl="0" indent="-357188" algn="just">
              <a:lnSpc>
                <a:spcPct val="107000"/>
              </a:lnSpc>
              <a:spcAft>
                <a:spcPts val="800"/>
              </a:spcAft>
              <a:buFont typeface="Wingdings" panose="05000000000000000000" pitchFamily="2" charset="2"/>
              <a:buChar char="§"/>
              <a:tabLst>
                <a:tab pos="357188" algn="l"/>
              </a:tabLst>
            </a:pP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usługa inżyniera kontraktu poniesiona w okresie gwarancyjnym </a:t>
            </a:r>
            <a:r>
              <a:rPr lang="pl-PL" sz="1800" dirty="0">
                <a:effectLst/>
                <a:latin typeface="Calibri" panose="020F0502020204030204" pitchFamily="34" charset="0"/>
                <a:ea typeface="Calibri" panose="020F0502020204030204" pitchFamily="34" charset="0"/>
                <a:cs typeface="Calibri" panose="020F0502020204030204" pitchFamily="34" charset="0"/>
              </a:rPr>
              <a:t>(po zakończeniu robót budowalnych);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gn="just">
              <a:lnSpc>
                <a:spcPct val="107000"/>
              </a:lnSpc>
              <a:spcAft>
                <a:spcPts val="800"/>
              </a:spcAft>
              <a:buFont typeface="Wingdings" panose="05000000000000000000" pitchFamily="2" charset="2"/>
              <a:buChar char="§"/>
              <a:tabLst>
                <a:tab pos="357188" algn="l"/>
              </a:tabLst>
            </a:pPr>
            <a:r>
              <a:rPr lang="pl-PL" sz="1800" dirty="0">
                <a:effectLst/>
                <a:latin typeface="Calibri" panose="020F0502020204030204" pitchFamily="34" charset="0"/>
                <a:ea typeface="Calibri" panose="020F0502020204030204" pitchFamily="34" charset="0"/>
                <a:cs typeface="Calibri" panose="020F0502020204030204" pitchFamily="34" charset="0"/>
              </a:rPr>
              <a:t>koszty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amortyzacji</a:t>
            </a:r>
            <a:r>
              <a:rPr lang="pl-PL" sz="1800" dirty="0">
                <a:effectLst/>
                <a:latin typeface="Calibri" panose="020F0502020204030204" pitchFamily="34" charset="0"/>
                <a:ea typeface="Calibri" panose="020F0502020204030204" pitchFamily="34"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gn="just">
              <a:lnSpc>
                <a:spcPct val="107000"/>
              </a:lnSpc>
              <a:spcAft>
                <a:spcPts val="800"/>
              </a:spcAft>
              <a:buFont typeface="Wingdings" panose="05000000000000000000" pitchFamily="2" charset="2"/>
              <a:buChar char="§"/>
              <a:tabLst>
                <a:tab pos="357188" algn="l"/>
              </a:tabLst>
            </a:pPr>
            <a:r>
              <a:rPr lang="pl-PL" sz="1800" dirty="0">
                <a:effectLst/>
                <a:latin typeface="Calibri" panose="020F0502020204030204" pitchFamily="34" charset="0"/>
                <a:ea typeface="Calibri" panose="020F0502020204030204" pitchFamily="34" charset="0"/>
                <a:cs typeface="Calibri" panose="020F0502020204030204" pitchFamily="34" charset="0"/>
              </a:rPr>
              <a:t>koszty bieżącego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utrzymania infrastruktury</a:t>
            </a:r>
            <a:r>
              <a:rPr lang="pl-PL" sz="1800" dirty="0">
                <a:effectLst/>
                <a:latin typeface="Calibri" panose="020F0502020204030204" pitchFamily="34" charset="0"/>
                <a:ea typeface="Calibri" panose="020F0502020204030204" pitchFamily="34"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gn="just">
              <a:lnSpc>
                <a:spcPct val="107000"/>
              </a:lnSpc>
              <a:spcAft>
                <a:spcPts val="800"/>
              </a:spcAft>
              <a:buFont typeface="Wingdings" panose="05000000000000000000" pitchFamily="2" charset="2"/>
              <a:buChar char="§"/>
              <a:tabLst>
                <a:tab pos="357188" algn="l"/>
              </a:tabLst>
            </a:pPr>
            <a:r>
              <a:rPr lang="pl-PL" sz="1800" dirty="0">
                <a:effectLst/>
                <a:latin typeface="Calibri" panose="020F0502020204030204" pitchFamily="34" charset="0"/>
                <a:ea typeface="Calibri" panose="020F0502020204030204" pitchFamily="34" charset="0"/>
                <a:cs typeface="Calibri" panose="020F0502020204030204" pitchFamily="34" charset="0"/>
              </a:rPr>
              <a:t>koszty związane z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zaangażowaniem personelu</a:t>
            </a:r>
            <a:r>
              <a:rPr lang="pl-PL" sz="1800" dirty="0">
                <a:effectLst/>
                <a:latin typeface="Calibri" panose="020F0502020204030204" pitchFamily="34" charset="0"/>
                <a:ea typeface="Calibri" panose="020F0502020204030204" pitchFamily="34"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gn="just">
              <a:lnSpc>
                <a:spcPct val="107000"/>
              </a:lnSpc>
              <a:spcAft>
                <a:spcPts val="800"/>
              </a:spcAft>
              <a:buFont typeface="Wingdings" panose="05000000000000000000" pitchFamily="2" charset="2"/>
              <a:buChar char="§"/>
              <a:tabLst>
                <a:tab pos="357188" algn="l"/>
              </a:tabLst>
            </a:pP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zarządzanie i obsługa projektu</a:t>
            </a:r>
            <a:r>
              <a:rPr lang="pl-PL" sz="1800" dirty="0">
                <a:effectLst/>
                <a:latin typeface="Calibri" panose="020F0502020204030204" pitchFamily="34" charset="0"/>
                <a:ea typeface="Calibri" panose="020F0502020204030204" pitchFamily="34" charset="0"/>
                <a:cs typeface="Calibri" panose="020F0502020204030204" pitchFamily="34" charset="0"/>
              </a:rPr>
              <a:t>, w tym przygotowanie wniosku o dofinansowanie oraz wniosków o płatność rozliczających wydatki w projekcie;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gn="l">
              <a:lnSpc>
                <a:spcPct val="107000"/>
              </a:lnSpc>
              <a:spcAft>
                <a:spcPts val="800"/>
              </a:spcAft>
              <a:buFont typeface="Wingdings" panose="05000000000000000000" pitchFamily="2" charset="2"/>
              <a:buChar char="§"/>
              <a:tabLst>
                <a:tab pos="357188" algn="l"/>
              </a:tabLst>
            </a:pPr>
            <a:r>
              <a:rPr lang="pl-P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zakup tzw. gadżetów </a:t>
            </a:r>
            <a:r>
              <a:rPr lang="pl-PL" sz="1800" dirty="0">
                <a:effectLst/>
                <a:latin typeface="Calibri" panose="020F0502020204030204" pitchFamily="34" charset="0"/>
                <a:ea typeface="Times New Roman" panose="02020603050405020304" pitchFamily="18" charset="0"/>
                <a:cs typeface="Calibri" panose="020F0502020204030204" pitchFamily="34" charset="0"/>
              </a:rPr>
              <a:t>– np. kubków, słodyczy, czapeczek, smyczy, breloczków, długopisów, notatników, odzieży, itp.);</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57188" lvl="0" indent="-357188" algn="just">
              <a:lnSpc>
                <a:spcPct val="107000"/>
              </a:lnSpc>
              <a:spcAft>
                <a:spcPts val="800"/>
              </a:spcAft>
              <a:buFont typeface="Wingdings" panose="05000000000000000000" pitchFamily="2" charset="2"/>
              <a:buChar char="§"/>
              <a:tabLst>
                <a:tab pos="357188" algn="l"/>
              </a:tabLst>
            </a:pP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szkolenia pracowników </a:t>
            </a:r>
            <a:r>
              <a:rPr lang="pl-PL" sz="1800" dirty="0">
                <a:effectLst/>
                <a:latin typeface="Calibri" panose="020F0502020204030204" pitchFamily="34" charset="0"/>
                <a:ea typeface="Calibri" panose="020F0502020204030204" pitchFamily="34" charset="0"/>
                <a:cs typeface="Calibri" panose="020F0502020204030204" pitchFamily="34" charset="0"/>
              </a:rPr>
              <a:t>(z wyłączeniem przeszkolenia przez Wykonawcę pracowników Beneficjenta w zakresie obsługi specjalistycznego sprzętu nabytego w ramach projektu);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gn="just">
              <a:lnSpc>
                <a:spcPct val="107000"/>
              </a:lnSpc>
              <a:spcAft>
                <a:spcPts val="800"/>
              </a:spcAft>
              <a:buFont typeface="Wingdings" panose="05000000000000000000" pitchFamily="2" charset="2"/>
              <a:buChar char="§"/>
              <a:tabLst>
                <a:tab pos="357188" algn="l"/>
              </a:tabLst>
            </a:pPr>
            <a:r>
              <a:rPr lang="pl-PL" sz="1800" dirty="0">
                <a:effectLst/>
                <a:latin typeface="Calibri" panose="020F0502020204030204" pitchFamily="34" charset="0"/>
                <a:ea typeface="Calibri" panose="020F0502020204030204" pitchFamily="34" charset="0"/>
                <a:cs typeface="Calibri" panose="020F0502020204030204" pitchFamily="34" charset="0"/>
              </a:rPr>
              <a:t>koszty pośrednie;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nSpc>
                <a:spcPct val="115000"/>
              </a:lnSpc>
              <a:buSzPct val="100000"/>
              <a:buFont typeface="Wingdings" panose="05000000000000000000" pitchFamily="2" charset="2"/>
              <a:buChar char="§"/>
              <a:tabLst>
                <a:tab pos="357188" algn="l"/>
              </a:tabLst>
            </a:pPr>
            <a:endParaRPr lang="pl-PL" sz="1800" dirty="0">
              <a:effectLst/>
              <a:ea typeface="Calibri" panose="020F0502020204030204" pitchFamily="34" charset="0"/>
              <a:cs typeface="Calibri" panose="020F0502020204030204" pitchFamily="34" charset="0"/>
            </a:endParaRPr>
          </a:p>
          <a:p>
            <a:pPr marL="357188" lvl="2" indent="-357188" algn="just">
              <a:lnSpc>
                <a:spcPct val="107000"/>
              </a:lnSpc>
              <a:spcAft>
                <a:spcPts val="800"/>
              </a:spcAft>
              <a:buFont typeface="Wingdings" panose="05000000000000000000" pitchFamily="2" charset="2"/>
              <a:buChar char="§"/>
              <a:tabLst>
                <a:tab pos="357188" algn="l"/>
              </a:tabLst>
            </a:pPr>
            <a:endParaRPr lang="pl-PL" dirty="0">
              <a:effectLst/>
              <a:ea typeface="Calibri" panose="020F0502020204030204" pitchFamily="34" charset="0"/>
              <a:cs typeface="Calibri" panose="020F0502020204030204" pitchFamily="34" charset="0"/>
            </a:endParaRPr>
          </a:p>
          <a:p>
            <a:pPr marL="357188" lvl="0" indent="-357188">
              <a:lnSpc>
                <a:spcPct val="115000"/>
              </a:lnSpc>
              <a:buSzPts val="1000"/>
              <a:tabLst>
                <a:tab pos="357188" algn="l"/>
              </a:tabLst>
            </a:pPr>
            <a:endParaRPr lang="pl-PL" dirty="0">
              <a:ea typeface="Times New Roman" panose="02020603050405020304" pitchFamily="18" charset="0"/>
            </a:endParaRPr>
          </a:p>
          <a:p>
            <a:pPr marL="357188" lvl="0" indent="-357188">
              <a:lnSpc>
                <a:spcPct val="115000"/>
              </a:lnSpc>
              <a:buSzPts val="1000"/>
              <a:tabLst>
                <a:tab pos="357188" algn="l"/>
              </a:tabLst>
            </a:pPr>
            <a:endParaRPr lang="pl-PL" dirty="0">
              <a:ea typeface="Times New Roman" panose="02020603050405020304" pitchFamily="18" charset="0"/>
            </a:endParaRPr>
          </a:p>
        </p:txBody>
      </p:sp>
    </p:spTree>
    <p:extLst>
      <p:ext uri="{BB962C8B-B14F-4D97-AF65-F5344CB8AC3E}">
        <p14:creationId xmlns:p14="http://schemas.microsoft.com/office/powerpoint/2010/main" val="331983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niekwalifikowalne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5" y="1388337"/>
            <a:ext cx="10224090" cy="4650056"/>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Calibri" panose="020F0502020204030204" pitchFamily="34" charset="0"/>
              </a:rPr>
              <a:t>promocja projektu poniesiona niezgodnie z Wytycznymi dotyczącymi informacji i promocji Funduszy Europejskich na lata 2021-2027 oraz przekraczająca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wydatków kwalifikowanych </a:t>
            </a:r>
            <a:r>
              <a:rPr lang="pl-PL" sz="1800" dirty="0">
                <a:effectLst/>
                <a:latin typeface="Calibri" panose="020F0502020204030204" pitchFamily="34" charset="0"/>
                <a:ea typeface="Calibri" panose="020F0502020204030204" pitchFamily="34" charset="0"/>
                <a:cs typeface="Calibri" panose="020F0502020204030204" pitchFamily="34" charset="0"/>
              </a:rPr>
              <a:t>i wyższa niż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150.000,00 zł brutto</a:t>
            </a:r>
            <a:r>
              <a:rPr lang="pl-PL" sz="1800" dirty="0">
                <a:effectLst/>
                <a:latin typeface="Calibri" panose="020F0502020204030204" pitchFamily="34" charset="0"/>
                <a:ea typeface="Calibri" panose="020F0502020204030204" pitchFamily="34" charset="0"/>
                <a:cs typeface="Calibri" panose="020F0502020204030204" pitchFamily="34" charset="0"/>
              </a:rPr>
              <a: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sieci wodno-kanalizacyjne i kanalizacja deszczowa</a:t>
            </a:r>
            <a:r>
              <a:rPr lang="pl-PL" sz="18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07000"/>
              </a:lnSpc>
              <a:spcAft>
                <a:spcPts val="800"/>
              </a:spcAft>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Calibri" panose="020F0502020204030204" pitchFamily="34" charset="0"/>
              </a:rPr>
              <a:t>wydatki na inwestycje, których zadaniem będzie </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składowanie komunalnych osadów ściekowych</a:t>
            </a:r>
            <a:r>
              <a:rPr lang="pl-PL" dirty="0">
                <a:ea typeface="Calibri" panose="020F0502020204030204" pitchFamily="34" charset="0"/>
                <a:cs typeface="Calibri" panose="020F0502020204030204" pitchFamily="34" charset="0"/>
              </a:rPr>
              <a:t>;</a:t>
            </a:r>
          </a:p>
          <a:p>
            <a:pPr marL="342900" indent="-342900" algn="just">
              <a:lnSpc>
                <a:spcPct val="107000"/>
              </a:lnSpc>
              <a:spcAft>
                <a:spcPts val="800"/>
              </a:spcAft>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rPr>
              <a:t>roboty prowadzone </a:t>
            </a:r>
            <a:r>
              <a:rPr lang="pl-PL" sz="1800" dirty="0">
                <a:solidFill>
                  <a:srgbClr val="0070C0"/>
                </a:solidFill>
                <a:effectLst/>
                <a:latin typeface="Calibri" panose="020F0502020204030204" pitchFamily="34" charset="0"/>
                <a:ea typeface="Calibri" panose="020F0502020204030204" pitchFamily="34" charset="0"/>
              </a:rPr>
              <a:t>w okresach zakazu prowadzenia </a:t>
            </a:r>
            <a:r>
              <a:rPr lang="pl-PL" sz="1800" dirty="0">
                <a:effectLst/>
                <a:latin typeface="Calibri" panose="020F0502020204030204" pitchFamily="34" charset="0"/>
                <a:ea typeface="Calibri" panose="020F0502020204030204" pitchFamily="34" charset="0"/>
              </a:rPr>
              <a:t>robót wyszczególnionych w decyzjach środowiskowych (np. w okresach lęgowych ptaków, tarła ryb);</a:t>
            </a:r>
          </a:p>
          <a:p>
            <a:pPr marL="342900" lvl="0" indent="-342900" algn="just">
              <a:lnSpc>
                <a:spcPct val="107000"/>
              </a:lnSpc>
              <a:spcAft>
                <a:spcPts val="800"/>
              </a:spcAft>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Calibri" panose="020F0502020204030204" pitchFamily="34" charset="0"/>
              </a:rPr>
              <a:t>koszty zabiegów związanych z </a:t>
            </a:r>
            <a:r>
              <a:rPr lang="pl-PL" sz="18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renaturyzacją</a:t>
            </a:r>
            <a:r>
              <a:rPr lang="pl-P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cieków </a:t>
            </a:r>
            <a:r>
              <a:rPr lang="pl-PL" sz="1800" dirty="0">
                <a:effectLst/>
                <a:latin typeface="Calibri" panose="020F0502020204030204" pitchFamily="34" charset="0"/>
                <a:ea typeface="Calibri" panose="020F0502020204030204" pitchFamily="34" charset="0"/>
                <a:cs typeface="Calibri" panose="020F0502020204030204" pitchFamily="34" charset="0"/>
              </a:rPr>
              <a:t>(czyszczenie, pogłębianie itp.);</a:t>
            </a:r>
          </a:p>
          <a:p>
            <a:pPr marL="342900" lvl="0" indent="-342900" algn="just">
              <a:lnSpc>
                <a:spcPct val="107000"/>
              </a:lnSpc>
              <a:spcAft>
                <a:spcPts val="800"/>
              </a:spcAft>
              <a:buFont typeface="Wingdings" panose="05000000000000000000" pitchFamily="2" charset="2"/>
              <a:buChar char="§"/>
            </a:pPr>
            <a:r>
              <a:rPr lang="pl-PL" dirty="0">
                <a:ea typeface="Calibri" panose="020F0502020204030204" pitchFamily="34" charset="0"/>
                <a:cs typeface="Calibri" panose="020F0502020204030204" pitchFamily="34" charset="0"/>
              </a:rPr>
              <a:t>koszty związane </a:t>
            </a:r>
            <a:r>
              <a:rPr lang="pl-PL" b="1" dirty="0">
                <a:solidFill>
                  <a:srgbClr val="0070C0"/>
                </a:solidFill>
                <a:ea typeface="Calibri" panose="020F0502020204030204" pitchFamily="34" charset="0"/>
                <a:cs typeface="Calibri" panose="020F0502020204030204" pitchFamily="34" charset="0"/>
              </a:rPr>
              <a:t>z wyposażeniem i funkcjonowaniem bazy noclegowej oraz bazy gastronomicznej</a:t>
            </a:r>
            <a:r>
              <a:rPr lang="pl-PL" dirty="0">
                <a:ea typeface="Calibri" panose="020F0502020204030204" pitchFamily="34" charset="0"/>
                <a:cs typeface="Calibri" panose="020F0502020204030204" pitchFamily="34" charset="0"/>
              </a:rPr>
              <a:t>;</a:t>
            </a:r>
          </a:p>
          <a:p>
            <a:pPr marL="342900" lvl="0" indent="-342900" algn="just">
              <a:lnSpc>
                <a:spcPct val="107000"/>
              </a:lnSpc>
              <a:spcAft>
                <a:spcPts val="800"/>
              </a:spcAft>
              <a:buFont typeface="Wingdings" panose="05000000000000000000" pitchFamily="2" charset="2"/>
              <a:buChar char="§"/>
            </a:pPr>
            <a:r>
              <a:rPr lang="pl-PL" b="1" dirty="0">
                <a:solidFill>
                  <a:srgbClr val="0070C0"/>
                </a:solidFill>
                <a:ea typeface="Calibri" panose="020F0502020204030204" pitchFamily="34" charset="0"/>
                <a:cs typeface="Calibri" panose="020F0502020204030204" pitchFamily="34" charset="0"/>
              </a:rPr>
              <a:t>infrastruktura rekreacyjna i sportowa</a:t>
            </a:r>
            <a:r>
              <a:rPr lang="pl-PL" dirty="0">
                <a:ea typeface="Calibri" panose="020F0502020204030204" pitchFamily="34" charset="0"/>
                <a:cs typeface="Calibri" panose="020F0502020204030204" pitchFamily="34" charset="0"/>
              </a:rPr>
              <a:t>, zakup i montaż urządzeń do monitoringu bezpieczeństwa;</a:t>
            </a:r>
          </a:p>
          <a:p>
            <a:pPr marL="342900" indent="-342900" algn="just">
              <a:lnSpc>
                <a:spcPct val="107000"/>
              </a:lnSpc>
              <a:spcAft>
                <a:spcPts val="800"/>
              </a:spcAft>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rPr>
              <a:t>roboty termomodernizacyjne </a:t>
            </a:r>
            <a:r>
              <a:rPr lang="pl-PL" sz="1800" dirty="0">
                <a:solidFill>
                  <a:srgbClr val="0070C0"/>
                </a:solidFill>
                <a:effectLst/>
                <a:latin typeface="Calibri" panose="020F0502020204030204" pitchFamily="34" charset="0"/>
                <a:ea typeface="Calibri" panose="020F0502020204030204" pitchFamily="34" charset="0"/>
              </a:rPr>
              <a:t>wykonywane bez ekspertyzy przyrodniczej </a:t>
            </a:r>
            <a:r>
              <a:rPr lang="pl-PL" sz="1800" dirty="0">
                <a:effectLst/>
                <a:latin typeface="Calibri" panose="020F0502020204030204" pitchFamily="34" charset="0"/>
                <a:ea typeface="Calibri" panose="020F0502020204030204" pitchFamily="34" charset="0"/>
              </a:rPr>
              <a:t>stwierdzającej obecność lub brak chronionych gatunków ptaków i nietoperzy w danym obiekcie budowlanym lub prace wykonane </a:t>
            </a:r>
            <a:r>
              <a:rPr lang="pl-PL" sz="1800" dirty="0">
                <a:solidFill>
                  <a:srgbClr val="0070C0"/>
                </a:solidFill>
                <a:effectLst/>
                <a:latin typeface="Calibri" panose="020F0502020204030204" pitchFamily="34" charset="0"/>
                <a:ea typeface="Calibri" panose="020F0502020204030204" pitchFamily="34" charset="0"/>
              </a:rPr>
              <a:t>niezgodnie z ekspertyzą</a:t>
            </a:r>
            <a:r>
              <a:rPr lang="pl-PL" sz="1800" dirty="0">
                <a:effectLst/>
                <a:latin typeface="Calibri" panose="020F0502020204030204" pitchFamily="34" charset="0"/>
                <a:ea typeface="Calibri" panose="020F0502020204030204" pitchFamily="34" charset="0"/>
              </a:rPr>
              <a:t>; </a:t>
            </a:r>
            <a:endParaRPr lang="pl-PL" dirty="0">
              <a:ea typeface="Times New Roman" panose="02020603050405020304" pitchFamily="18" charset="0"/>
            </a:endParaRPr>
          </a:p>
        </p:txBody>
      </p:sp>
    </p:spTree>
    <p:extLst>
      <p:ext uri="{BB962C8B-B14F-4D97-AF65-F5344CB8AC3E}">
        <p14:creationId xmlns:p14="http://schemas.microsoft.com/office/powerpoint/2010/main" val="2459291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Wydatki niekwalifikowalne</a:t>
            </a:r>
            <a:endParaRPr lang="pl-PL" sz="3200" dirty="0"/>
          </a:p>
        </p:txBody>
      </p:sp>
      <p:sp>
        <p:nvSpPr>
          <p:cNvPr id="4" name="pole tekstowe 3">
            <a:extLst>
              <a:ext uri="{FF2B5EF4-FFF2-40B4-BE49-F238E27FC236}">
                <a16:creationId xmlns:a16="http://schemas.microsoft.com/office/drawing/2014/main" id="{D470B882-65B1-43F9-B121-B0578E14E88C}"/>
              </a:ext>
            </a:extLst>
          </p:cNvPr>
          <p:cNvSpPr txBox="1"/>
          <p:nvPr/>
        </p:nvSpPr>
        <p:spPr>
          <a:xfrm>
            <a:off x="983954" y="1068297"/>
            <a:ext cx="10455377" cy="5251438"/>
          </a:xfrm>
          <a:prstGeom prst="rect">
            <a:avLst/>
          </a:prstGeom>
          <a:noFill/>
        </p:spPr>
        <p:txBody>
          <a:bodyPr wrap="square" rtlCol="0">
            <a:spAutoFit/>
          </a:bodyPr>
          <a:lstStyle/>
          <a:p>
            <a:pPr marL="342900" lvl="0" indent="-342900" algn="just">
              <a:lnSpc>
                <a:spcPct val="115000"/>
              </a:lnSpc>
              <a:spcAft>
                <a:spcPts val="800"/>
              </a:spcAft>
              <a:buFont typeface="Wingdings" panose="05000000000000000000" pitchFamily="2" charset="2"/>
              <a:buChar char="§"/>
            </a:pPr>
            <a:r>
              <a:rPr lang="pl-PL" sz="1800" dirty="0">
                <a:effectLst/>
                <a:latin typeface="Calibri" panose="020F0502020204030204" pitchFamily="34" charset="0"/>
                <a:ea typeface="Times New Roman" panose="02020603050405020304" pitchFamily="18" charset="0"/>
                <a:cs typeface="Calibri" panose="020F0502020204030204" pitchFamily="34" charset="0"/>
              </a:rPr>
              <a:t>wydatki w ramach projektu, realizowane w budynkach mieszkalnych/</a:t>
            </a:r>
            <a:r>
              <a:rPr lang="pl-P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indywidualnych mieszkaniach</a:t>
            </a:r>
            <a:r>
              <a:rPr lang="pl-PL" sz="1800" dirty="0">
                <a:effectLst/>
                <a:latin typeface="Calibri" panose="020F0502020204030204" pitchFamily="34" charset="0"/>
                <a:ea typeface="Times New Roman" panose="02020603050405020304" pitchFamily="18" charset="0"/>
                <a:cs typeface="Calibri" panose="020F0502020204030204" pitchFamily="34" charset="0"/>
              </a:rPr>
              <a:t>;</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800"/>
              </a:spcAft>
              <a:buFont typeface="Wingdings" panose="05000000000000000000" pitchFamily="2" charset="2"/>
              <a:buChar char="§"/>
            </a:pPr>
            <a:r>
              <a:rPr lang="pl-PL" dirty="0">
                <a:latin typeface="Calibri" panose="020F0502020204030204" pitchFamily="34" charset="0"/>
                <a:ea typeface="Times New Roman" panose="02020603050405020304" pitchFamily="18" charset="0"/>
                <a:cs typeface="Calibri" panose="020F0502020204030204" pitchFamily="34" charset="0"/>
              </a:rPr>
              <a:t>zakup w ramach projektu </a:t>
            </a:r>
            <a:r>
              <a:rPr lang="pl-PL" dirty="0">
                <a:solidFill>
                  <a:srgbClr val="0070C0"/>
                </a:solidFill>
                <a:latin typeface="Calibri" panose="020F0502020204030204" pitchFamily="34" charset="0"/>
                <a:ea typeface="Times New Roman" panose="02020603050405020304" pitchFamily="18" charset="0"/>
                <a:cs typeface="Calibri" panose="020F0502020204030204" pitchFamily="34" charset="0"/>
              </a:rPr>
              <a:t>agregatu prądotwórczego </a:t>
            </a:r>
            <a:r>
              <a:rPr lang="pl-PL" dirty="0">
                <a:latin typeface="Calibri" panose="020F0502020204030204" pitchFamily="34" charset="0"/>
                <a:ea typeface="Times New Roman" panose="02020603050405020304" pitchFamily="18" charset="0"/>
                <a:cs typeface="Calibri" panose="020F0502020204030204" pitchFamily="34" charset="0"/>
              </a:rPr>
              <a:t>jako awaryjnego źródła zasilania dla wszystkich obiektów wnioskodawcy znajdujących się w jego władaniu, w tym tych, które pozostają poza projektem lub są już zasilane w energię np. z istniejącej sieci energetycznej; </a:t>
            </a:r>
          </a:p>
          <a:p>
            <a:pPr marL="342900" indent="-342900" algn="just">
              <a:lnSpc>
                <a:spcPct val="115000"/>
              </a:lnSpc>
              <a:spcAft>
                <a:spcPts val="800"/>
              </a:spcAft>
              <a:buFont typeface="Wingdings" panose="05000000000000000000" pitchFamily="2" charset="2"/>
              <a:buChar char="§"/>
            </a:pPr>
            <a:r>
              <a:rPr lang="pl-PL" sz="1800" dirty="0">
                <a:effectLst/>
                <a:latin typeface="Calibri" panose="020F0502020204030204" pitchFamily="34" charset="0"/>
                <a:ea typeface="Times New Roman" panose="02020603050405020304" pitchFamily="18" charset="0"/>
                <a:cs typeface="Calibri" panose="020F0502020204030204" pitchFamily="34" charset="0"/>
              </a:rPr>
              <a:t>zakup </a:t>
            </a:r>
            <a:r>
              <a:rPr lang="pl-P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środków transportu</a:t>
            </a:r>
            <a:r>
              <a:rPr lang="pl-PL" sz="1800" dirty="0">
                <a:effectLst/>
                <a:latin typeface="Calibri" panose="020F0502020204030204" pitchFamily="34" charset="0"/>
                <a:ea typeface="Times New Roman" panose="02020603050405020304" pitchFamily="18" charset="0"/>
                <a:cs typeface="Calibri" panose="020F0502020204030204" pitchFamily="34" charset="0"/>
              </a:rPr>
              <a:t>, z wyłączeniem </a:t>
            </a:r>
            <a:r>
              <a:rPr lang="pl-P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specjalistycznych środków transportu bezpośrednio związanych </a:t>
            </a:r>
            <a:r>
              <a:rPr lang="pl-PL" sz="1800" dirty="0">
                <a:effectLst/>
                <a:latin typeface="Calibri" panose="020F0502020204030204" pitchFamily="34" charset="0"/>
                <a:ea typeface="Times New Roman" panose="02020603050405020304" pitchFamily="18" charset="0"/>
                <a:cs typeface="Calibri" panose="020F0502020204030204" pitchFamily="34" charset="0"/>
              </a:rPr>
              <a:t>z nowoczesnym systemem odbioru nieczystości płynnych i stałych z jednostek pływających w przystaniach, portach żeglarskich, stanicach wodnych i innych miejscach cumowania i w </a:t>
            </a:r>
            <a:r>
              <a:rPr lang="pl-PL" sz="1800" dirty="0" err="1">
                <a:effectLst/>
                <a:latin typeface="Calibri" panose="020F0502020204030204" pitchFamily="34" charset="0"/>
                <a:ea typeface="Times New Roman" panose="02020603050405020304" pitchFamily="18" charset="0"/>
                <a:cs typeface="Calibri" panose="020F0502020204030204" pitchFamily="34" charset="0"/>
              </a:rPr>
              <a:t>kamperowiskach</a:t>
            </a:r>
            <a:r>
              <a:rPr lang="pl-PL" sz="1800" dirty="0">
                <a:effectLst/>
                <a:latin typeface="Calibri" panose="020F0502020204030204" pitchFamily="34" charset="0"/>
                <a:ea typeface="Times New Roman" panose="02020603050405020304" pitchFamily="18" charset="0"/>
                <a:cs typeface="Calibri" panose="020F0502020204030204" pitchFamily="34" charset="0"/>
              </a:rPr>
              <a:t>; </a:t>
            </a:r>
            <a:endParaRPr lang="pl-PL"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15000"/>
              </a:lnSpc>
              <a:spcAft>
                <a:spcPts val="800"/>
              </a:spcAft>
              <a:buFont typeface="Wingdings" panose="05000000000000000000" pitchFamily="2" charset="2"/>
              <a:buChar char="§"/>
            </a:pPr>
            <a:r>
              <a:rPr lang="pl-PL" dirty="0">
                <a:solidFill>
                  <a:srgbClr val="0070C0"/>
                </a:solidFill>
                <a:latin typeface="Calibri" panose="020F0502020204030204" pitchFamily="34" charset="0"/>
                <a:ea typeface="Times New Roman" panose="02020603050405020304" pitchFamily="18" charset="0"/>
                <a:cs typeface="Calibri" panose="020F0502020204030204" pitchFamily="34" charset="0"/>
              </a:rPr>
              <a:t>wydatki operacyjne</a:t>
            </a:r>
            <a:r>
              <a:rPr lang="pl-PL" dirty="0">
                <a:latin typeface="Calibri" panose="020F0502020204030204" pitchFamily="34" charset="0"/>
                <a:ea typeface="Times New Roman" panose="02020603050405020304" pitchFamily="18" charset="0"/>
                <a:cs typeface="Calibri" panose="020F0502020204030204" pitchFamily="34" charset="0"/>
              </a:rPr>
              <a:t>, tzn. ponoszone w fazie eksploatacji inwestycji;</a:t>
            </a:r>
            <a:endParaRPr lang="pl-PL"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pl-PL" sz="1800" dirty="0">
                <a:effectLst/>
                <a:latin typeface="Calibri" panose="020F0502020204030204" pitchFamily="34" charset="0"/>
                <a:ea typeface="Times New Roman" panose="02020603050405020304" pitchFamily="18" charset="0"/>
                <a:cs typeface="Calibri" panose="020F0502020204030204" pitchFamily="34" charset="0"/>
              </a:rPr>
              <a:t>wydatki związane z </a:t>
            </a:r>
            <a:r>
              <a:rPr lang="pl-P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audytem projektu</a:t>
            </a:r>
            <a:r>
              <a:rPr lang="pl-PL" sz="1800" dirty="0">
                <a:effectLst/>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lnSpc>
                <a:spcPct val="115000"/>
              </a:lnSpc>
              <a:spcAft>
                <a:spcPts val="800"/>
              </a:spcAft>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Calibri" panose="020F0502020204030204" pitchFamily="34" charset="0"/>
              </a:rPr>
              <a:t>inne wydatki poniesione niezgodnie z typami projektów uwzględnionymi w SZOP, Priorytet FEWM.02 ŚRODOWISKO, Działanie FEWM.02.08 Gospodarka wodno-ściekowa, (typ 1, 3 i 4);  wydatki niezgodne z Rozporządzeniami wynikającymi z SZOP;</a:t>
            </a:r>
            <a:endParaRPr lang="pl-PL"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pl-PL" sz="1800" dirty="0">
                <a:effectLst/>
                <a:latin typeface="Calibri" panose="020F0502020204030204" pitchFamily="34" charset="0"/>
                <a:ea typeface="Times New Roman" panose="02020603050405020304" pitchFamily="18" charset="0"/>
                <a:cs typeface="Calibri" panose="020F0502020204030204" pitchFamily="34" charset="0"/>
              </a:rPr>
              <a:t>wydatki objęte </a:t>
            </a:r>
            <a:r>
              <a:rPr lang="pl-P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cross-</a:t>
            </a:r>
            <a:r>
              <a:rPr lang="pl-PL" sz="18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financingiem</a:t>
            </a:r>
            <a:r>
              <a:rPr lang="pl-PL" dirty="0">
                <a:solidFill>
                  <a:srgbClr val="0070C0"/>
                </a:solidFill>
                <a:ea typeface="Times New Roman" panose="02020603050405020304" pitchFamily="18" charset="0"/>
                <a:cs typeface="Calibri" panose="020F0502020204030204" pitchFamily="34" charset="0"/>
              </a:rPr>
              <a:t>;</a:t>
            </a:r>
          </a:p>
          <a:p>
            <a:pPr marL="342900" lvl="0" indent="-342900" algn="just">
              <a:lnSpc>
                <a:spcPct val="115000"/>
              </a:lnSpc>
              <a:spcAft>
                <a:spcPts val="800"/>
              </a:spcAft>
              <a:buFont typeface="Wingdings" panose="05000000000000000000" pitchFamily="2" charset="2"/>
              <a:buChar char="§"/>
            </a:pPr>
            <a:r>
              <a:rPr lang="pl-PL" dirty="0">
                <a:solidFill>
                  <a:srgbClr val="0070C0"/>
                </a:solidFill>
                <a:ea typeface="Times New Roman" panose="02020603050405020304" pitchFamily="18" charset="0"/>
                <a:cs typeface="Calibri" panose="020F0502020204030204" pitchFamily="34" charset="0"/>
              </a:rPr>
              <a:t>z</a:t>
            </a:r>
            <a:r>
              <a:rPr lang="pl-P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akup nieruchomości</a:t>
            </a:r>
            <a:r>
              <a:rPr lang="pl-PL" sz="180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dirty="0">
              <a:ea typeface="Times New Roman" panose="02020603050405020304" pitchFamily="18" charset="0"/>
            </a:endParaRPr>
          </a:p>
        </p:txBody>
      </p:sp>
    </p:spTree>
    <p:extLst>
      <p:ext uri="{BB962C8B-B14F-4D97-AF65-F5344CB8AC3E}">
        <p14:creationId xmlns:p14="http://schemas.microsoft.com/office/powerpoint/2010/main" val="25193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Wniosek o dofinansowanie</a:t>
            </a:r>
            <a:endParaRPr lang="pl-PL" sz="3200" dirty="0"/>
          </a:p>
        </p:txBody>
      </p:sp>
      <p:pic>
        <p:nvPicPr>
          <p:cNvPr id="5" name="Obraz 4" descr="wniosek.jpg">
            <a:extLst>
              <a:ext uri="{FF2B5EF4-FFF2-40B4-BE49-F238E27FC236}">
                <a16:creationId xmlns:a16="http://schemas.microsoft.com/office/drawing/2014/main" id="{23E1B13E-2658-4DF8-8A21-82350FFA5A55}"/>
              </a:ext>
            </a:extLst>
          </p:cNvPr>
          <p:cNvPicPr>
            <a:picLocks noChangeAspect="1"/>
          </p:cNvPicPr>
          <p:nvPr/>
        </p:nvPicPr>
        <p:blipFill>
          <a:blip r:embed="rId2" cstate="print"/>
          <a:stretch>
            <a:fillRect/>
          </a:stretch>
        </p:blipFill>
        <p:spPr>
          <a:xfrm>
            <a:off x="3226655" y="1750527"/>
            <a:ext cx="5738690" cy="3356946"/>
          </a:xfrm>
          <a:prstGeom prst="rect">
            <a:avLst/>
          </a:prstGeom>
          <a:ln>
            <a:noFill/>
          </a:ln>
          <a:effectLst>
            <a:softEdge rad="112500"/>
          </a:effectLst>
        </p:spPr>
      </p:pic>
    </p:spTree>
    <p:extLst>
      <p:ext uri="{BB962C8B-B14F-4D97-AF65-F5344CB8AC3E}">
        <p14:creationId xmlns:p14="http://schemas.microsoft.com/office/powerpoint/2010/main" val="38480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i termin złożenia wniosku</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994828"/>
            <a:ext cx="10224090" cy="3506857"/>
          </a:xfrm>
          <a:prstGeom prst="rect">
            <a:avLst/>
          </a:prstGeom>
          <a:noFill/>
        </p:spPr>
        <p:txBody>
          <a:bodyPr wrap="square" rtlCol="0">
            <a:spAutoFit/>
          </a:bodyPr>
          <a:lstStyle/>
          <a:p>
            <a:pPr lvl="0" algn="just">
              <a:lnSpc>
                <a:spcPct val="115000"/>
              </a:lnSpc>
              <a:buSzPts val="1000"/>
              <a:tabLst>
                <a:tab pos="457200" algn="l"/>
              </a:tabLst>
            </a:pPr>
            <a:r>
              <a:rPr lang="pl-PL" sz="2000" dirty="0">
                <a:effectLst/>
                <a:latin typeface="Arial" panose="020B0604020202020204" pitchFamily="34" charset="0"/>
                <a:ea typeface="Times New Roman" panose="02020603050405020304" pitchFamily="18" charset="0"/>
              </a:rPr>
              <a:t>Warunkiem uczestnictwa w naborze jest </a:t>
            </a:r>
            <a:r>
              <a:rPr lang="pl-PL" sz="2000" b="1" dirty="0">
                <a:effectLst/>
                <a:latin typeface="Arial" panose="020B0604020202020204" pitchFamily="34" charset="0"/>
                <a:ea typeface="Times New Roman" panose="02020603050405020304" pitchFamily="18" charset="0"/>
              </a:rPr>
              <a:t>wysłanie wniosku o dofinansowanie projektu wraz z załącznikami wyłącznie w WOD2021</a:t>
            </a:r>
            <a:r>
              <a:rPr lang="pl-PL" sz="2000" dirty="0">
                <a:effectLst/>
                <a:latin typeface="Arial" panose="020B0604020202020204" pitchFamily="34" charset="0"/>
                <a:ea typeface="Times New Roman" panose="02020603050405020304" pitchFamily="18" charset="0"/>
              </a:rPr>
              <a:t> </a:t>
            </a:r>
            <a:r>
              <a:rPr lang="pl-PL" sz="2000" b="1" dirty="0">
                <a:effectLst/>
                <a:latin typeface="Arial" panose="020B0604020202020204" pitchFamily="34" charset="0"/>
                <a:ea typeface="Times New Roman" panose="02020603050405020304" pitchFamily="18" charset="0"/>
              </a:rPr>
              <a:t>po uprzednim założeniu konta użytkownika</a:t>
            </a:r>
            <a:r>
              <a:rPr lang="pl-PL" sz="2000" dirty="0">
                <a:effectLst/>
                <a:latin typeface="Arial" panose="020B0604020202020204" pitchFamily="34" charset="0"/>
                <a:ea typeface="Times New Roman" panose="02020603050405020304" pitchFamily="18" charset="0"/>
              </a:rPr>
              <a:t>. Dokumenty złożone </a:t>
            </a:r>
            <a:r>
              <a:rPr lang="pl-PL" sz="2000" b="1" dirty="0">
                <a:solidFill>
                  <a:srgbClr val="0070C0"/>
                </a:solidFill>
                <a:effectLst/>
                <a:latin typeface="Arial" panose="020B0604020202020204" pitchFamily="34" charset="0"/>
                <a:ea typeface="Times New Roman" panose="02020603050405020304" pitchFamily="18" charset="0"/>
              </a:rPr>
              <a:t>w formie papierowej nie podlegają ocenie </a:t>
            </a:r>
            <a:r>
              <a:rPr lang="pl-PL" sz="2000" dirty="0">
                <a:effectLst/>
                <a:latin typeface="Arial" panose="020B0604020202020204" pitchFamily="34" charset="0"/>
                <a:ea typeface="Times New Roman" panose="02020603050405020304" pitchFamily="18" charset="0"/>
              </a:rPr>
              <a:t>i uznaje się, że nie zostały one złożone w ramach naboru.</a:t>
            </a:r>
            <a:endParaRPr lang="pl-PL" sz="2000" dirty="0">
              <a:effectLst/>
              <a:latin typeface="Times New Roman" panose="02020603050405020304" pitchFamily="18" charset="0"/>
              <a:ea typeface="Times New Roman" panose="02020603050405020304" pitchFamily="18" charset="0"/>
            </a:endParaRPr>
          </a:p>
          <a:p>
            <a:pPr lvl="0" algn="just">
              <a:lnSpc>
                <a:spcPct val="115000"/>
              </a:lnSpc>
              <a:buSzPts val="1000"/>
              <a:tabLst>
                <a:tab pos="457200" algn="l"/>
              </a:tabLst>
            </a:pPr>
            <a:endParaRPr lang="pl-PL" sz="2000" dirty="0">
              <a:effectLst/>
              <a:latin typeface="Arial" panose="020B0604020202020204" pitchFamily="34" charset="0"/>
              <a:ea typeface="Times New Roman" panose="02020603050405020304" pitchFamily="18" charset="0"/>
            </a:endParaRPr>
          </a:p>
          <a:p>
            <a:pPr lvl="0" algn="just">
              <a:lnSpc>
                <a:spcPct val="115000"/>
              </a:lnSpc>
              <a:buSzPts val="1000"/>
              <a:tabLst>
                <a:tab pos="457200" algn="l"/>
              </a:tabLst>
            </a:pPr>
            <a:r>
              <a:rPr lang="pl-PL" sz="2000" dirty="0">
                <a:effectLst/>
                <a:latin typeface="Arial" panose="020B0604020202020204" pitchFamily="34" charset="0"/>
                <a:ea typeface="Times New Roman" panose="02020603050405020304" pitchFamily="18" charset="0"/>
              </a:rPr>
              <a:t>Wniosek o dofinansowanie powinien zostać złożony do IZ przez osobę posiadającą stosowne uprawnienia nadane w systemie. </a:t>
            </a:r>
            <a:endParaRPr lang="pl-PL" sz="2000" dirty="0">
              <a:effectLst/>
              <a:latin typeface="Times New Roman" panose="02020603050405020304" pitchFamily="18" charset="0"/>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1245538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i termin złożenia wniosku</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1056691" y="1236291"/>
            <a:ext cx="10224090" cy="4851841"/>
          </a:xfrm>
          <a:prstGeom prst="rect">
            <a:avLst/>
          </a:prstGeom>
          <a:noFill/>
        </p:spPr>
        <p:txBody>
          <a:bodyPr wrap="square" rtlCol="0">
            <a:spAutoFit/>
          </a:bodyPr>
          <a:lstStyle/>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Wnioskodawca planujący złożenie wniosku o dofinansowanie w ramach naboru zobowiązany jest założyć konto w systemie teleinformatycznym </a:t>
            </a:r>
            <a:r>
              <a:rPr lang="pl-PL" b="1" dirty="0">
                <a:effectLst/>
                <a:latin typeface="Arial" panose="020B0604020202020204" pitchFamily="34" charset="0"/>
                <a:ea typeface="Times New Roman" panose="02020603050405020304" pitchFamily="18" charset="0"/>
              </a:rPr>
              <a:t>CST2021 w aplikacji WOD2021 </a:t>
            </a:r>
            <a:r>
              <a:rPr lang="pl-PL" dirty="0">
                <a:effectLst/>
                <a:latin typeface="Arial" panose="020B0604020202020204" pitchFamily="34" charset="0"/>
                <a:ea typeface="Times New Roman" panose="02020603050405020304" pitchFamily="18" charset="0"/>
              </a:rPr>
              <a:t>(utworzenie konta w aplikacji WOD2021 oznacza utworzenie konta również w systemie CST2021), natomiast utworzenie konta CST2021 nie oznacza utworzenia konta w WOD2021 (w tym przypadku Wnioskodawca powinien powtórzyć proces założenia konta w WOD2021). </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endParaRPr>
          </a:p>
          <a:p>
            <a:pPr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W przypadku założenia w imieniu Wnioskodawcy/Beneficjenta konta w CST2021 przez podmioty inne niż Wnioskodawca/Beneficjent, </a:t>
            </a:r>
            <a:r>
              <a:rPr lang="pl-PL" b="1" dirty="0">
                <a:solidFill>
                  <a:srgbClr val="0070C0"/>
                </a:solidFill>
                <a:effectLst/>
                <a:latin typeface="Arial" panose="020B0604020202020204" pitchFamily="34" charset="0"/>
                <a:ea typeface="Times New Roman" panose="02020603050405020304" pitchFamily="18" charset="0"/>
              </a:rPr>
              <a:t>nie będzie możliwości zmiany właściciela konta </a:t>
            </a:r>
            <a:br>
              <a:rPr lang="pl-PL" b="1" dirty="0">
                <a:solidFill>
                  <a:srgbClr val="0070C0"/>
                </a:solidFill>
                <a:effectLst/>
                <a:latin typeface="Arial" panose="020B0604020202020204" pitchFamily="34" charset="0"/>
                <a:ea typeface="Times New Roman" panose="02020603050405020304" pitchFamily="18" charset="0"/>
              </a:rPr>
            </a:br>
            <a:r>
              <a:rPr lang="pl-PL" b="1" dirty="0">
                <a:solidFill>
                  <a:srgbClr val="0070C0"/>
                </a:solidFill>
                <a:effectLst/>
                <a:latin typeface="Arial" panose="020B0604020202020204" pitchFamily="34" charset="0"/>
                <a:ea typeface="Times New Roman" panose="02020603050405020304" pitchFamily="18" charset="0"/>
              </a:rPr>
              <a:t>w systemie lub przeniesienia wniosku/projektu z konta podmiotu zewnętrznego na konto Wnioskodawcy/Beneficjenta</a:t>
            </a:r>
            <a:r>
              <a:rPr lang="pl-PL" dirty="0">
                <a:effectLst/>
                <a:latin typeface="Arial" panose="020B0604020202020204" pitchFamily="34" charset="0"/>
                <a:ea typeface="Times New Roman" panose="02020603050405020304" pitchFamily="18" charset="0"/>
              </a:rPr>
              <a:t>. Pozostawienie uprawnień do kont w ww. systemach informatycznych poza kontrolą Wnioskodawcy/Beneficjenta może uniemożliwić proces wnioskowania, zawarcia umowy lub realizacji projektu.</a:t>
            </a:r>
            <a:endParaRPr lang="pl-PL" dirty="0">
              <a:effectLst/>
              <a:latin typeface="Times New Roman" panose="02020603050405020304" pitchFamily="18" charset="0"/>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304293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i termin złożenia wniosku</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480902"/>
            <a:ext cx="10224090" cy="3896195"/>
          </a:xfrm>
          <a:prstGeom prst="rect">
            <a:avLst/>
          </a:prstGeom>
          <a:noFill/>
        </p:spPr>
        <p:txBody>
          <a:bodyPr wrap="square" rtlCol="0">
            <a:spAutoFit/>
          </a:bodyPr>
          <a:lstStyle/>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Po złożeniu wniosku o dofinansowanie w WOD2021 zostaje mu nadana </a:t>
            </a:r>
            <a:r>
              <a:rPr lang="pl-PL" b="1" dirty="0">
                <a:effectLst/>
                <a:latin typeface="Arial" panose="020B0604020202020204" pitchFamily="34" charset="0"/>
                <a:ea typeface="Times New Roman" panose="02020603050405020304" pitchFamily="18" charset="0"/>
              </a:rPr>
              <a:t>suma kontrolna, data wysłania oraz numer wniosku </a:t>
            </a:r>
            <a:r>
              <a:rPr lang="pl-PL" dirty="0">
                <a:effectLst/>
                <a:latin typeface="Arial" panose="020B0604020202020204" pitchFamily="34" charset="0"/>
                <a:ea typeface="Times New Roman" panose="02020603050405020304" pitchFamily="18" charset="0"/>
              </a:rPr>
              <a:t>wygenerowany automatycznie przez WOD2021. Wnioskodawca otrzyma </a:t>
            </a:r>
            <a:r>
              <a:rPr lang="pl-PL" b="1" dirty="0">
                <a:effectLst/>
                <a:latin typeface="Arial" panose="020B0604020202020204" pitchFamily="34" charset="0"/>
                <a:ea typeface="Times New Roman" panose="02020603050405020304" pitchFamily="18" charset="0"/>
              </a:rPr>
              <a:t>powiadomienie</a:t>
            </a:r>
            <a:r>
              <a:rPr lang="pl-PL" dirty="0">
                <a:effectLst/>
                <a:latin typeface="Arial" panose="020B0604020202020204" pitchFamily="34" charset="0"/>
                <a:ea typeface="Times New Roman" panose="02020603050405020304" pitchFamily="18" charset="0"/>
              </a:rPr>
              <a:t> w ramach okna powiadomień w WOD2021 o wysłaniu wniosku. </a:t>
            </a:r>
          </a:p>
          <a:p>
            <a:pPr lvl="0" algn="just">
              <a:lnSpc>
                <a:spcPct val="115000"/>
              </a:lnSpc>
              <a:buSzPts val="1000"/>
              <a:tabLst>
                <a:tab pos="457200" algn="l"/>
              </a:tabLst>
            </a:pPr>
            <a:endParaRPr lang="pl-PL" dirty="0">
              <a:effectLst/>
              <a:latin typeface="Arial" panose="020B0604020202020204" pitchFamily="34" charset="0"/>
              <a:ea typeface="Times New Roman" panose="02020603050405020304" pitchFamily="18" charset="0"/>
            </a:endParaRPr>
          </a:p>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Wniosek złożony w ramach naboru musi posiadać status </a:t>
            </a:r>
            <a:r>
              <a:rPr lang="pl-PL" b="1" dirty="0">
                <a:solidFill>
                  <a:srgbClr val="0070C0"/>
                </a:solidFill>
                <a:effectLst/>
                <a:latin typeface="Arial" panose="020B0604020202020204" pitchFamily="34" charset="0"/>
                <a:ea typeface="Times New Roman" panose="02020603050405020304" pitchFamily="18" charset="0"/>
              </a:rPr>
              <a:t>„Przesłany”</a:t>
            </a:r>
            <a:r>
              <a:rPr lang="pl-PL" dirty="0">
                <a:solidFill>
                  <a:srgbClr val="0070C0"/>
                </a:solidFill>
                <a:effectLst/>
                <a:latin typeface="Arial" panose="020B0604020202020204" pitchFamily="34" charset="0"/>
                <a:ea typeface="Times New Roman" panose="02020603050405020304" pitchFamily="18" charset="0"/>
              </a:rPr>
              <a:t>. </a:t>
            </a:r>
            <a:r>
              <a:rPr lang="pl-PL" dirty="0">
                <a:effectLst/>
                <a:latin typeface="Arial" panose="020B0604020202020204" pitchFamily="34" charset="0"/>
                <a:ea typeface="Times New Roman" panose="02020603050405020304" pitchFamily="18" charset="0"/>
              </a:rPr>
              <a:t>Robocza wersja wniosku w WOD2021 nie jest uznawana za złożoną  i nie podlega ocenie. </a:t>
            </a:r>
          </a:p>
          <a:p>
            <a:pPr lvl="0" algn="just">
              <a:lnSpc>
                <a:spcPct val="115000"/>
              </a:lnSpc>
              <a:buSzPts val="1000"/>
              <a:tabLst>
                <a:tab pos="457200" algn="l"/>
              </a:tabLst>
            </a:pPr>
            <a:endParaRPr lang="pl-PL" dirty="0">
              <a:effectLst/>
              <a:latin typeface="Arial" panose="020B0604020202020204" pitchFamily="34" charset="0"/>
              <a:ea typeface="Times New Roman" panose="02020603050405020304" pitchFamily="18" charset="0"/>
            </a:endParaRPr>
          </a:p>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Po przesłaniu wniosku w WOD2021 Wnioskodawca nie będzie mógł wprowadzić żadnych zmian we wniosku. Wyjątkiem są sytuacje opisane w § 9 Regulaminu (</a:t>
            </a:r>
            <a:r>
              <a:rPr lang="pl-PL" dirty="0">
                <a:solidFill>
                  <a:srgbClr val="0070C0"/>
                </a:solidFill>
                <a:effectLst/>
                <a:latin typeface="Arial" panose="020B0604020202020204" pitchFamily="34" charset="0"/>
                <a:ea typeface="Times New Roman" panose="02020603050405020304" pitchFamily="18" charset="0"/>
              </a:rPr>
              <a:t>moż</a:t>
            </a:r>
            <a:r>
              <a:rPr lang="pl-PL" dirty="0">
                <a:solidFill>
                  <a:srgbClr val="0070C0"/>
                </a:solidFill>
                <a:latin typeface="Arial" panose="020B0604020202020204" pitchFamily="34" charset="0"/>
                <a:ea typeface="Times New Roman" panose="02020603050405020304" pitchFamily="18" charset="0"/>
              </a:rPr>
              <a:t>liwość poprawy wniosku</a:t>
            </a:r>
            <a:r>
              <a:rPr lang="pl-PL" dirty="0">
                <a:latin typeface="Arial" panose="020B0604020202020204" pitchFamily="34" charset="0"/>
                <a:ea typeface="Times New Roman" panose="02020603050405020304" pitchFamily="18" charset="0"/>
              </a:rPr>
              <a:t>)</a:t>
            </a:r>
            <a:r>
              <a:rPr lang="pl-PL" dirty="0">
                <a:effectLst/>
                <a:latin typeface="Arial" panose="020B0604020202020204" pitchFamily="34" charset="0"/>
                <a:ea typeface="Times New Roman" panose="02020603050405020304" pitchFamily="18" charset="0"/>
              </a:rPr>
              <a:t>. </a:t>
            </a: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993915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i termin złożenia wniosku</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480902"/>
            <a:ext cx="10224090" cy="3896195"/>
          </a:xfrm>
          <a:prstGeom prst="rect">
            <a:avLst/>
          </a:prstGeom>
          <a:noFill/>
        </p:spPr>
        <p:txBody>
          <a:bodyPr wrap="square" rtlCol="0">
            <a:spAutoFit/>
          </a:bodyPr>
          <a:lstStyle/>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Za datę i termin złożenia wniosku w naborze uznawana jest </a:t>
            </a:r>
            <a:r>
              <a:rPr lang="pl-PL" b="1" dirty="0">
                <a:solidFill>
                  <a:srgbClr val="00B0F0"/>
                </a:solidFill>
                <a:effectLst/>
                <a:latin typeface="Arial" panose="020B0604020202020204" pitchFamily="34" charset="0"/>
                <a:ea typeface="Times New Roman" panose="02020603050405020304" pitchFamily="18" charset="0"/>
              </a:rPr>
              <a:t>data i godzina wygenerowana przez WOD2021</a:t>
            </a:r>
            <a:r>
              <a:rPr lang="pl-PL" dirty="0">
                <a:effectLst/>
                <a:latin typeface="Arial" panose="020B0604020202020204" pitchFamily="34" charset="0"/>
                <a:ea typeface="Times New Roman" panose="02020603050405020304" pitchFamily="18" charset="0"/>
              </a:rPr>
              <a:t> i jest decydująca dla dochowania terminu na złożenie wniosku. </a:t>
            </a:r>
          </a:p>
          <a:p>
            <a:pPr lvl="0" algn="just">
              <a:lnSpc>
                <a:spcPct val="115000"/>
              </a:lnSpc>
              <a:buSzPts val="1000"/>
              <a:tabLst>
                <a:tab pos="457200" algn="l"/>
              </a:tabLst>
            </a:pPr>
            <a:endParaRPr lang="pl-PL" dirty="0">
              <a:effectLst/>
              <a:latin typeface="Arial" panose="020B0604020202020204" pitchFamily="34" charset="0"/>
              <a:ea typeface="Times New Roman" panose="02020603050405020304" pitchFamily="18" charset="0"/>
            </a:endParaRPr>
          </a:p>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Zaistnienie innych, niż wskazane w § 17 ust. 6 okoliczności (wydłużenie terminu, awaria CST2021), które utrudniają lub uniemożliwiają Wnioskodawcy złożenie wniosku (np. awaria sprzętu, problemy z podpisem elektronicznym, niekorzystne warunki pogodowe, przerwy w dostępie do sieci Internet), </a:t>
            </a:r>
            <a:r>
              <a:rPr lang="pl-PL" b="1" dirty="0">
                <a:solidFill>
                  <a:srgbClr val="0070C0"/>
                </a:solidFill>
                <a:effectLst/>
                <a:latin typeface="Arial" panose="020B0604020202020204" pitchFamily="34" charset="0"/>
                <a:ea typeface="Times New Roman" panose="02020603050405020304" pitchFamily="18" charset="0"/>
              </a:rPr>
              <a:t>nie stanowią przesłanki uzasadniającej przedłużenie terminu składania wniosków</a:t>
            </a:r>
            <a:r>
              <a:rPr lang="pl-PL" dirty="0">
                <a:effectLst/>
                <a:latin typeface="Arial" panose="020B0604020202020204" pitchFamily="34" charset="0"/>
                <a:ea typeface="Times New Roman" panose="02020603050405020304" pitchFamily="18" charset="0"/>
              </a:rPr>
              <a:t>. </a:t>
            </a:r>
            <a:br>
              <a:rPr lang="pl-PL" dirty="0">
                <a:effectLst/>
                <a:latin typeface="Arial" panose="020B0604020202020204" pitchFamily="34" charset="0"/>
                <a:ea typeface="Times New Roman" panose="02020603050405020304" pitchFamily="18" charset="0"/>
              </a:rPr>
            </a:br>
            <a:r>
              <a:rPr lang="pl-PL" dirty="0">
                <a:effectLst/>
                <a:latin typeface="Arial" panose="020B0604020202020204" pitchFamily="34" charset="0"/>
                <a:ea typeface="Times New Roman" panose="02020603050405020304" pitchFamily="18" charset="0"/>
              </a:rPr>
              <a:t>W tym przypadku, Wnioskodawcy nie przysługują żadne roszczenia ani środki odwoławcze, w tym w szczególności prawo do przywrócenia terminu na złożenie wniosku.</a:t>
            </a: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1255879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Anulowanie wniosku </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983955" y="1480902"/>
            <a:ext cx="10224090" cy="4214744"/>
          </a:xfrm>
          <a:prstGeom prst="rect">
            <a:avLst/>
          </a:prstGeom>
          <a:noFill/>
        </p:spPr>
        <p:txBody>
          <a:bodyPr wrap="square" rtlCol="0">
            <a:spAutoFit/>
          </a:bodyPr>
          <a:lstStyle/>
          <a:p>
            <a:pPr lvl="0" algn="just">
              <a:lnSpc>
                <a:spcPct val="115000"/>
              </a:lnSpc>
              <a:buSzPts val="1000"/>
              <a:tabLst>
                <a:tab pos="457200" algn="l"/>
              </a:tabLst>
            </a:pPr>
            <a:r>
              <a:rPr lang="pl-PL" b="1" dirty="0">
                <a:effectLst/>
                <a:latin typeface="Arial" panose="020B0604020202020204" pitchFamily="34" charset="0"/>
                <a:ea typeface="Times New Roman" panose="02020603050405020304" pitchFamily="18" charset="0"/>
              </a:rPr>
              <a:t>W trakcie trwania naboru, jak i w trakcie oceny wniosku o dofinansowanie</a:t>
            </a:r>
            <a:r>
              <a:rPr lang="pl-PL" dirty="0">
                <a:effectLst/>
                <a:latin typeface="Arial" panose="020B0604020202020204" pitchFamily="34" charset="0"/>
                <a:ea typeface="Times New Roman" panose="02020603050405020304" pitchFamily="18" charset="0"/>
              </a:rPr>
              <a:t>, Wnioskodawcy przysługuje </a:t>
            </a:r>
            <a:r>
              <a:rPr lang="pl-PL" b="1" dirty="0">
                <a:solidFill>
                  <a:srgbClr val="00B0F0"/>
                </a:solidFill>
                <a:effectLst/>
                <a:latin typeface="Arial" panose="020B0604020202020204" pitchFamily="34" charset="0"/>
                <a:ea typeface="Times New Roman" panose="02020603050405020304" pitchFamily="18" charset="0"/>
              </a:rPr>
              <a:t>prawo do anulowania wniosku o dofinansowanie</a:t>
            </a:r>
            <a:r>
              <a:rPr lang="pl-PL" dirty="0">
                <a:effectLst/>
                <a:latin typeface="Arial" panose="020B0604020202020204" pitchFamily="34" charset="0"/>
                <a:ea typeface="Times New Roman" panose="02020603050405020304" pitchFamily="18" charset="0"/>
              </a:rPr>
              <a:t>. Anulowanie na etapie naboru nie wyklucza możliwości ponownego złożenia wniosku w tym naborze, o ile zostanie dotrzymany termin przewidziany na składnie wniosków o dofinansowanie. </a:t>
            </a:r>
          </a:p>
          <a:p>
            <a:pPr lvl="0" algn="just">
              <a:lnSpc>
                <a:spcPct val="115000"/>
              </a:lnSpc>
              <a:buSzPts val="1000"/>
              <a:tabLst>
                <a:tab pos="457200" algn="l"/>
              </a:tabLst>
            </a:pPr>
            <a:endParaRPr lang="pl-PL" dirty="0">
              <a:effectLst/>
              <a:latin typeface="Arial" panose="020B0604020202020204" pitchFamily="34" charset="0"/>
              <a:ea typeface="Times New Roman" panose="02020603050405020304" pitchFamily="18" charset="0"/>
            </a:endParaRPr>
          </a:p>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Anulowanie wniosku o dofinansowanie po zakończeniu oceny danego wniosku </a:t>
            </a:r>
            <a:r>
              <a:rPr lang="pl-PL" b="1" dirty="0">
                <a:effectLst/>
                <a:latin typeface="Arial" panose="020B0604020202020204" pitchFamily="34" charset="0"/>
                <a:ea typeface="Times New Roman" panose="02020603050405020304" pitchFamily="18" charset="0"/>
              </a:rPr>
              <a:t>oznacza rezygnację </a:t>
            </a:r>
            <a:r>
              <a:rPr lang="pl-PL" dirty="0">
                <a:effectLst/>
                <a:latin typeface="Arial" panose="020B0604020202020204" pitchFamily="34" charset="0"/>
                <a:ea typeface="Times New Roman" panose="02020603050405020304" pitchFamily="18" charset="0"/>
              </a:rPr>
              <a:t>z ubiegania się o dofinansowanie. </a:t>
            </a:r>
          </a:p>
          <a:p>
            <a:pPr lvl="0" algn="just">
              <a:lnSpc>
                <a:spcPct val="115000"/>
              </a:lnSpc>
              <a:buSzPts val="1000"/>
              <a:tabLst>
                <a:tab pos="457200" algn="l"/>
              </a:tabLst>
            </a:pPr>
            <a:endParaRPr lang="pl-PL" dirty="0">
              <a:effectLst/>
              <a:latin typeface="Arial" panose="020B0604020202020204" pitchFamily="34" charset="0"/>
              <a:ea typeface="Times New Roman" panose="02020603050405020304" pitchFamily="18" charset="0"/>
            </a:endParaRPr>
          </a:p>
          <a:p>
            <a:pPr lvl="0" algn="just">
              <a:lnSpc>
                <a:spcPct val="115000"/>
              </a:lnSpc>
              <a:buSzPts val="1000"/>
              <a:tabLst>
                <a:tab pos="457200" algn="l"/>
              </a:tabLst>
            </a:pPr>
            <a:r>
              <a:rPr lang="pl-PL" dirty="0">
                <a:effectLst/>
                <a:latin typeface="Arial" panose="020B0604020202020204" pitchFamily="34" charset="0"/>
                <a:ea typeface="Times New Roman" panose="02020603050405020304" pitchFamily="18" charset="0"/>
              </a:rPr>
              <a:t>Anulowanie wniosku o dofinansowanie odbywa się </a:t>
            </a:r>
            <a:r>
              <a:rPr lang="pl-PL" b="1" dirty="0">
                <a:effectLst/>
                <a:latin typeface="Arial" panose="020B0604020202020204" pitchFamily="34" charset="0"/>
                <a:ea typeface="Times New Roman" panose="02020603050405020304" pitchFamily="18" charset="0"/>
              </a:rPr>
              <a:t>za pośrednictwem WOD2021 poprzez wybranie funkcji „Anuluj wniosek”</a:t>
            </a:r>
            <a:r>
              <a:rPr lang="pl-PL" dirty="0">
                <a:effectLst/>
                <a:latin typeface="Arial" panose="020B0604020202020204" pitchFamily="34" charset="0"/>
                <a:ea typeface="Times New Roman" panose="02020603050405020304" pitchFamily="18" charset="0"/>
              </a:rPr>
              <a:t> w liście wniosków o dofinansowanie.</a:t>
            </a: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a:p>
            <a:pPr lvl="0" algn="just">
              <a:lnSpc>
                <a:spcPct val="115000"/>
              </a:lnSpc>
              <a:buSzPts val="1000"/>
              <a:tabLst>
                <a:tab pos="457200" algn="l"/>
              </a:tabLst>
            </a:pPr>
            <a:endParaRPr lang="pl-PL" b="1"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2308746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sporządzenia wniosku wraz z załącznikami</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800274" y="1266298"/>
            <a:ext cx="10224090" cy="4843505"/>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Wniosek o dofinansowanie należy wypełnić, w odpowiedzi na ogłoszenie o naborze, zgodnie z </a:t>
            </a:r>
            <a:r>
              <a:rPr lang="pl-PL"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Instrukcją pomocniczą wypełniania wniosku.</a:t>
            </a:r>
          </a:p>
          <a:p>
            <a:pPr lvl="0" algn="just">
              <a:lnSpc>
                <a:spcPct val="115000"/>
              </a:lnSpc>
              <a:buSzPts val="1000"/>
              <a:tabLst>
                <a:tab pos="457200" algn="l"/>
              </a:tabLst>
            </a:pPr>
            <a:endPar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Wnioskodawca wypełnia formularz wniosku o dofinansowanie przy użyciu funkcji </a:t>
            </a:r>
            <a:r>
              <a:rPr lang="pl-PL" dirty="0">
                <a:solidFill>
                  <a:srgbClr val="00B0F0"/>
                </a:solidFill>
                <a:latin typeface="Arial" panose="020B0604020202020204" pitchFamily="34" charset="0"/>
                <a:ea typeface="Times New Roman" panose="02020603050405020304" pitchFamily="18" charset="0"/>
                <a:cs typeface="Arial" panose="020B0604020202020204" pitchFamily="34" charset="0"/>
              </a:rPr>
              <a:t>„Utwórz wniosek”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dostępnej przy naborze udostępnionym w WOD2021, z poziomu przeglądarki internetowej znajdującej się pod adresem </a:t>
            </a:r>
            <a:r>
              <a:rPr lang="pl-PL" dirty="0">
                <a:solidFill>
                  <a:srgbClr val="00B0F0"/>
                </a:solidFill>
                <a:latin typeface="Arial" panose="020B0604020202020204" pitchFamily="34" charset="0"/>
                <a:ea typeface="Times New Roman" panose="02020603050405020304" pitchFamily="18" charset="0"/>
                <a:cs typeface="Arial" panose="020B0604020202020204" pitchFamily="34" charset="0"/>
              </a:rPr>
              <a:t>https://wod.cst2021.gov.pl/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oraz odnośników na stronie internetowej </a:t>
            </a:r>
            <a:r>
              <a:rPr lang="pl-PL" dirty="0" err="1">
                <a:solidFill>
                  <a:srgbClr val="002060"/>
                </a:solidFill>
                <a:latin typeface="Arial" panose="020B0604020202020204" pitchFamily="34" charset="0"/>
                <a:ea typeface="Times New Roman" panose="02020603050405020304" pitchFamily="18" charset="0"/>
                <a:cs typeface="Arial" panose="020B0604020202020204" pitchFamily="34" charset="0"/>
              </a:rPr>
              <a:t>FEWiM</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2021-2027 oraz portalu. Wysłanie za pomocą funkcji </a:t>
            </a:r>
            <a:r>
              <a:rPr lang="pl-PL" dirty="0">
                <a:solidFill>
                  <a:srgbClr val="00B0F0"/>
                </a:solidFill>
                <a:latin typeface="Arial" panose="020B0604020202020204" pitchFamily="34" charset="0"/>
                <a:ea typeface="Times New Roman" panose="02020603050405020304" pitchFamily="18" charset="0"/>
                <a:cs typeface="Arial" panose="020B0604020202020204" pitchFamily="34" charset="0"/>
              </a:rPr>
              <a:t>„Prześlij wniosek”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jest równoznaczne z jego złożeniem.</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Załączniki do wniosku o dofinansowanie należy wypełnić zgodnie z wymogami wskazanymi w dokumencie </a:t>
            </a:r>
            <a:r>
              <a:rPr lang="pl-PL" dirty="0">
                <a:solidFill>
                  <a:srgbClr val="00B0F0"/>
                </a:solidFill>
                <a:latin typeface="Arial" panose="020B0604020202020204" pitchFamily="34" charset="0"/>
                <a:ea typeface="Times New Roman" panose="02020603050405020304" pitchFamily="18" charset="0"/>
                <a:cs typeface="Arial" panose="020B0604020202020204" pitchFamily="34" charset="0"/>
              </a:rPr>
              <a:t>Załączniki do wniosku i umowy o dofinansowanie projektu</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który stanowi załącznik do Regulaminu. W przypadku jeżeli katalog dokumentów jest niewystarczający do oceny kryteriów należy przedłożyć załączniki dodatkowe. </a:t>
            </a:r>
          </a:p>
          <a:p>
            <a:pPr lvl="0" algn="just">
              <a:lnSpc>
                <a:spcPct val="115000"/>
              </a:lnSpc>
              <a:buSzPts val="1000"/>
              <a:tabLst>
                <a:tab pos="457200" algn="l"/>
              </a:tabLst>
            </a:pPr>
            <a:endPar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742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armonogram.jpg">
            <a:extLst>
              <a:ext uri="{FF2B5EF4-FFF2-40B4-BE49-F238E27FC236}">
                <a16:creationId xmlns:a16="http://schemas.microsoft.com/office/drawing/2014/main" id="{8ADB7560-6D51-4C29-8F38-7F72D42BBCF3}"/>
              </a:ext>
            </a:extLst>
          </p:cNvPr>
          <p:cNvPicPr>
            <a:picLocks noChangeAspect="1"/>
          </p:cNvPicPr>
          <p:nvPr/>
        </p:nvPicPr>
        <p:blipFill>
          <a:blip r:embed="rId3" cstate="print">
            <a:duotone>
              <a:schemeClr val="bg2">
                <a:shade val="45000"/>
                <a:satMod val="135000"/>
              </a:schemeClr>
              <a:prstClr val="white"/>
            </a:duotone>
            <a:lum bright="5000"/>
          </a:blip>
          <a:stretch>
            <a:fillRect/>
          </a:stretch>
        </p:blipFill>
        <p:spPr>
          <a:xfrm>
            <a:off x="3287688" y="922076"/>
            <a:ext cx="5616624" cy="3744416"/>
          </a:xfrm>
          <a:prstGeom prst="rect">
            <a:avLst/>
          </a:prstGeom>
        </p:spPr>
      </p:pic>
      <p:sp>
        <p:nvSpPr>
          <p:cNvPr id="4" name="pole tekstowe 3">
            <a:extLst>
              <a:ext uri="{FF2B5EF4-FFF2-40B4-BE49-F238E27FC236}">
                <a16:creationId xmlns:a16="http://schemas.microsoft.com/office/drawing/2014/main" id="{54D86D78-7FA7-4D12-9364-87422AC0D628}"/>
              </a:ext>
            </a:extLst>
          </p:cNvPr>
          <p:cNvSpPr txBox="1"/>
          <p:nvPr/>
        </p:nvSpPr>
        <p:spPr>
          <a:xfrm>
            <a:off x="521677" y="778347"/>
            <a:ext cx="11148646" cy="4031873"/>
          </a:xfrm>
          <a:prstGeom prst="rect">
            <a:avLst/>
          </a:prstGeom>
          <a:noFill/>
        </p:spPr>
        <p:txBody>
          <a:bodyPr wrap="square" rtlCol="0">
            <a:spAutoFit/>
          </a:bodyPr>
          <a:lstStyle/>
          <a:p>
            <a:pPr algn="ctr"/>
            <a:r>
              <a:rPr lang="pl-PL" sz="3200" b="1" i="0" u="none" strike="noStrike" baseline="0" dirty="0">
                <a:solidFill>
                  <a:srgbClr val="002060"/>
                </a:solidFill>
                <a:latin typeface="Calibri" panose="020F0502020204030204" pitchFamily="34" charset="0"/>
              </a:rPr>
              <a:t>Działanie FEWM.02.08 Gospodarka wodno-ściekowa</a:t>
            </a:r>
          </a:p>
          <a:p>
            <a:pPr algn="ctr"/>
            <a:r>
              <a:rPr lang="pl-PL" sz="3200" b="1" i="0" u="none" strike="noStrike" baseline="0" dirty="0">
                <a:solidFill>
                  <a:srgbClr val="002060"/>
                </a:solidFill>
                <a:latin typeface="Calibri" panose="020F0502020204030204" pitchFamily="34" charset="0"/>
              </a:rPr>
              <a:t>SCHEMAT A </a:t>
            </a:r>
          </a:p>
          <a:p>
            <a:pPr algn="ctr"/>
            <a:r>
              <a:rPr lang="pl-PL" sz="3200" b="1" i="0" u="none" strike="noStrike" baseline="0" dirty="0">
                <a:solidFill>
                  <a:srgbClr val="002060"/>
                </a:solidFill>
                <a:latin typeface="Calibri" panose="020F0502020204030204" pitchFamily="34" charset="0"/>
              </a:rPr>
              <a:t>(typ projektu 5 i 6)</a:t>
            </a:r>
          </a:p>
          <a:p>
            <a:pPr marL="342900" indent="-342900" algn="ctr">
              <a:buFontTx/>
              <a:buChar char="-"/>
            </a:pPr>
            <a:endParaRPr lang="pl-PL" sz="3200" b="1" dirty="0">
              <a:solidFill>
                <a:srgbClr val="000000"/>
              </a:solidFill>
              <a:latin typeface="Calibri" panose="020F0502020204030204" pitchFamily="34" charset="0"/>
            </a:endParaRPr>
          </a:p>
          <a:p>
            <a:pPr marL="342900" indent="-342900" algn="ctr">
              <a:buFontTx/>
              <a:buChar char="-"/>
            </a:pPr>
            <a:endParaRPr lang="pl-PL" sz="3200" b="1" i="0" u="none" strike="noStrike" baseline="0" dirty="0">
              <a:solidFill>
                <a:srgbClr val="000000"/>
              </a:solidFill>
              <a:latin typeface="Calibri" panose="020F0502020204030204" pitchFamily="34" charset="0"/>
            </a:endParaRPr>
          </a:p>
          <a:p>
            <a:pPr algn="ctr"/>
            <a:r>
              <a:rPr lang="pl-PL" sz="4800" b="1" i="0" u="none" strike="noStrike" baseline="0" dirty="0">
                <a:solidFill>
                  <a:srgbClr val="0070C0"/>
                </a:solidFill>
                <a:latin typeface="Calibri" panose="020F0502020204030204" pitchFamily="34" charset="0"/>
              </a:rPr>
              <a:t>4 – 27 marca 2024 r. </a:t>
            </a:r>
          </a:p>
          <a:p>
            <a:pPr algn="ctr"/>
            <a:endParaRPr lang="pl-PL" sz="2400" b="1" i="0" u="none" strike="noStrike" baseline="0" dirty="0">
              <a:solidFill>
                <a:srgbClr val="0070C0"/>
              </a:solidFill>
              <a:latin typeface="Calibri" panose="020F0502020204030204" pitchFamily="34" charset="0"/>
            </a:endParaRPr>
          </a:p>
          <a:p>
            <a:pPr algn="just"/>
            <a:endParaRPr lang="pl-PL" sz="2400" dirty="0"/>
          </a:p>
        </p:txBody>
      </p:sp>
    </p:spTree>
    <p:extLst>
      <p:ext uri="{BB962C8B-B14F-4D97-AF65-F5344CB8AC3E}">
        <p14:creationId xmlns:p14="http://schemas.microsoft.com/office/powerpoint/2010/main" val="694690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sporządzenia wniosku wraz z załącznikami</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800274" y="1266298"/>
            <a:ext cx="10224090" cy="4524957"/>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 przypadku stwierdzenia, że Biznes plan/Studium wykonalności oraz dołączona do nich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analiza finansowa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nie jest możliwa do przygotowania z wykorzystaniem arkuszy będących załącznikami do dokumentu Załączniki do wniosku i umowy o dofinansowanie projektu, może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dołączyć własne analizy</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Powinny one być sporządzone zgodnie z wytycznymi opracowania ww. dokumentu, które zostały udostępnione przez IZ.</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Załączniki do wniosku o dofinansowanie są składane za pośrednictwem WOD2021, w zakładce „Załączniki” w formie plików </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pdf, </a:t>
            </a:r>
            <a:r>
              <a:rPr lang="pl-PL" dirty="0" err="1">
                <a:solidFill>
                  <a:srgbClr val="0070C0"/>
                </a:solidFill>
                <a:latin typeface="Arial" panose="020B0604020202020204" pitchFamily="34" charset="0"/>
                <a:ea typeface="Times New Roman" panose="02020603050405020304" pitchFamily="18" charset="0"/>
                <a:cs typeface="Arial" panose="020B0604020202020204" pitchFamily="34" charset="0"/>
              </a:rPr>
              <a:t>doc</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pl-PL" dirty="0" err="1">
                <a:solidFill>
                  <a:srgbClr val="0070C0"/>
                </a:solidFill>
                <a:latin typeface="Arial" panose="020B0604020202020204" pitchFamily="34" charset="0"/>
                <a:ea typeface="Times New Roman" panose="02020603050405020304" pitchFamily="18" charset="0"/>
                <a:cs typeface="Arial" panose="020B0604020202020204" pitchFamily="34" charset="0"/>
              </a:rPr>
              <a:t>docx</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pl-PL" dirty="0" err="1">
                <a:solidFill>
                  <a:srgbClr val="0070C0"/>
                </a:solidFill>
                <a:latin typeface="Arial" panose="020B0604020202020204" pitchFamily="34" charset="0"/>
                <a:ea typeface="Times New Roman" panose="02020603050405020304" pitchFamily="18" charset="0"/>
                <a:cs typeface="Arial" panose="020B0604020202020204" pitchFamily="34" charset="0"/>
              </a:rPr>
              <a:t>odt</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 opatrzonych kwalifikowanym podpisem elektronicznym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(jeżeli wymóg taki został wskazany w dokumencie Załączniki do wniosku i umowy o dofinansowanie projektu) oraz arkuszy kalkulacyjnych (</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xls, </a:t>
            </a:r>
            <a:r>
              <a:rPr lang="pl-PL" dirty="0" err="1">
                <a:solidFill>
                  <a:srgbClr val="0070C0"/>
                </a:solidFill>
                <a:latin typeface="Arial" panose="020B0604020202020204" pitchFamily="34" charset="0"/>
                <a:ea typeface="Times New Roman" panose="02020603050405020304" pitchFamily="18" charset="0"/>
                <a:cs typeface="Arial" panose="020B0604020202020204" pitchFamily="34" charset="0"/>
              </a:rPr>
              <a:t>xlsx</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pl-PL" dirty="0" err="1">
                <a:solidFill>
                  <a:srgbClr val="0070C0"/>
                </a:solidFill>
                <a:latin typeface="Arial" panose="020B0604020202020204" pitchFamily="34" charset="0"/>
                <a:ea typeface="Times New Roman" panose="02020603050405020304" pitchFamily="18" charset="0"/>
                <a:cs typeface="Arial" panose="020B0604020202020204" pitchFamily="34" charset="0"/>
              </a:rPr>
              <a:t>ods</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Załączniki, które pierwotnie przekroczą maksymalną pojemność dopuszczoną przez WOD2021 (</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25MB</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należy podzielić w sposób umożliwiający skuteczne przesłanie plików.</a:t>
            </a:r>
          </a:p>
          <a:p>
            <a:pPr lvl="0" algn="just">
              <a:lnSpc>
                <a:spcPct val="115000"/>
              </a:lnSpc>
              <a:buSzPts val="1000"/>
              <a:tabLst>
                <a:tab pos="457200" algn="l"/>
              </a:tabLst>
            </a:pPr>
            <a:endPar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5831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sporządzenia wniosku wraz z załącznikami</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800274" y="1266298"/>
            <a:ext cx="10224090" cy="3887859"/>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Za skuteczność złożenia dokumentacji projektowej w toku procedury ubiegania się o dofinansowanie odpowiedzialność ponosi Wnioskodawca. Oznacza to w szczególności, że Wnioskodawca, chcąc otrzymać wsparcie finansowe, zobowiązany jest zapoznać się z wymaganymi dokumentami, w tym z </a:t>
            </a:r>
            <a:r>
              <a:rPr lang="pl-PL"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FEWiM</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2021-2027 i jego założeniami, jak również z innymi dokumentami dotyczącymi naboru, w tym z dokumentami określającymi sposób wypełniania wniosku o dofinansowanie i załączników, a także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powinien skrupulatnie przestrzegać szczegółowych zasad sporządzania dokumentacji projektowej</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Przystąpienie do naboru jest równoznaczne z akceptacją przez Wnioskodawcę postanowień Regulaminu, w tym zgodą </a:t>
            </a:r>
            <a:r>
              <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rPr>
              <a:t>na doręczanie pism/powiadomień w postępowaniu dotyczącym naboru za pomocą CST2021</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ION zobowiązuje Wnioskodawcę do monitorowania konta Wnioskodawcy w WOD2021 w zakresie otrzymywanych komunikatów.</a:t>
            </a:r>
          </a:p>
        </p:txBody>
      </p:sp>
    </p:spTree>
    <p:extLst>
      <p:ext uri="{BB962C8B-B14F-4D97-AF65-F5344CB8AC3E}">
        <p14:creationId xmlns:p14="http://schemas.microsoft.com/office/powerpoint/2010/main" val="3773492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Załączniki do wniosku i umowy o dofinansowanie projektu</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725628" y="1266298"/>
            <a:ext cx="11068265" cy="5480603"/>
          </a:xfrm>
          <a:prstGeom prst="rect">
            <a:avLst/>
          </a:prstGeom>
          <a:noFill/>
        </p:spPr>
        <p:txBody>
          <a:bodyPr wrap="square" rtlCol="0">
            <a:spAutoFit/>
          </a:bodyPr>
          <a:lstStyle/>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Biznesplan</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(do całkowitego kosztu kwalifikowalnego w momencie złożenia wniosku o dofinansowanie poniżej 50 mln) /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Studium wykonalności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(&gt; 50 mln), </a:t>
            </a:r>
          </a:p>
          <a:p>
            <a:pPr marL="285750" lvl="0" indent="-285750" algn="just">
              <a:lnSpc>
                <a:spcPct val="115000"/>
              </a:lnSpc>
              <a:buSzPts val="1000"/>
              <a:buFontTx/>
              <a:buChar char="-"/>
              <a:tabLst>
                <a:tab pos="457200" algn="l"/>
              </a:tabLst>
            </a:pPr>
            <a:endPar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Dokumentacja dotycząca procedury OOŚ</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285750" lvl="0" indent="-285750" algn="just">
              <a:lnSpc>
                <a:spcPct val="115000"/>
              </a:lnSpc>
              <a:buSzPts val="1000"/>
              <a:buFontTx/>
              <a:buChar char="-"/>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Formularz w zakresie oceny oddziaływania na środowisko z uwzględnieniem zasady „Nie czyń znaczącej szkody” (zasady DNSH); </a:t>
            </a:r>
          </a:p>
          <a:p>
            <a:pPr marL="285750" lvl="0" indent="-285750" algn="just">
              <a:lnSpc>
                <a:spcPct val="115000"/>
              </a:lnSpc>
              <a:buSzPts val="1000"/>
              <a:buFontTx/>
              <a:buChar char="-"/>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Dokument wydany przez organ odpowiedzialny za monitorowanie obszarów Natura 2000;</a:t>
            </a:r>
          </a:p>
          <a:p>
            <a:pPr marL="285750" lvl="0" indent="-285750" algn="just">
              <a:lnSpc>
                <a:spcPct val="115000"/>
              </a:lnSpc>
              <a:buSzPts val="1000"/>
              <a:buFontTx/>
              <a:buChar char="-"/>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Dokument organu odpowiedzialnego za gospodarkę wodną.</a:t>
            </a: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Kopia</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decyzji pozwolenia na budowę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wraz z wyciągiem z dokumentacji technicznej lub jeśli decyzja nie została jeszcze wydana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Kopia wniosku o wydanie decyzji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pozwolenia na budowę, kopia zgłoszenia budowy złożona do właściwego organu wraz z wyciągiem z dokumentacji technicznej. </a:t>
            </a:r>
          </a:p>
          <a:p>
            <a:pPr marL="285750" lvl="0" indent="-285750" algn="just">
              <a:lnSpc>
                <a:spcPct val="115000"/>
              </a:lnSpc>
              <a:buSzPts val="1000"/>
              <a:buFontTx/>
              <a:buChar char="-"/>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Dokumentacja techniczna dla przedsięwzięć niepodlegających zgłoszeniu,</a:t>
            </a:r>
          </a:p>
          <a:p>
            <a:pPr marL="285750" lvl="0" indent="-285750" algn="just">
              <a:lnSpc>
                <a:spcPct val="115000"/>
              </a:lnSpc>
              <a:buSzPts val="1000"/>
              <a:buFontTx/>
              <a:buChar char="-"/>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Kopia Pozwolenia Konserwatora Zabytków.</a:t>
            </a: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9973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Załączniki do wniosku i umowy o dofinansowanie projektu</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674310" y="1182322"/>
            <a:ext cx="11068265" cy="5799152"/>
          </a:xfrm>
          <a:prstGeom prst="rect">
            <a:avLst/>
          </a:prstGeom>
          <a:noFill/>
        </p:spPr>
        <p:txBody>
          <a:bodyPr wrap="square" rtlCol="0">
            <a:spAutoFit/>
          </a:bodyPr>
          <a:lstStyle/>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Dokumenty potwierdzające posiadanie prawa do dysponowania nieruchomością.</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Kopia zawartej umowy (porozumienia lub innego dokumentu) określającej role partnerów w realizacji projektu. </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Dokument określający status prawny Wnioskodawcy (dokument rejestrowy).</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Oświadczenie VAT.</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Formularz informacji przedstawianych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przy ubieganiu się o pomoc inną niż pomoc w rolnictwie lub rybołówstwie, pomoc de minimis lub pomoc de minimis w rolnictwie lub rybołówstwie </a:t>
            </a:r>
            <a:b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lub Formularz informacji przedstawianych przy ubieganiu się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 pomoc de minimis</a:t>
            </a: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b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lub Formularz informacji przedstawianych przy ubieganiu się o pomoc de minimis przez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przedsiębiorcę wykonującego usługę świadczoną w ogólnym interesie gospodarczym</a:t>
            </a: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82620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Załączniki do wniosku i umowy o dofinansowanie projektu</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674310" y="1182322"/>
            <a:ext cx="11068265" cy="5162054"/>
          </a:xfrm>
          <a:prstGeom prst="rect">
            <a:avLst/>
          </a:prstGeom>
          <a:noFill/>
        </p:spPr>
        <p:txBody>
          <a:bodyPr wrap="square" rtlCol="0">
            <a:spAutoFit/>
          </a:bodyPr>
          <a:lstStyle/>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Dokumenty niezbędne do finansowej oceny Wnioskodawcy np.:</a:t>
            </a:r>
          </a:p>
          <a:p>
            <a:pPr marL="285750" lvl="0" indent="-285750" algn="just">
              <a:lnSpc>
                <a:spcPct val="115000"/>
              </a:lnSpc>
              <a:buSzPts val="1000"/>
              <a:buFontTx/>
              <a:buChar char="-"/>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Kopia bilansu, rachunku zysków i strat, </a:t>
            </a:r>
          </a:p>
          <a:p>
            <a:pPr marL="285750" lvl="0" indent="-285750" algn="just">
              <a:lnSpc>
                <a:spcPct val="115000"/>
              </a:lnSpc>
              <a:buSzPts val="1000"/>
              <a:buFontTx/>
              <a:buChar char="-"/>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Kopia odpowiedniego PIT/CIT lub inny równoważny dokument, </a:t>
            </a:r>
          </a:p>
          <a:p>
            <a:pPr marL="285750" lvl="0" indent="-285750" algn="just">
              <a:lnSpc>
                <a:spcPct val="115000"/>
              </a:lnSpc>
              <a:buSzPts val="1000"/>
              <a:buFontTx/>
              <a:buChar char="-"/>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Dokument potwierdzający przepływ środków.</a:t>
            </a:r>
          </a:p>
          <a:p>
            <a:pPr marL="285750" lvl="0" indent="-285750" algn="just">
              <a:lnSpc>
                <a:spcPct val="115000"/>
              </a:lnSpc>
              <a:buSzPts val="1000"/>
              <a:buFontTx/>
              <a:buChar char="-"/>
              <a:tabLst>
                <a:tab pos="457200" algn="l"/>
              </a:tabLst>
            </a:pPr>
            <a:endPar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Oświadczenie o braku toczących się postępowań.</a:t>
            </a:r>
          </a:p>
          <a:p>
            <a:pPr marL="285750" lvl="0" indent="-285750" algn="just">
              <a:lnSpc>
                <a:spcPct val="115000"/>
              </a:lnSpc>
              <a:buSzPts val="1000"/>
              <a:buFontTx/>
              <a:buChar char="-"/>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Dokumenty potwierdzające odprowadzanie podatków na terenie województwa warmińsko-mazurskiego.</a:t>
            </a:r>
            <a:endPar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Oświadczenie dotyczące informacji zawartych we wniosku i załącznikach,</a:t>
            </a:r>
          </a:p>
          <a:p>
            <a:pPr marL="285750" lvl="0" indent="-285750" algn="just">
              <a:lnSpc>
                <a:spcPct val="115000"/>
              </a:lnSpc>
              <a:buSzPts val="1000"/>
              <a:buFontTx/>
              <a:buChar char="-"/>
              <a:tabLst>
                <a:tab pos="457200" algn="l"/>
              </a:tabLst>
            </a:pPr>
            <a:endPar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Tabela dotycząca wypełniania przez aglomeracje będące przedmiotem wniosku wymogów Dyrektywy Rady 91/271/EWG z dnia 21 maja 1991 r. dotyczącej oczyszczania ścieków komunalnych</a:t>
            </a: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7694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Załączniki do wniosku i umowy o dofinansowanie projektu</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674311" y="1182322"/>
            <a:ext cx="10578408" cy="4524957"/>
          </a:xfrm>
          <a:prstGeom prst="rect">
            <a:avLst/>
          </a:prstGeom>
          <a:noFill/>
        </p:spPr>
        <p:txBody>
          <a:bodyPr wrap="square" rtlCol="0">
            <a:spAutoFit/>
          </a:bodyPr>
          <a:lstStyle/>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Wniosek o zezwolenie na wykonywanie czynności podlegających zakazom w stosunku do gatunków objętych ochroną wraz z ekspertyzą / Decyzja RDOŚ zezwalająca na wykonanie czynności podlegających zakazom w stosunku do gatunków objętych ochroną wraz z ekspertyzą</a:t>
            </a:r>
          </a:p>
          <a:p>
            <a:pPr lvl="0" algn="just">
              <a:lnSpc>
                <a:spcPct val="115000"/>
              </a:lnSpc>
              <a:buSzPts val="1000"/>
              <a:tabLst>
                <a:tab pos="457200" algn="l"/>
              </a:tabLst>
            </a:pP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albo</a:t>
            </a:r>
          </a:p>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Oświadczenie dotyczące stosowania przepisów o ochronie gatunkowej w ramach projektu współfinansowanego z </a:t>
            </a:r>
            <a:r>
              <a:rPr lang="pl-PL"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FEWiM</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2021-2027 wraz z ekspertyzą </a:t>
            </a:r>
          </a:p>
          <a:p>
            <a:pPr lvl="0" algn="just">
              <a:lnSpc>
                <a:spcPct val="115000"/>
              </a:lnSpc>
              <a:buSzPts val="1000"/>
              <a:tabLst>
                <a:tab pos="457200" algn="l"/>
              </a:tabLst>
            </a:pPr>
            <a:endPar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Dotyczy projektów, w ramach których prowadzone będą prace termomodernizacyjne, prace konserwatorskie i restauratorskie budynków, przebudowa/rozbudowa obiektów), montaż instalacji OZE na dachu budynku, </a:t>
            </a: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modernizacja sieci dystrybucyjnych/przesyłowych</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1574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oceny wniosku o dofinansowanie</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919239" y="1210313"/>
            <a:ext cx="10578408" cy="4843505"/>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Złożone wnioski podlegają ocenie zgodnie z zatwierdzonymi </a:t>
            </a:r>
            <a:r>
              <a:rPr lang="pl-PL"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kryteriami wyboru</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stanowiącymi załącznik do dokumentacji naboru. </a:t>
            </a:r>
          </a:p>
          <a:p>
            <a:pPr lvl="0" algn="just">
              <a:lnSpc>
                <a:spcPct val="115000"/>
              </a:lnSpc>
              <a:buSzPts val="1000"/>
              <a:tabLst>
                <a:tab pos="457200" algn="l"/>
              </a:tabLst>
            </a:pPr>
            <a:endPar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Ocena wniosku o dofinansowanie wraz z załącznikami przeprowadzana jest jednoetapowo </a:t>
            </a:r>
            <a:b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z wykorzystaniem WOD2021.</a:t>
            </a:r>
          </a:p>
          <a:p>
            <a:pPr lvl="0" algn="just">
              <a:lnSpc>
                <a:spcPct val="115000"/>
              </a:lnSpc>
              <a:buSzPts val="1000"/>
              <a:tabLst>
                <a:tab pos="457200" algn="l"/>
              </a:tabLst>
            </a:pPr>
            <a:endParaRPr lang="pl-PL"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Oceny dokonuje Komisja Oceny Projektów, zgodnie z zapisami Karty z definicjami kryteriów wyboru projektów stanowiącej załącznik do Regulaminu, przez:</a:t>
            </a:r>
          </a:p>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 dwóch pracowników IZ będących członkami KOP zgodnie z zasadą „dwóch par oczu” lub</a:t>
            </a:r>
          </a:p>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 co najmniej jednego eksperta z dziedzin właściwych do oceny kryteriów, lub</a:t>
            </a:r>
          </a:p>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3) dwóch pracowników IZ będących członkami KOP zgodnie z zasadą „dwóch par oczu” oraz co najmniej jednego eksperta z dziedzin właściwych do oceny kryteriów.</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2135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919239" y="1485070"/>
            <a:ext cx="10578408" cy="3887859"/>
          </a:xfrm>
          <a:prstGeom prst="rect">
            <a:avLst/>
          </a:prstGeom>
          <a:noFill/>
        </p:spPr>
        <p:txBody>
          <a:bodyPr wrap="square" rtlCol="0">
            <a:spAutoFit/>
          </a:bodyPr>
          <a:lstStyle/>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Możliwość uzyskania dofinansowania przez projekt</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Pomoc publiczna</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Zgodność z zasadami pomocy publicznej i pomocy de minimis</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Wykonalność techniczna</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Wykonalność finansowo-ekonomiczna</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Trwałość projektu</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Wskaźniki realizacji projektu</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partnerski</a:t>
            </a:r>
          </a:p>
          <a:p>
            <a:pPr marL="342900" lvl="0" indent="-342900" algn="just">
              <a:lnSpc>
                <a:spcPct val="115000"/>
              </a:lnSpc>
              <a:buSzPts val="1000"/>
              <a:buAutoNum type="arabicPeriod"/>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Niepodleganie wykluczeniu z możliwości ubiegania się o dofinansowanie ze środków UE na podstawie odrębnych przepisów</a:t>
            </a:r>
          </a:p>
          <a:p>
            <a:pPr marL="342900" lvl="0" indent="-342900" algn="just">
              <a:lnSpc>
                <a:spcPct val="115000"/>
              </a:lnSpc>
              <a:buSzPts val="1000"/>
              <a:buAutoNum type="arabicPeriod"/>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SzPts val="1000"/>
              <a:buAutoNum type="arabicPeriod"/>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73330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919239" y="1475369"/>
            <a:ext cx="10578408" cy="4524957"/>
          </a:xfrm>
          <a:prstGeom prst="rect">
            <a:avLst/>
          </a:prstGeom>
          <a:noFill/>
        </p:spPr>
        <p:txBody>
          <a:bodyPr wrap="square" rtlCol="0">
            <a:spAutoFit/>
          </a:bodyPr>
          <a:lstStyle/>
          <a:p>
            <a:pPr marL="342900" lvl="0" indent="-342900" algn="just">
              <a:lnSpc>
                <a:spcPct val="115000"/>
              </a:lnSpc>
              <a:buSzPts val="1000"/>
              <a:buFont typeface="+mj-lt"/>
              <a:buAutoNum type="arabicPeriod" startAt="1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jest zgodny z Kartą Praw Podstawowych Unii Europejskiej z dnia 26 października 2012 r., w zakresie odnoszącym się do sposobu realizacji i zakresu projektu</a:t>
            </a:r>
          </a:p>
          <a:p>
            <a:pPr marL="342900" lvl="0" indent="-342900" algn="just">
              <a:lnSpc>
                <a:spcPct val="115000"/>
              </a:lnSpc>
              <a:buSzPts val="1000"/>
              <a:buAutoNum type="arabicPeriod" startAt="1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jest zgodny z Konwencją o Prawach Osób Niepełnosprawnych, sporządzoną w Nowym Jorku dnia 13 grudnia 2006 r. w zakresie odnoszącym się do sposobu realizacji i zakresu projektu.</a:t>
            </a:r>
          </a:p>
          <a:p>
            <a:pPr marL="342900" lvl="0" indent="-342900" algn="just">
              <a:lnSpc>
                <a:spcPct val="115000"/>
              </a:lnSpc>
              <a:buSzPts val="1000"/>
              <a:buAutoNum type="arabicPeriod" startAt="1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będzie miał pozytywny wpływ na realizację zasady równości szans i niedyskryminacji, w tym dostępności dla osób z niepełnosprawnościami</a:t>
            </a:r>
          </a:p>
          <a:p>
            <a:pPr marL="342900" lvl="0" indent="-342900" algn="just">
              <a:lnSpc>
                <a:spcPct val="115000"/>
              </a:lnSpc>
              <a:buSzPts val="1000"/>
              <a:buAutoNum type="arabicPeriod" startAt="1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będzie zgodny z zasadą równości kobiet i mężczyzn</a:t>
            </a:r>
          </a:p>
          <a:p>
            <a:pPr marL="342900" lvl="0" indent="-342900" algn="just">
              <a:lnSpc>
                <a:spcPct val="115000"/>
              </a:lnSpc>
              <a:buSzPts val="1000"/>
              <a:buAutoNum type="arabicPeriod" startAt="1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Przestrzeganie przepisów antydyskryminacyjnych</a:t>
            </a:r>
          </a:p>
          <a:p>
            <a:pPr marL="342900" lvl="0" indent="-342900" algn="just">
              <a:lnSpc>
                <a:spcPct val="115000"/>
              </a:lnSpc>
              <a:buSzPts val="1000"/>
              <a:buAutoNum type="arabicPeriod" startAt="1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jest zgodny z wymaganiami prawa dotyczącego ochrony środowiska</a:t>
            </a:r>
          </a:p>
          <a:p>
            <a:pPr marL="342900" lvl="0" indent="-342900" algn="just">
              <a:lnSpc>
                <a:spcPct val="115000"/>
              </a:lnSpc>
              <a:buSzPts val="1000"/>
              <a:buAutoNum type="arabicPeriod" startAt="1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Zgodność z zasadą zrównoważonego rozwoju, w tym zasadą „do no </a:t>
            </a:r>
            <a:r>
              <a:rPr lang="pl-PL" dirty="0" err="1">
                <a:solidFill>
                  <a:srgbClr val="002060"/>
                </a:solidFill>
                <a:latin typeface="Arial" panose="020B0604020202020204" pitchFamily="34" charset="0"/>
                <a:ea typeface="Times New Roman" panose="02020603050405020304" pitchFamily="18" charset="0"/>
                <a:cs typeface="Arial" panose="020B0604020202020204" pitchFamily="34" charset="0"/>
              </a:rPr>
              <a:t>significant</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l-PL" dirty="0" err="1">
                <a:solidFill>
                  <a:srgbClr val="002060"/>
                </a:solidFill>
                <a:latin typeface="Arial" panose="020B0604020202020204" pitchFamily="34" charset="0"/>
                <a:ea typeface="Times New Roman" panose="02020603050405020304" pitchFamily="18" charset="0"/>
                <a:cs typeface="Arial" panose="020B0604020202020204" pitchFamily="34" charset="0"/>
              </a:rPr>
              <a:t>harm</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(DNSH) – „nie czyń poważnych szkód”</a:t>
            </a:r>
          </a:p>
          <a:p>
            <a:pPr marL="342900" lvl="0" indent="-342900" algn="just">
              <a:lnSpc>
                <a:spcPct val="115000"/>
              </a:lnSpc>
              <a:buSzPts val="1000"/>
              <a:buFont typeface="+mj-lt"/>
              <a:buAutoNum type="arabicPeriod" startAt="17"/>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Odporność infrastruktury na zmiany klimatu</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SzPts val="1000"/>
              <a:buAutoNum type="arabicPeriod" startAt="1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7FFCCC3F-055B-4179-92FF-85480BE987DA}"/>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1408022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594963" y="1257184"/>
            <a:ext cx="10578408" cy="5162054"/>
          </a:xfrm>
          <a:prstGeom prst="rect">
            <a:avLst/>
          </a:prstGeom>
          <a:noFill/>
        </p:spPr>
        <p:txBody>
          <a:bodyPr wrap="square" rtlCol="0">
            <a:spAutoFit/>
          </a:bodyPr>
          <a:lstStyle/>
          <a:p>
            <a:pPr marL="342900" lvl="0" indent="-342900" algn="just">
              <a:lnSpc>
                <a:spcPct val="115000"/>
              </a:lnSpc>
              <a:buSzPts val="1000"/>
              <a:buFont typeface="+mj-lt"/>
              <a:buAutoNum type="arabicPeriod" startAt="18"/>
              <a:tabLst>
                <a:tab pos="457200" algn="l"/>
              </a:tabLst>
            </a:pPr>
            <a:r>
              <a:rPr lang="pl-PL" dirty="0">
                <a:solidFill>
                  <a:srgbClr val="002060"/>
                </a:solidFill>
                <a:effectLst/>
                <a:latin typeface="Arial" panose="020B0604020202020204" pitchFamily="34" charset="0"/>
                <a:ea typeface="Calibri" panose="020F0502020204030204" pitchFamily="34" charset="0"/>
              </a:rPr>
              <a:t>Kompleksowość projektu </a:t>
            </a:r>
            <a:endParaRPr lang="pl-PL" dirty="0">
              <a:solidFill>
                <a:srgbClr val="002060"/>
              </a:solidFill>
              <a:latin typeface="Arial" panose="020B0604020202020204" pitchFamily="34" charset="0"/>
              <a:ea typeface="Times New Roman" panose="02020603050405020304" pitchFamily="18" charset="0"/>
            </a:endParaRPr>
          </a:p>
          <a:p>
            <a:pPr marL="361950" lvl="2" algn="just">
              <a:lnSpc>
                <a:spcPct val="115000"/>
              </a:lnSpc>
              <a:buSzPts val="1000"/>
              <a:tabLst>
                <a:tab pos="457200" algn="l"/>
              </a:tabLst>
            </a:pPr>
            <a:b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Kryterium preferuje projekty kompleksowe, tj. takie, które realizują </a:t>
            </a:r>
            <a:r>
              <a:rPr lang="pl-PL" dirty="0">
                <a:solidFill>
                  <a:srgbClr val="00B0F0"/>
                </a:solidFill>
                <a:latin typeface="Arial" panose="020B0604020202020204" pitchFamily="34" charset="0"/>
                <a:ea typeface="Times New Roman" panose="02020603050405020304" pitchFamily="18" charset="0"/>
                <a:cs typeface="Arial" panose="020B0604020202020204" pitchFamily="34" charset="0"/>
              </a:rPr>
              <a:t>łącznie dwa lub trzy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wymienione poniżej działania: </a:t>
            </a: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zapewnienie nowoczesnych systemów odbioru nieczystości płynnych i stałych z jednostek pływających w przystaniach, portach żeglarskich, stanicach wodnych i innych miejscach cumowania oraz w </a:t>
            </a:r>
            <a:r>
              <a:rPr lang="pl-PL" dirty="0" err="1">
                <a:solidFill>
                  <a:srgbClr val="002060"/>
                </a:solidFill>
                <a:latin typeface="Arial" panose="020B0604020202020204" pitchFamily="34" charset="0"/>
                <a:ea typeface="Times New Roman" panose="02020603050405020304" pitchFamily="18" charset="0"/>
                <a:cs typeface="Arial" panose="020B0604020202020204" pitchFamily="34" charset="0"/>
              </a:rPr>
              <a:t>kamperowiskach</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2. rekultywacja jezior;</a:t>
            </a: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3. zapewnienie sezonowych pakietów sanitarnych w obozowiskach.</a:t>
            </a:r>
          </a:p>
          <a:p>
            <a:pPr marL="361950"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gdy realizacja projektu obejmuje działania wskazane w dwóch lub trzech z ww. punktów;</a:t>
            </a: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gdy realizacja projektu obejmuje działania wskazane w jednym z ww. punktów.</a:t>
            </a:r>
          </a:p>
          <a:p>
            <a:pPr marL="361950" lvl="2" algn="just">
              <a:lnSpc>
                <a:spcPct val="115000"/>
              </a:lnSpc>
              <a:buSzPts val="1000"/>
              <a:tabLst>
                <a:tab pos="457200" algn="l"/>
              </a:tabLst>
            </a:pPr>
            <a:b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 kryterium można otrzymać maksymalnie 1 pkt.</a:t>
            </a:r>
          </a:p>
          <a:p>
            <a:pPr marL="342900" lvl="0" indent="-342900" algn="just">
              <a:lnSpc>
                <a:spcPct val="115000"/>
              </a:lnSpc>
              <a:buSzPts val="1000"/>
              <a:buFont typeface="+mj-lt"/>
              <a:buAutoNum type="arabicPeriod" startAt="18"/>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SzPts val="1000"/>
              <a:buFont typeface="+mj-lt"/>
              <a:buAutoNum type="arabicPeriod" startAt="18"/>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CE755382-02CC-4B79-8657-4C92EE02CE02}"/>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101472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2FE1CBC-511B-4C4F-B26D-70702797AFE9}"/>
              </a:ext>
            </a:extLst>
          </p:cNvPr>
          <p:cNvPicPr>
            <a:picLocks noChangeAspect="1"/>
          </p:cNvPicPr>
          <p:nvPr/>
        </p:nvPicPr>
        <p:blipFill>
          <a:blip r:embed="rId2"/>
          <a:stretch>
            <a:fillRect/>
          </a:stretch>
        </p:blipFill>
        <p:spPr>
          <a:xfrm>
            <a:off x="8865920" y="3536827"/>
            <a:ext cx="2804403" cy="2999492"/>
          </a:xfrm>
          <a:prstGeom prst="rect">
            <a:avLst/>
          </a:prstGeom>
        </p:spPr>
      </p:pic>
      <p:sp>
        <p:nvSpPr>
          <p:cNvPr id="2" name="pole tekstowe 1">
            <a:extLst>
              <a:ext uri="{FF2B5EF4-FFF2-40B4-BE49-F238E27FC236}">
                <a16:creationId xmlns:a16="http://schemas.microsoft.com/office/drawing/2014/main" id="{6B22FECE-F426-41F6-9065-039F0B5E282B}"/>
              </a:ext>
            </a:extLst>
          </p:cNvPr>
          <p:cNvSpPr txBox="1"/>
          <p:nvPr/>
        </p:nvSpPr>
        <p:spPr>
          <a:xfrm>
            <a:off x="521677" y="1505981"/>
            <a:ext cx="11148646" cy="2431435"/>
          </a:xfrm>
          <a:prstGeom prst="rect">
            <a:avLst/>
          </a:prstGeom>
          <a:noFill/>
        </p:spPr>
        <p:txBody>
          <a:bodyPr wrap="square" rtlCol="0">
            <a:spAutoFit/>
          </a:bodyPr>
          <a:lstStyle/>
          <a:p>
            <a:pPr algn="ctr"/>
            <a:r>
              <a:rPr lang="pl-PL" sz="2400" b="1" dirty="0">
                <a:solidFill>
                  <a:schemeClr val="accent1">
                    <a:lumMod val="50000"/>
                  </a:schemeClr>
                </a:solidFill>
                <a:latin typeface="Calibri" panose="020F0502020204030204" pitchFamily="34" charset="0"/>
              </a:rPr>
              <a:t>Alokacja w naborze</a:t>
            </a:r>
            <a:endParaRPr lang="pl-PL" sz="2400" dirty="0"/>
          </a:p>
          <a:p>
            <a:pPr algn="ctr"/>
            <a:endParaRPr lang="pl-PL" sz="2400" dirty="0">
              <a:effectLst/>
              <a:ea typeface="Times New Roman" panose="02020603050405020304" pitchFamily="18" charset="0"/>
            </a:endParaRPr>
          </a:p>
          <a:p>
            <a:pPr algn="ctr"/>
            <a:r>
              <a:rPr lang="pl-PL" sz="2400" dirty="0">
                <a:effectLst/>
                <a:ea typeface="Times New Roman" panose="02020603050405020304" pitchFamily="18" charset="0"/>
              </a:rPr>
              <a:t>Kwota przeznaczona na dofinansowanie projektów w ramach niniejszego naboru, </a:t>
            </a:r>
          </a:p>
          <a:p>
            <a:pPr algn="ctr"/>
            <a:r>
              <a:rPr lang="pl-PL" sz="2400" dirty="0">
                <a:effectLst/>
                <a:ea typeface="Times New Roman" panose="02020603050405020304" pitchFamily="18" charset="0"/>
              </a:rPr>
              <a:t>tj. kwota alokacji wynosi: </a:t>
            </a:r>
            <a:r>
              <a:rPr lang="pl-PL" sz="2400" b="1" dirty="0">
                <a:solidFill>
                  <a:srgbClr val="00B0F0"/>
                </a:solidFill>
                <a:ea typeface="Times New Roman" panose="02020603050405020304" pitchFamily="18" charset="0"/>
              </a:rPr>
              <a:t>5</a:t>
            </a:r>
            <a:r>
              <a:rPr lang="pl-PL" sz="2400" b="1" dirty="0">
                <a:solidFill>
                  <a:srgbClr val="00B0F0"/>
                </a:solidFill>
                <a:effectLst/>
                <a:ea typeface="Times New Roman" panose="02020603050405020304" pitchFamily="18" charset="0"/>
              </a:rPr>
              <a:t> 000 000,00 zł </a:t>
            </a:r>
            <a:r>
              <a:rPr lang="pl-PL" sz="2400" dirty="0">
                <a:effectLst/>
                <a:ea typeface="Times New Roman" panose="02020603050405020304" pitchFamily="18" charset="0"/>
              </a:rPr>
              <a:t>ze środków pochodzących z EFRR oraz budżetu państwa</a:t>
            </a:r>
            <a:endParaRPr lang="pl-PL" sz="3200" b="1" i="0" u="none" strike="noStrike" baseline="0" dirty="0">
              <a:solidFill>
                <a:srgbClr val="0070C0"/>
              </a:solidFill>
            </a:endParaRPr>
          </a:p>
          <a:p>
            <a:pPr algn="just"/>
            <a:endParaRPr lang="pl-PL" sz="3200" dirty="0"/>
          </a:p>
        </p:txBody>
      </p:sp>
    </p:spTree>
    <p:extLst>
      <p:ext uri="{BB962C8B-B14F-4D97-AF65-F5344CB8AC3E}">
        <p14:creationId xmlns:p14="http://schemas.microsoft.com/office/powerpoint/2010/main" val="4110736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712659" y="1284345"/>
            <a:ext cx="10578408" cy="3887859"/>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Kryterium rozstrzygające I stopnia.</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Pierwszeństwo będą miały projekty, które w </a:t>
            </a:r>
            <a:r>
              <a:rPr lang="pl-PL" b="1" dirty="0">
                <a:solidFill>
                  <a:srgbClr val="00B0F0"/>
                </a:solidFill>
                <a:latin typeface="Arial" panose="020B0604020202020204" pitchFamily="34" charset="0"/>
                <a:ea typeface="Times New Roman" panose="02020603050405020304" pitchFamily="18" charset="0"/>
                <a:cs typeface="Arial" panose="020B0604020202020204" pitchFamily="34" charset="0"/>
              </a:rPr>
              <a:t>najwyższym stopniu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realizują wartości określone </a:t>
            </a:r>
            <a:b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 ramach kryterium, tzn. </a:t>
            </a:r>
            <a:r>
              <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rPr>
              <a:t>jeśli więcej niż jeden projekt spełnił kryteria wyboru projektów i uzyskał tę samą ogólną liczbę punktów</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wyższe miejsce na liście ocenionych projektów </a:t>
            </a:r>
            <a:r>
              <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rPr>
              <a:t>zajmuje ten, który uzyskał wyższą liczbę punktów w przedmiotowym kryterium</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endParaRPr>
          </a:p>
          <a:p>
            <a:pPr marL="285750" indent="-285750" algn="just">
              <a:lnSpc>
                <a:spcPct val="115000"/>
              </a:lnSpc>
              <a:buSzPts val="1000"/>
              <a:buFont typeface="Wingdings" panose="05000000000000000000" pitchFamily="2" charset="2"/>
              <a:buChar char="§"/>
              <a:tabLst>
                <a:tab pos="457200" algn="l"/>
              </a:tabLst>
            </a:pPr>
            <a:r>
              <a:rPr lang="pl-PL" dirty="0">
                <a:solidFill>
                  <a:srgbClr val="002060"/>
                </a:solidFill>
                <a:effectLst/>
                <a:latin typeface="Arial" panose="020B0604020202020204" pitchFamily="34" charset="0"/>
                <a:ea typeface="Calibri" panose="020F0502020204030204" pitchFamily="34" charset="0"/>
              </a:rPr>
              <a:t>Poprawa stanu jednolitych części wód powierzchniowych</a:t>
            </a:r>
          </a:p>
          <a:p>
            <a:pPr marL="285750" indent="-285750" algn="just">
              <a:lnSpc>
                <a:spcPct val="115000"/>
              </a:lnSpc>
              <a:buSzPts val="1000"/>
              <a:buFont typeface="Wingdings" panose="05000000000000000000" pitchFamily="2" charset="2"/>
              <a:buChar char="§"/>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Stopień przygotowania inwestycji do realizacji</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SzPts val="1000"/>
              <a:buFont typeface="+mj-lt"/>
              <a:buAutoNum type="arabicPeriod" startAt="18"/>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CE755382-02CC-4B79-8657-4C92EE02CE02}"/>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rPr>
              <a:t>Kryterium rozstrzygające</a:t>
            </a:r>
            <a:endParaRPr lang="pl-PL" sz="3200" dirty="0"/>
          </a:p>
        </p:txBody>
      </p:sp>
    </p:spTree>
    <p:extLst>
      <p:ext uri="{BB962C8B-B14F-4D97-AF65-F5344CB8AC3E}">
        <p14:creationId xmlns:p14="http://schemas.microsoft.com/office/powerpoint/2010/main" val="3109338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567802" y="1058848"/>
            <a:ext cx="10578408" cy="5515997"/>
          </a:xfrm>
          <a:prstGeom prst="rect">
            <a:avLst/>
          </a:prstGeom>
          <a:noFill/>
        </p:spPr>
        <p:txBody>
          <a:bodyPr wrap="square" rtlCol="0">
            <a:spAutoFit/>
          </a:bodyPr>
          <a:lstStyle/>
          <a:p>
            <a:pPr marL="342900" lvl="0" indent="-342900" algn="just">
              <a:lnSpc>
                <a:spcPct val="115000"/>
              </a:lnSpc>
              <a:buSzPts val="1000"/>
              <a:buFont typeface="+mj-lt"/>
              <a:buAutoNum type="arabicPeriod" startAt="19"/>
              <a:tabLst>
                <a:tab pos="457200" algn="l"/>
              </a:tabLst>
            </a:pPr>
            <a:r>
              <a:rPr lang="pl-PL" dirty="0">
                <a:solidFill>
                  <a:srgbClr val="002060"/>
                </a:solidFill>
                <a:effectLst/>
                <a:latin typeface="Arial" panose="020B0604020202020204" pitchFamily="34" charset="0"/>
                <a:ea typeface="Calibri" panose="020F0502020204030204" pitchFamily="34" charset="0"/>
              </a:rPr>
              <a:t>Poprawa stanu jednolitych części wód powierzchniowych</a:t>
            </a: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Punktowany będzie </a:t>
            </a:r>
            <a:r>
              <a:rPr lang="pl-PL" sz="1700" dirty="0">
                <a:solidFill>
                  <a:srgbClr val="00B0F0"/>
                </a:solidFill>
                <a:latin typeface="Arial" panose="020B0604020202020204" pitchFamily="34" charset="0"/>
                <a:ea typeface="Times New Roman" panose="02020603050405020304" pitchFamily="18" charset="0"/>
                <a:cs typeface="Arial" panose="020B0604020202020204" pitchFamily="34" charset="0"/>
              </a:rPr>
              <a:t>bezpośredni wpływ inwestycji </a:t>
            </a: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na realizację wskaźnika programu </a:t>
            </a:r>
            <a:r>
              <a:rPr lang="pl-PL"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„Liczba jednolitych części wód, w których realizacja projektu przyczyniła się do poprawy stanu/potencjału (szt.)”. </a:t>
            </a: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Ocenie podlegać będzie wpływ projektu na poprawę stanu/potencjału jednolitych części wód powierzchniowych (JCW) – na potrzeby wskaźnika należy podać liczbę JCW, w których realizacja projektu przyczyniła się do poprawy stanu potencjału. Przy czym JCW rozumie się jako oddzielny i znaczący element wód powierzchniowych, taki jak:</a:t>
            </a: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 jezioro lub inny naturalny zbiornik wodny,</a:t>
            </a: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b) sztuczny zbiornik wodny,</a:t>
            </a: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c) struga, strumień, potok, rzeka i kanał lub ich części,</a:t>
            </a: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d) morskie wody wewnętrzne, wody przejściowe lub wody przybrzeżne.</a:t>
            </a:r>
          </a:p>
          <a:p>
            <a:pPr marL="361950" lvl="1" algn="just">
              <a:lnSpc>
                <a:spcPct val="115000"/>
              </a:lnSpc>
              <a:buSzPts val="1000"/>
              <a:tabLst>
                <a:tab pos="361950" algn="l"/>
              </a:tabLst>
            </a:pPr>
            <a:endPar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W ramach kryterium można przyznać następujące punkty:</a:t>
            </a: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realizacja projektu przyczyni się do poprawy stanu/potencjału jednolitych części wód;</a:t>
            </a:r>
          </a:p>
          <a:p>
            <a:pPr marL="361950" lvl="1" algn="just">
              <a:lnSpc>
                <a:spcPct val="115000"/>
              </a:lnSpc>
              <a:buSzPts val="1000"/>
              <a:tabLst>
                <a:tab pos="36195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realizacja projektu nie przyczyni się do poprawy stanu/potencjału jednolitych części wód.</a:t>
            </a:r>
          </a:p>
          <a:p>
            <a:pPr marL="361950" lvl="1" algn="just">
              <a:lnSpc>
                <a:spcPct val="115000"/>
              </a:lnSpc>
              <a:buSzPts val="1000"/>
              <a:tabLst>
                <a:tab pos="361950" algn="l"/>
              </a:tabLst>
            </a:pPr>
            <a:b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W kryterium można otrzymać maksymalnie 1 pkt. </a:t>
            </a:r>
          </a:p>
          <a:p>
            <a:pPr marL="342900" lvl="0" indent="-342900" algn="just">
              <a:lnSpc>
                <a:spcPct val="115000"/>
              </a:lnSpc>
              <a:buSzPts val="1000"/>
              <a:buFont typeface="+mj-lt"/>
              <a:buAutoNum type="arabicPeriod" startAt="19"/>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CE755382-02CC-4B79-8657-4C92EE02CE02}"/>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2602765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685498" y="1501628"/>
            <a:ext cx="10578408" cy="4524957"/>
          </a:xfrm>
          <a:prstGeom prst="rect">
            <a:avLst/>
          </a:prstGeom>
          <a:noFill/>
        </p:spPr>
        <p:txBody>
          <a:bodyPr wrap="square" rtlCol="0">
            <a:spAutoFit/>
          </a:bodyPr>
          <a:lstStyle/>
          <a:p>
            <a:pPr marL="342900" lvl="0" indent="-342900" algn="just">
              <a:lnSpc>
                <a:spcPct val="115000"/>
              </a:lnSpc>
              <a:buSzPts val="1000"/>
              <a:buFont typeface="+mj-lt"/>
              <a:buAutoNum type="arabicPeriod" startAt="2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Stopień przygotowania inwestycji do realizacji</a:t>
            </a:r>
          </a:p>
          <a:p>
            <a:pPr marL="342900" lvl="0" indent="-342900" algn="just">
              <a:lnSpc>
                <a:spcPct val="115000"/>
              </a:lnSpc>
              <a:buSzPts val="1000"/>
              <a:buFont typeface="+mj-lt"/>
              <a:buAutoNum type="arabicPeriod" startAt="2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715963"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3 pkt - inwestycja posiada wymagane prawem zezwolenia na inwestycję obejmujące wszystkie przedsięwzięcia… ,</a:t>
            </a:r>
          </a:p>
          <a:p>
            <a:pPr marL="715963"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2 pkt - w projekcie przewidziano wdrożenie inteligentnego systemu w zakresie zarządzania sieciami wodociągowymi / wodno-kanalizacyjnymi lub/i systemu zapewniającego oszczędność wody,</a:t>
            </a:r>
          </a:p>
          <a:p>
            <a:pPr marL="715963"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w projekcie nie przewidziano wdrożenia inteligentnego systemu w zakresie zarządzania sieciami wodociągowymi / wodno-kanalizacyjnymi lub/i systemu zapewniającego oszczędność wody</a:t>
            </a:r>
          </a:p>
          <a:p>
            <a:pPr marL="715963"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715963"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 kryterium można otrzymać maksymalnie 3 pkt.</a:t>
            </a:r>
          </a:p>
          <a:p>
            <a:pPr marL="342900" lvl="0" indent="-342900" algn="just">
              <a:lnSpc>
                <a:spcPct val="115000"/>
              </a:lnSpc>
              <a:buSzPts val="1000"/>
              <a:buFont typeface="+mj-lt"/>
              <a:buAutoNum type="arabicPeriod" startAt="2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SzPts val="1000"/>
              <a:buFont typeface="+mj-lt"/>
              <a:buAutoNum type="arabicPeriod" startAt="2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pole tekstowe 5">
            <a:extLst>
              <a:ext uri="{FF2B5EF4-FFF2-40B4-BE49-F238E27FC236}">
                <a16:creationId xmlns:a16="http://schemas.microsoft.com/office/drawing/2014/main" id="{0A49ED93-3FC5-46D9-8C25-F362E276CC34}"/>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1924959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703604" y="1293398"/>
            <a:ext cx="10578408" cy="4524957"/>
          </a:xfrm>
          <a:prstGeom prst="rect">
            <a:avLst/>
          </a:prstGeom>
          <a:noFill/>
        </p:spPr>
        <p:txBody>
          <a:bodyPr wrap="square" rtlCol="0">
            <a:spAutoFit/>
          </a:bodyPr>
          <a:lstStyle/>
          <a:p>
            <a:pPr marL="342900" lvl="0" indent="-342900" algn="just">
              <a:lnSpc>
                <a:spcPct val="115000"/>
              </a:lnSpc>
              <a:buSzPts val="1000"/>
              <a:buFont typeface="+mj-lt"/>
              <a:buAutoNum type="arabicPeriod" startAt="21"/>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Doświadczenie w realizacji podobnych projektów.</a:t>
            </a:r>
          </a:p>
          <a:p>
            <a:pPr marL="342900" lvl="0" indent="-342900" algn="just">
              <a:lnSpc>
                <a:spcPct val="115000"/>
              </a:lnSpc>
              <a:buSzPts val="1000"/>
              <a:buFont typeface="+mj-lt"/>
              <a:buAutoNum type="arabicPeriod" startAt="21"/>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Doświadczenie Wnioskodawcy i/lub partnerów w realizacji podobnych projektów lub przedsięwzięć współfinansowanych ze środków europejskich od roku 2007 – podobny projekt oznacza projekt z dziedziny, której dotyczy wniosek lub dotyczy innej dziedziny, ale jego koszt całkowity jest równy lub większy niż określony we wniosku o dofinansowanie. </a:t>
            </a:r>
          </a:p>
          <a:p>
            <a:pPr marL="361950"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Wnioskodawca i/lub partnerzy (jeśli dotyczy) zrealizowali (zakończyli i rozliczyli) przynajmniej jeden podobny projekt lub przedsięwzięcie współfinansowane ze środków europejskich od roku 2007;</a:t>
            </a: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Wnioskodawca i partnerzy (jeśli dotyczy) nie posiadają doświadczenia</a:t>
            </a:r>
          </a:p>
          <a:p>
            <a:pPr marL="361950"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61950"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 kryterium można otrzymać maksymalnie 1 pkt. </a:t>
            </a:r>
          </a:p>
          <a:p>
            <a:pPr marL="342900" lvl="0" indent="-342900" algn="just">
              <a:lnSpc>
                <a:spcPct val="115000"/>
              </a:lnSpc>
              <a:buSzPts val="1000"/>
              <a:buFont typeface="+mj-lt"/>
              <a:buAutoNum type="arabicPeriod" startAt="28"/>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BF3F7AEC-A086-431C-B7AD-8B59B595184A}"/>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3126980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703604" y="1293398"/>
            <a:ext cx="10578408" cy="4597221"/>
          </a:xfrm>
          <a:prstGeom prst="rect">
            <a:avLst/>
          </a:prstGeom>
          <a:noFill/>
        </p:spPr>
        <p:txBody>
          <a:bodyPr wrap="square" rtlCol="0">
            <a:spAutoFit/>
          </a:bodyPr>
          <a:lstStyle/>
          <a:p>
            <a:pPr marL="342900" lvl="0" indent="-342900" algn="just">
              <a:lnSpc>
                <a:spcPct val="115000"/>
              </a:lnSpc>
              <a:buSzPts val="1000"/>
              <a:buFont typeface="+mj-lt"/>
              <a:buAutoNum type="arabicPeriod" startAt="22"/>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Liczba wspartych obozowisk i/lub punktów odbioru nieczystości </a:t>
            </a:r>
          </a:p>
          <a:p>
            <a:pPr marL="361950" lvl="0" algn="just">
              <a:lnSpc>
                <a:spcPct val="115000"/>
              </a:lnSpc>
              <a:buSzPts val="1000"/>
              <a:tabLst>
                <a:tab pos="45720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Kryterium premiuje projekty, w których przewidziano wsparcie </a:t>
            </a:r>
            <a:r>
              <a:rPr lang="pl-PL" sz="1700" dirty="0">
                <a:solidFill>
                  <a:srgbClr val="00B0F0"/>
                </a:solidFill>
                <a:latin typeface="Arial" panose="020B0604020202020204" pitchFamily="34" charset="0"/>
                <a:ea typeface="Times New Roman" panose="02020603050405020304" pitchFamily="18" charset="0"/>
                <a:cs typeface="Arial" panose="020B0604020202020204" pitchFamily="34" charset="0"/>
              </a:rPr>
              <a:t>więcej niż jednego:</a:t>
            </a:r>
          </a:p>
          <a:p>
            <a:pPr marL="361950" lvl="0" algn="just">
              <a:lnSpc>
                <a:spcPct val="115000"/>
              </a:lnSpc>
              <a:buSzPts val="1000"/>
              <a:tabLst>
                <a:tab pos="45720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obozowiska, w zakresie wyposażenia w sezonowy pakiet sanitarny (pomieszczenie/obiekt np. </a:t>
            </a:r>
            <a:r>
              <a:rPr lang="pl-PL" sz="17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toitoi</a:t>
            </a: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w którym można skorzystać z toalety, umywalni lub pryszniców, przy czym za sezonowy uznaje się dostępny w określonej jednostce czasu (kwartał, miesiąc) i powtarzający się w kolejnych latach);</a:t>
            </a:r>
          </a:p>
          <a:p>
            <a:pPr marL="361950" lvl="0" algn="just">
              <a:lnSpc>
                <a:spcPct val="115000"/>
              </a:lnSpc>
              <a:buSzPts val="1000"/>
              <a:tabLst>
                <a:tab pos="45720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punktu odbioru nieczystości z jednostek pływających i/lub kamperów (miejsca w przystani, porcie żeglarskim, stanicy wodnej lub innym miejscu cumowania oraz na </a:t>
            </a:r>
            <a:r>
              <a:rPr lang="pl-PL" sz="17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kamperowisku</a:t>
            </a: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w którym można przekazać/oddać nieczystości płynne i/lub stałe powstałe na jednostkach pływających lub w kamperach).</a:t>
            </a:r>
          </a:p>
          <a:p>
            <a:pPr marL="361950" lvl="0" algn="just">
              <a:lnSpc>
                <a:spcPct val="115000"/>
              </a:lnSpc>
              <a:buSzPts val="1000"/>
              <a:buFont typeface="+mj-lt"/>
              <a:buAutoNum type="arabicPeriod" startAt="22"/>
              <a:tabLst>
                <a:tab pos="457200" algn="l"/>
              </a:tabLst>
            </a:pPr>
            <a:endPar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61950" lvl="0" algn="just">
              <a:lnSpc>
                <a:spcPct val="115000"/>
              </a:lnSpc>
              <a:buSzPts val="1000"/>
              <a:tabLst>
                <a:tab pos="45720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projekt zakłada wsparcie więcej niż jednego obozowiska i/lub punktu odbioru nieczystości z jednostek pływających i/lub kamperów;</a:t>
            </a:r>
          </a:p>
          <a:p>
            <a:pPr marL="361950" lvl="0" algn="just">
              <a:lnSpc>
                <a:spcPct val="115000"/>
              </a:lnSpc>
              <a:buSzPts val="1000"/>
              <a:tabLst>
                <a:tab pos="457200" algn="l"/>
              </a:tabLst>
            </a:pP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projekt zakłada wsparcie jednego obozowiska lub punktu odbioru nieczystości z jednostek pływających i/lub kamperów.</a:t>
            </a:r>
          </a:p>
          <a:p>
            <a:pPr marL="361950" lvl="0" algn="just">
              <a:lnSpc>
                <a:spcPct val="115000"/>
              </a:lnSpc>
              <a:buSzPts val="1000"/>
              <a:tabLst>
                <a:tab pos="457200" algn="l"/>
              </a:tabLst>
            </a:pPr>
            <a:b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W kryterium można otrzymać maksymalnie 1 pkt. </a:t>
            </a:r>
          </a:p>
        </p:txBody>
      </p:sp>
      <p:sp>
        <p:nvSpPr>
          <p:cNvPr id="4" name="pole tekstowe 3">
            <a:extLst>
              <a:ext uri="{FF2B5EF4-FFF2-40B4-BE49-F238E27FC236}">
                <a16:creationId xmlns:a16="http://schemas.microsoft.com/office/drawing/2014/main" id="{BF3F7AEC-A086-431C-B7AD-8B59B595184A}"/>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1814920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685498" y="1673644"/>
            <a:ext cx="10578408" cy="3250762"/>
          </a:xfrm>
          <a:prstGeom prst="rect">
            <a:avLst/>
          </a:prstGeom>
          <a:noFill/>
        </p:spPr>
        <p:txBody>
          <a:bodyPr wrap="square" rtlCol="0">
            <a:spAutoFit/>
          </a:bodyPr>
          <a:lstStyle/>
          <a:p>
            <a:pPr marL="342900" lvl="0" indent="-342900" algn="just">
              <a:lnSpc>
                <a:spcPct val="115000"/>
              </a:lnSpc>
              <a:buSzPts val="1000"/>
              <a:buFont typeface="+mj-lt"/>
              <a:buAutoNum type="arabicPeriod" startAt="23"/>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Zgodność z zasadą horyzontalną </a:t>
            </a:r>
            <a:r>
              <a:rPr lang="pl-PL" dirty="0" err="1">
                <a:solidFill>
                  <a:srgbClr val="002060"/>
                </a:solidFill>
                <a:latin typeface="Arial" panose="020B0604020202020204" pitchFamily="34" charset="0"/>
                <a:ea typeface="Times New Roman" panose="02020603050405020304" pitchFamily="18" charset="0"/>
                <a:cs typeface="Arial" panose="020B0604020202020204" pitchFamily="34" charset="0"/>
              </a:rPr>
              <a:t>FEWiM</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 Zielona transformacja</a:t>
            </a:r>
          </a:p>
          <a:p>
            <a:pPr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2 pkt - w wyniku analizy DNSH projektu wykazano pozytywny wpływ na więcej niż jeden cel środowiskowy,</a:t>
            </a: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w wyniku analizy DNSH projektu wykazano pozytywny wpływ na jeden cel środowiskowy.</a:t>
            </a:r>
          </a:p>
          <a:p>
            <a:pPr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 kryterium można otrzymać maksymalnie 2 pkt.</a:t>
            </a:r>
          </a:p>
          <a:p>
            <a:pPr marL="342900" lvl="0" indent="-342900" algn="just">
              <a:lnSpc>
                <a:spcPct val="115000"/>
              </a:lnSpc>
              <a:buSzPts val="1000"/>
              <a:buFont typeface="+mj-lt"/>
              <a:buAutoNum type="arabicPeriod" startAt="23"/>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SzPts val="1000"/>
              <a:buFont typeface="+mj-lt"/>
              <a:buAutoNum type="arabicPeriod" startAt="23"/>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FEA8D02C-2EDF-42D2-AD08-DF70A4AD883E}"/>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2593643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685498" y="1589668"/>
            <a:ext cx="10578408" cy="4524957"/>
          </a:xfrm>
          <a:prstGeom prst="rect">
            <a:avLst/>
          </a:prstGeom>
          <a:noFill/>
        </p:spPr>
        <p:txBody>
          <a:bodyPr wrap="square" rtlCol="0">
            <a:spAutoFit/>
          </a:bodyPr>
          <a:lstStyle/>
          <a:p>
            <a:pPr marL="342900" lvl="0" indent="-342900" algn="just">
              <a:lnSpc>
                <a:spcPct val="115000"/>
              </a:lnSpc>
              <a:buSzPts val="1000"/>
              <a:buFont typeface="+mj-lt"/>
              <a:buAutoNum type="arabicPeriod" startAt="24"/>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Zgodność z zasadą horyzontalną </a:t>
            </a:r>
            <a:r>
              <a:rPr lang="pl-PL" dirty="0" err="1">
                <a:solidFill>
                  <a:srgbClr val="002060"/>
                </a:solidFill>
                <a:latin typeface="Arial" panose="020B0604020202020204" pitchFamily="34" charset="0"/>
                <a:ea typeface="Times New Roman" panose="02020603050405020304" pitchFamily="18" charset="0"/>
                <a:cs typeface="Arial" panose="020B0604020202020204" pitchFamily="34" charset="0"/>
              </a:rPr>
              <a:t>FEWiM</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 Gospodarcza transformacja </a:t>
            </a: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Odprowadzanie podatków w województwie warmińsko-mazurskim</a:t>
            </a:r>
          </a:p>
          <a:p>
            <a:pPr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3 pkt - Wnioskodawca i/lub partnerzy (jeśli dotyczy) odprowadza w województwie warmińsko-mazurskim </a:t>
            </a:r>
            <a:r>
              <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rPr>
              <a:t>trzy lub więcej podatków</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z powyższej listy,</a:t>
            </a: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2 pkt - Wnioskodawca i/lub partnerzy (jeśli dotyczy) odprowadza w województwie warmińsko-mazurskim </a:t>
            </a:r>
            <a:r>
              <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rPr>
              <a:t>dwa podatki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 powyższej listy,</a:t>
            </a: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Wnioskodawca i/lub partnerzy (jeśli dotyczy) odprowadza w województwie warmińsko-mazurskim </a:t>
            </a:r>
            <a:r>
              <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rPr>
              <a:t>jeden podatek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 powyższej listy,</a:t>
            </a: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Wnioskodawca i/lub partnerzy (jeśli dotyczy) nie odprowadza </a:t>
            </a:r>
            <a:r>
              <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rPr>
              <a:t>żadnego</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z powyższych podatków w województwie warmińsko-mazurskim.</a:t>
            </a:r>
          </a:p>
          <a:p>
            <a:pPr lvl="2"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w tym kryterium może otrzymać maksymalnie 3 pkt.</a:t>
            </a:r>
          </a:p>
          <a:p>
            <a:pPr marL="342900" lvl="0" indent="-342900" algn="just">
              <a:lnSpc>
                <a:spcPct val="115000"/>
              </a:lnSpc>
              <a:buSzPts val="1000"/>
              <a:buFont typeface="+mj-lt"/>
              <a:buAutoNum type="arabicPeriod" startAt="29"/>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E97DA620-95D4-43CD-AFFD-C161677202E4}"/>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3297106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712658" y="1435759"/>
            <a:ext cx="10578408" cy="4524957"/>
          </a:xfrm>
          <a:prstGeom prst="rect">
            <a:avLst/>
          </a:prstGeom>
          <a:noFill/>
        </p:spPr>
        <p:txBody>
          <a:bodyPr wrap="square" rtlCol="0">
            <a:spAutoFit/>
          </a:bodyPr>
          <a:lstStyle/>
          <a:p>
            <a:pPr marL="342900" lvl="0" indent="-342900" algn="just">
              <a:lnSpc>
                <a:spcPct val="115000"/>
              </a:lnSpc>
              <a:buSzPts val="1000"/>
              <a:buFont typeface="+mj-lt"/>
              <a:buAutoNum type="arabicPeriod" startAt="25"/>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Komplementarność projektu</a:t>
            </a:r>
          </a:p>
          <a:p>
            <a:pPr marL="541338" lvl="2" algn="just">
              <a:lnSpc>
                <a:spcPct val="115000"/>
              </a:lnSpc>
              <a:buSzPts val="1000"/>
              <a:tabLst>
                <a:tab pos="457200" algn="l"/>
              </a:tabLst>
            </a:pPr>
            <a:b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0 pkt – projekt nie wykazuje komplementarności i nie jest realizowany w żadnej formie współpracy,</a:t>
            </a:r>
          </a:p>
          <a:p>
            <a:pPr marL="541338"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projekt jest realizowany w partnerstwie lub innej formie współpracy,</a:t>
            </a:r>
          </a:p>
          <a:p>
            <a:pPr marL="541338"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projekt bezpośrednio wykorzystuje produkty bądź rezultaty innego projektu,</a:t>
            </a:r>
          </a:p>
          <a:p>
            <a:pPr marL="541338"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projekt pełni łącznie z innymi projektami tę samą funkcję, dzięki czemu w pełni wykorzystywane są możliwości istniejącej infrastruktury,</a:t>
            </a:r>
          </a:p>
          <a:p>
            <a:pPr marL="541338"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projekt łącznie z innymi projektami jest wykorzystywany przez tych samych użytkowników,</a:t>
            </a:r>
          </a:p>
          <a:p>
            <a:pPr marL="541338" lvl="2"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1 pkt – Wnioskodawca i/lub partnerzy (jeśli dotyczy) zrealizowali przynajmniej jeden podobny projekt lub przedsięwzięcie współfinansowane ze środków europejskich od roku 2014.</a:t>
            </a:r>
          </a:p>
          <a:p>
            <a:pPr marL="541338" lvl="2" algn="just">
              <a:lnSpc>
                <a:spcPct val="115000"/>
              </a:lnSpc>
              <a:buSzPts val="1000"/>
              <a:tabLst>
                <a:tab pos="457200" algn="l"/>
              </a:tabLst>
            </a:pPr>
            <a:b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Punkty sumują się. Łącznie w tym kryterium można otrzymać 5 punktów.</a:t>
            </a:r>
          </a:p>
          <a:p>
            <a:pPr marL="342900" lvl="0" indent="-342900" algn="just">
              <a:lnSpc>
                <a:spcPct val="115000"/>
              </a:lnSpc>
              <a:buSzPts val="1000"/>
              <a:buFont typeface="+mj-lt"/>
              <a:buAutoNum type="arabicPeriod" startAt="25"/>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118EC92C-F4C4-490E-8F59-56BAA4CD19EB}"/>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400907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6A7755A-66A1-4A7C-AD04-84F274C5AB18}"/>
              </a:ext>
            </a:extLst>
          </p:cNvPr>
          <p:cNvSpPr txBox="1"/>
          <p:nvPr/>
        </p:nvSpPr>
        <p:spPr>
          <a:xfrm>
            <a:off x="806796" y="2267592"/>
            <a:ext cx="10578408" cy="2322815"/>
          </a:xfrm>
          <a:prstGeom prst="rect">
            <a:avLst/>
          </a:prstGeom>
          <a:noFill/>
        </p:spPr>
        <p:txBody>
          <a:bodyPr wrap="square" rtlCol="0">
            <a:spAutoFit/>
          </a:bodyPr>
          <a:lstStyle/>
          <a:p>
            <a:r>
              <a:rPr lang="pl-PL" sz="1800" b="0" i="0" u="none" strike="noStrike" baseline="0" dirty="0">
                <a:solidFill>
                  <a:srgbClr val="002060"/>
                </a:solidFill>
                <a:latin typeface="Arial" panose="020B0604020202020204" pitchFamily="34" charset="0"/>
                <a:cs typeface="Arial" panose="020B0604020202020204" pitchFamily="34" charset="0"/>
              </a:rPr>
              <a:t>Maksymalna liczba punktów możliwa do uzyskania ze wszystkich kryteriów punktowych - </a:t>
            </a:r>
            <a:r>
              <a:rPr lang="pl-PL" sz="1800" b="1" i="0" u="none" strike="noStrike" baseline="0" dirty="0">
                <a:solidFill>
                  <a:srgbClr val="00B0F0"/>
                </a:solidFill>
                <a:latin typeface="Arial" panose="020B0604020202020204" pitchFamily="34" charset="0"/>
                <a:cs typeface="Arial" panose="020B0604020202020204" pitchFamily="34" charset="0"/>
              </a:rPr>
              <a:t>17 punktów </a:t>
            </a:r>
            <a:r>
              <a:rPr lang="pl-PL" sz="1800" b="0" i="0" u="none" strike="noStrike" baseline="0" dirty="0">
                <a:solidFill>
                  <a:srgbClr val="002060"/>
                </a:solidFill>
                <a:latin typeface="Arial" panose="020B0604020202020204" pitchFamily="34" charset="0"/>
                <a:cs typeface="Arial" panose="020B0604020202020204" pitchFamily="34" charset="0"/>
              </a:rPr>
              <a:t>	</a:t>
            </a:r>
          </a:p>
          <a:p>
            <a:r>
              <a:rPr lang="pl-PL" sz="1800" b="0" i="0" u="none" strike="noStrike" baseline="0" dirty="0">
                <a:solidFill>
                  <a:srgbClr val="002060"/>
                </a:solidFill>
                <a:latin typeface="Arial" panose="020B0604020202020204" pitchFamily="34" charset="0"/>
                <a:cs typeface="Arial" panose="020B0604020202020204" pitchFamily="34" charset="0"/>
              </a:rPr>
              <a:t>Maksymalna liczba punktów możliwa do uzyskania w ramach kryteriów branych pod uwagę przy wyliczeniu minimum punktowego 50% - </a:t>
            </a:r>
            <a:r>
              <a:rPr lang="pl-PL" sz="1800" b="1" i="0" u="none" strike="noStrike" baseline="0" dirty="0">
                <a:solidFill>
                  <a:srgbClr val="00B0F0"/>
                </a:solidFill>
                <a:latin typeface="Arial" panose="020B0604020202020204" pitchFamily="34" charset="0"/>
                <a:cs typeface="Arial" panose="020B0604020202020204" pitchFamily="34" charset="0"/>
              </a:rPr>
              <a:t>8 punktów </a:t>
            </a:r>
            <a:r>
              <a:rPr lang="pl-PL" sz="1800" b="0" i="0" u="none" strike="noStrike" baseline="0" dirty="0">
                <a:solidFill>
                  <a:srgbClr val="002060"/>
                </a:solidFill>
                <a:latin typeface="Arial" panose="020B0604020202020204" pitchFamily="34" charset="0"/>
                <a:cs typeface="Arial" panose="020B0604020202020204" pitchFamily="34" charset="0"/>
              </a:rPr>
              <a:t>	</a:t>
            </a:r>
          </a:p>
          <a:p>
            <a:endParaRPr lang="pl-PL" sz="1800" b="0" i="0" u="none" strike="noStrike" baseline="0" dirty="0">
              <a:solidFill>
                <a:srgbClr val="002060"/>
              </a:solidFill>
              <a:latin typeface="Arial" panose="020B0604020202020204" pitchFamily="34" charset="0"/>
              <a:cs typeface="Arial" panose="020B0604020202020204" pitchFamily="34" charset="0"/>
            </a:endParaRPr>
          </a:p>
          <a:p>
            <a:r>
              <a:rPr lang="pl-PL" sz="1800" b="0" i="0" u="none" strike="noStrike" baseline="0" dirty="0">
                <a:solidFill>
                  <a:srgbClr val="002060"/>
                </a:solidFill>
                <a:latin typeface="Arial" panose="020B0604020202020204" pitchFamily="34" charset="0"/>
                <a:cs typeface="Arial" panose="020B0604020202020204" pitchFamily="34" charset="0"/>
              </a:rPr>
              <a:t>Minimalna liczba punktów konieczna do uzyskania w ramach kryteriów branych pod uwagę przy wyliczeniu minimum punktowego 50% -</a:t>
            </a:r>
            <a:r>
              <a:rPr lang="pl-PL" sz="1800" b="0" i="0" u="none" strike="noStrike" baseline="0" dirty="0">
                <a:solidFill>
                  <a:srgbClr val="00B0F0"/>
                </a:solidFill>
                <a:latin typeface="Arial" panose="020B0604020202020204" pitchFamily="34" charset="0"/>
                <a:cs typeface="Arial" panose="020B0604020202020204" pitchFamily="34" charset="0"/>
              </a:rPr>
              <a:t> </a:t>
            </a:r>
            <a:r>
              <a:rPr lang="pl-PL" sz="1800" b="1" i="0" u="none" strike="noStrike" baseline="0" dirty="0">
                <a:solidFill>
                  <a:srgbClr val="00B0F0"/>
                </a:solidFill>
                <a:latin typeface="Arial" panose="020B0604020202020204" pitchFamily="34" charset="0"/>
                <a:cs typeface="Arial" panose="020B0604020202020204" pitchFamily="34" charset="0"/>
              </a:rPr>
              <a:t>4 punktów </a:t>
            </a:r>
            <a:r>
              <a:rPr lang="pl-PL" sz="1800" b="0" i="0" u="none" strike="noStrike" baseline="0" dirty="0">
                <a:solidFill>
                  <a:srgbClr val="002060"/>
                </a:solidFill>
                <a:latin typeface="Calibri" panose="020F0502020204030204" pitchFamily="34" charset="0"/>
              </a:rPr>
              <a:t>	</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ole tekstowe 3">
            <a:extLst>
              <a:ext uri="{FF2B5EF4-FFF2-40B4-BE49-F238E27FC236}">
                <a16:creationId xmlns:a16="http://schemas.microsoft.com/office/drawing/2014/main" id="{118EC92C-F4C4-490E-8F59-56BAA4CD19EB}"/>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Kryteria oceny </a:t>
            </a:r>
            <a:r>
              <a:rPr lang="pl-PL" sz="3200" b="1" dirty="0">
                <a:solidFill>
                  <a:schemeClr val="accent1">
                    <a:lumMod val="50000"/>
                  </a:schemeClr>
                </a:solidFill>
              </a:rPr>
              <a:t>(typ 5 i 6)</a:t>
            </a:r>
            <a:endParaRPr lang="pl-PL" sz="3200" dirty="0"/>
          </a:p>
        </p:txBody>
      </p:sp>
    </p:spTree>
    <p:extLst>
      <p:ext uri="{BB962C8B-B14F-4D97-AF65-F5344CB8AC3E}">
        <p14:creationId xmlns:p14="http://schemas.microsoft.com/office/powerpoint/2010/main" val="3984801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oceny wniosku o dofinansowanie</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919239" y="1210313"/>
            <a:ext cx="10578408" cy="3887859"/>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 trakcie oceny kryteriów istnieje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możliwość dwukrotnego uzupełnienia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lub poprawy wniosku o dofinansowanie wraz z załącznikami. Uzupełnieniu lub poprawie podlegają wyłącznie elementy wskazane w wezwaniu IZ wysłanym do Wnioskodawcy.</a:t>
            </a:r>
          </a:p>
          <a:p>
            <a:pPr lvl="0" algn="just">
              <a:lnSpc>
                <a:spcPct val="115000"/>
              </a:lnSpc>
              <a:buSzPts val="1000"/>
              <a:tabLst>
                <a:tab pos="457200" algn="l"/>
              </a:tabLst>
            </a:pPr>
            <a:endPar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Gdy wniosek o dofinansowanie wraz z załącznikami nie spełnia kryteriów wyboru projektów, ION wzywa Wnioskodawcę za pośrednictwem WOD2021 do uzupełnienia lub poprawy każdorazowo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w terminie 7 dni roboczych</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Termin wskazany w wezwaniu do poprawy liczy się od dnia następującego po dniu przekazania Wnioskodawcy wezwania do uzupełnienia lub poprawy. Wnioskodawca składa poprawiony lub uzupełniony wniosek o dofinansowanie wraz z załącznikami w wyznaczonym w wezwaniu terminie wyłącznie za pośrednictwem WOD2021.</a:t>
            </a: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606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B22FECE-F426-41F6-9065-039F0B5E282B}"/>
              </a:ext>
            </a:extLst>
          </p:cNvPr>
          <p:cNvSpPr txBox="1"/>
          <p:nvPr/>
        </p:nvSpPr>
        <p:spPr>
          <a:xfrm>
            <a:off x="521677" y="1043228"/>
            <a:ext cx="11148646" cy="4493538"/>
          </a:xfrm>
          <a:prstGeom prst="rect">
            <a:avLst/>
          </a:prstGeom>
          <a:noFill/>
        </p:spPr>
        <p:txBody>
          <a:bodyPr wrap="square" rtlCol="0">
            <a:spAutoFit/>
          </a:bodyPr>
          <a:lstStyle/>
          <a:p>
            <a:pPr algn="ctr"/>
            <a:r>
              <a:rPr lang="pl-PL" sz="2200" dirty="0">
                <a:effectLst/>
                <a:ea typeface="Times New Roman" panose="02020603050405020304" pitchFamily="18" charset="0"/>
              </a:rPr>
              <a:t>Instytucja Zarządzająca zamieściła 13.02.2024 r. ogłoszenie o naborze</a:t>
            </a:r>
            <a:br>
              <a:rPr lang="pl-PL" sz="2200" dirty="0">
                <a:effectLst/>
                <a:ea typeface="Times New Roman" panose="02020603050405020304" pitchFamily="18" charset="0"/>
              </a:rPr>
            </a:br>
            <a:r>
              <a:rPr lang="pl-PL" sz="2200" dirty="0">
                <a:effectLst/>
                <a:ea typeface="Times New Roman" panose="02020603050405020304" pitchFamily="18" charset="0"/>
              </a:rPr>
              <a:t>na stronie internetowej </a:t>
            </a:r>
            <a:r>
              <a:rPr lang="pl-PL" sz="2200" dirty="0" err="1">
                <a:effectLst/>
                <a:ea typeface="Times New Roman" panose="02020603050405020304" pitchFamily="18" charset="0"/>
              </a:rPr>
              <a:t>FEWiM</a:t>
            </a:r>
            <a:r>
              <a:rPr lang="pl-PL" sz="2200" dirty="0">
                <a:effectLst/>
                <a:ea typeface="Times New Roman" panose="02020603050405020304" pitchFamily="18" charset="0"/>
              </a:rPr>
              <a:t> i Portalu, zgodnie z harmonogramem naborów opublikowanym na stronie internetowej.</a:t>
            </a:r>
          </a:p>
          <a:p>
            <a:pPr algn="ctr"/>
            <a:r>
              <a:rPr lang="pl-PL" sz="2200" dirty="0">
                <a:effectLst/>
                <a:ea typeface="Times New Roman" panose="02020603050405020304" pitchFamily="18" charset="0"/>
              </a:rPr>
              <a:t> </a:t>
            </a:r>
          </a:p>
          <a:p>
            <a:pPr algn="ctr"/>
            <a:r>
              <a:rPr lang="pl-PL" sz="2200" dirty="0">
                <a:effectLst/>
                <a:ea typeface="Times New Roman" panose="02020603050405020304" pitchFamily="18" charset="0"/>
              </a:rPr>
              <a:t>Termin składania wniosków: </a:t>
            </a:r>
          </a:p>
          <a:p>
            <a:pPr algn="ctr"/>
            <a:r>
              <a:rPr lang="pl-PL" sz="2200" dirty="0">
                <a:effectLst/>
                <a:ea typeface="Times New Roman" panose="02020603050405020304" pitchFamily="18" charset="0"/>
              </a:rPr>
              <a:t>od </a:t>
            </a:r>
            <a:r>
              <a:rPr lang="pl-PL" sz="2200" dirty="0">
                <a:solidFill>
                  <a:srgbClr val="00B0F0"/>
                </a:solidFill>
                <a:effectLst/>
                <a:ea typeface="Times New Roman" panose="02020603050405020304" pitchFamily="18" charset="0"/>
              </a:rPr>
              <a:t>4 marca 2024 </a:t>
            </a:r>
            <a:r>
              <a:rPr lang="pl-PL" sz="2200" dirty="0">
                <a:effectLst/>
                <a:ea typeface="Times New Roman" panose="02020603050405020304" pitchFamily="18" charset="0"/>
              </a:rPr>
              <a:t>r. od godziny </a:t>
            </a:r>
            <a:r>
              <a:rPr lang="pl-PL" sz="2200" dirty="0">
                <a:solidFill>
                  <a:srgbClr val="00B0F0"/>
                </a:solidFill>
                <a:effectLst/>
                <a:ea typeface="Times New Roman" panose="02020603050405020304" pitchFamily="18" charset="0"/>
              </a:rPr>
              <a:t>00:00</a:t>
            </a:r>
            <a:r>
              <a:rPr lang="pl-PL" sz="2200" dirty="0">
                <a:effectLst/>
                <a:ea typeface="Times New Roman" panose="02020603050405020304" pitchFamily="18" charset="0"/>
              </a:rPr>
              <a:t> (rozpoczęcie naboru) </a:t>
            </a:r>
          </a:p>
          <a:p>
            <a:pPr algn="ctr"/>
            <a:r>
              <a:rPr lang="pl-PL" sz="2200" dirty="0">
                <a:effectLst/>
                <a:ea typeface="Times New Roman" panose="02020603050405020304" pitchFamily="18" charset="0"/>
              </a:rPr>
              <a:t>do </a:t>
            </a:r>
            <a:r>
              <a:rPr lang="pl-PL" sz="2200" dirty="0">
                <a:solidFill>
                  <a:srgbClr val="00B0F0"/>
                </a:solidFill>
                <a:effectLst/>
                <a:ea typeface="Times New Roman" panose="02020603050405020304" pitchFamily="18" charset="0"/>
              </a:rPr>
              <a:t>27 marca 2024 r. </a:t>
            </a:r>
            <a:r>
              <a:rPr lang="pl-PL" sz="2200" dirty="0">
                <a:effectLst/>
                <a:ea typeface="Times New Roman" panose="02020603050405020304" pitchFamily="18" charset="0"/>
              </a:rPr>
              <a:t>do godziny </a:t>
            </a:r>
            <a:r>
              <a:rPr lang="pl-PL" sz="2200" dirty="0">
                <a:solidFill>
                  <a:srgbClr val="00B0F0"/>
                </a:solidFill>
                <a:effectLst/>
                <a:ea typeface="Times New Roman" panose="02020603050405020304" pitchFamily="18" charset="0"/>
              </a:rPr>
              <a:t>23:59</a:t>
            </a:r>
            <a:r>
              <a:rPr lang="pl-PL" sz="2200" dirty="0">
                <a:effectLst/>
                <a:ea typeface="Times New Roman" panose="02020603050405020304" pitchFamily="18" charset="0"/>
              </a:rPr>
              <a:t> (zamknięcie naboru i godzina blokady WOD2021).</a:t>
            </a:r>
          </a:p>
          <a:p>
            <a:pPr algn="ctr"/>
            <a:r>
              <a:rPr lang="pl-PL" sz="2200" dirty="0">
                <a:effectLst/>
                <a:ea typeface="Times New Roman" panose="02020603050405020304" pitchFamily="18" charset="0"/>
              </a:rPr>
              <a:t> </a:t>
            </a:r>
          </a:p>
          <a:p>
            <a:pPr algn="ctr"/>
            <a:r>
              <a:rPr lang="pl-PL" sz="2200" dirty="0">
                <a:effectLst/>
                <a:ea typeface="Times New Roman" panose="02020603050405020304" pitchFamily="18" charset="0"/>
              </a:rPr>
              <a:t>Orientacyjny termin rozstrzygnięcia konkursu to </a:t>
            </a:r>
            <a:r>
              <a:rPr lang="pl-PL" sz="2200" dirty="0">
                <a:solidFill>
                  <a:srgbClr val="00B0F0"/>
                </a:solidFill>
                <a:ea typeface="Times New Roman" panose="02020603050405020304" pitchFamily="18" charset="0"/>
              </a:rPr>
              <a:t>wrzesień</a:t>
            </a:r>
            <a:r>
              <a:rPr lang="pl-PL" sz="2200" dirty="0">
                <a:solidFill>
                  <a:srgbClr val="00B0F0"/>
                </a:solidFill>
                <a:effectLst/>
                <a:ea typeface="Times New Roman" panose="02020603050405020304" pitchFamily="18" charset="0"/>
              </a:rPr>
              <a:t> 2024 r.</a:t>
            </a:r>
          </a:p>
          <a:p>
            <a:pPr algn="ctr"/>
            <a:r>
              <a:rPr lang="pl-PL" sz="2200" dirty="0">
                <a:effectLst/>
                <a:ea typeface="Times New Roman" panose="02020603050405020304" pitchFamily="18" charset="0"/>
              </a:rPr>
              <a:t> </a:t>
            </a:r>
          </a:p>
          <a:p>
            <a:pPr algn="ctr"/>
            <a:r>
              <a:rPr lang="pl-PL" sz="2200" dirty="0">
                <a:effectLst/>
                <a:ea typeface="Times New Roman" panose="02020603050405020304" pitchFamily="18" charset="0"/>
              </a:rPr>
              <a:t>Regulamin wraz z dokumentacją konkursową zamieszczony jest na stronie internetowej </a:t>
            </a:r>
            <a:br>
              <a:rPr lang="pl-PL" sz="2200" dirty="0">
                <a:effectLst/>
                <a:ea typeface="Times New Roman" panose="02020603050405020304" pitchFamily="18" charset="0"/>
              </a:rPr>
            </a:br>
            <a:r>
              <a:rPr lang="pl-PL" sz="2200" dirty="0" err="1">
                <a:effectLst/>
                <a:ea typeface="Times New Roman" panose="02020603050405020304" pitchFamily="18" charset="0"/>
              </a:rPr>
              <a:t>FEWiM</a:t>
            </a:r>
            <a:r>
              <a:rPr lang="pl-PL" sz="2200" dirty="0">
                <a:effectLst/>
                <a:ea typeface="Times New Roman" panose="02020603050405020304" pitchFamily="18" charset="0"/>
              </a:rPr>
              <a:t> i Portalu. </a:t>
            </a:r>
          </a:p>
          <a:p>
            <a:pPr algn="just"/>
            <a:endParaRPr lang="pl-PL" sz="2200" dirty="0"/>
          </a:p>
        </p:txBody>
      </p:sp>
      <p:sp>
        <p:nvSpPr>
          <p:cNvPr id="3" name="pole tekstowe 2">
            <a:extLst>
              <a:ext uri="{FF2B5EF4-FFF2-40B4-BE49-F238E27FC236}">
                <a16:creationId xmlns:a16="http://schemas.microsoft.com/office/drawing/2014/main" id="{00FD7E11-D5A1-4146-B64E-9FA920FF26D9}"/>
              </a:ext>
            </a:extLst>
          </p:cNvPr>
          <p:cNvSpPr txBox="1"/>
          <p:nvPr/>
        </p:nvSpPr>
        <p:spPr>
          <a:xfrm>
            <a:off x="134272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Ogłoszenie naboru</a:t>
            </a:r>
            <a:endParaRPr lang="pl-PL" sz="3200" dirty="0"/>
          </a:p>
        </p:txBody>
      </p:sp>
    </p:spTree>
    <p:extLst>
      <p:ext uri="{BB962C8B-B14F-4D97-AF65-F5344CB8AC3E}">
        <p14:creationId xmlns:p14="http://schemas.microsoft.com/office/powerpoint/2010/main" val="701948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oceny wniosku o dofinansowanie</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919239" y="1210313"/>
            <a:ext cx="10578408" cy="3887859"/>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Jeśli Wnioskodawca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po pierwszym wezwaniu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nie uzupełni lub nie poprawi wniosku o dofinansowanie wraz z załącznikami w wyznaczonym terminie,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kierowane jest ponowne wezwanie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do uzupełnienia lub poprawy.</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Jeśli Wnioskodawca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po drugim wezwaniu dokona uzupełnienia lub poprawy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wniosku o dofinansowanie wraz z załącznikami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niezgodnie z zakresem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wskazanym w wezwaniu, ocenie podlega dokumentacja poprawiona przez Wnioskodawcę.</a:t>
            </a:r>
          </a:p>
          <a:p>
            <a:pPr lvl="0" algn="just">
              <a:lnSpc>
                <a:spcPct val="115000"/>
              </a:lnSpc>
              <a:buSzPts val="1000"/>
              <a:tabLst>
                <a:tab pos="457200" algn="l"/>
              </a:tabLst>
            </a:pPr>
            <a:endPar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Jeśli Wnioskodawca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po drugim wezwaniu nie uzupełni lub nie poprawi wniosku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 dofinansowanie wraz z załącznikami w wyznaczonym terminie,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zostaje on oceniony na podstawie dokumentów</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które zostały skierowane do poprawy.</a:t>
            </a: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242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oceny wniosku o dofinansowanie</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919239" y="1210313"/>
            <a:ext cx="10578408" cy="2613664"/>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Dopuszczalne jest, aby w szczególnych przypadkach Wnioskodawca, który został wezwany do poprawienia lub uzupełnienia wniosku dokonał poprawy wniosku i załączników, w zakresie niewynikającym z ww. wezwania. W takiej sytuacji, Wnioskodawca zobowiązany jest do poinformowania, w jakim zakresie wprowadzono zmiany wraz z ich uzasadnieniem. Ocena ww. zmian następuje równolegle z oceną uwag wskazanych w wezwaniu do poprawy.</a:t>
            </a:r>
          </a:p>
          <a:p>
            <a:pPr lvl="0" algn="just">
              <a:lnSpc>
                <a:spcPct val="115000"/>
              </a:lnSpc>
              <a:buSzPts val="1000"/>
              <a:tabLst>
                <a:tab pos="457200" algn="l"/>
              </a:tabLst>
            </a:pPr>
            <a:endPar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Poprawiany załącznik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musi być złożony w całości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(nie dopuszcza się przedkładania pojedynczych stron poszczególnych załączników).</a:t>
            </a: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343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800274"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Sposób oceny wniosku o dofinansowanie</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919239" y="1210313"/>
            <a:ext cx="10578408" cy="4524957"/>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Projekt otrzymuje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pozytywną ocenę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KOP w zakresie spełnienia kryteriów wyboru projektów w przypadku, gdy spełni wszystkie </a:t>
            </a:r>
            <a:r>
              <a:rPr lang="pl-PL"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kryteria zerojedynkowe i uzyska co najmniej 50% maksymalnej liczby punktów</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przewidzianych w ramach kryteriów branych pod uwagę przy wyliczaniu minimum punktowego 50% w Karcie z definicjami kryteriów wyboru projektów stanowiącej załącznik do Regulaminu.</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Projekty, które otrzymały pozytywną ocenę KOP są zaszeregowane zgodnie z liczbą przyznanych punktów. </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Projekt otrzymuje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negatywną ocenę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 przypadku:</a:t>
            </a: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niespełnienia co najmniej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jednego kryterium zerojedynkowego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lub</a:t>
            </a: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nieuzyskania co najmniej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50% maksymalnej liczby punktów</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lub</a:t>
            </a: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gdy projekt nie może być wybrany do dofinansowania z uwagi na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wyczerpanie kwoty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przeznaczonej na dofinansowanie projektów w niniejszym naborze.</a:t>
            </a:r>
          </a:p>
        </p:txBody>
      </p:sp>
    </p:spTree>
    <p:extLst>
      <p:ext uri="{BB962C8B-B14F-4D97-AF65-F5344CB8AC3E}">
        <p14:creationId xmlns:p14="http://schemas.microsoft.com/office/powerpoint/2010/main" val="333200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772282"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Rozstrzygnięcie naboru i wybór projektów do dofinansowania</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891247" y="1807472"/>
            <a:ext cx="10578408" cy="2613664"/>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Rozstrzygnięcie naboru następuje po zakończeniu oceny kryteriów poprzez zatwierdzenie przez Zarząd WWM listy projektów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ocenionych pozytywnie, negatywnie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oraz tych które mimo spełnienia kryteriów uzyskały negatywny wynik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z powodu wyczerpania alokacji</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Wnioskodawca jest pisemnie informowany o wyniku oceny wniosku i wyborze projektu do dofinansowania. Pismo informujące Wnioskodawcę o wyborze projektu do dofinansowania zawiera punktację otrzymaną przez projekt. Pismo przekazywane jest za zwrotnym potwierdzeniem odbioru, lub na elektroniczną skrzynkę podawczą Wnioskodawcy publicznego. </a:t>
            </a:r>
          </a:p>
        </p:txBody>
      </p:sp>
    </p:spTree>
    <p:extLst>
      <p:ext uri="{BB962C8B-B14F-4D97-AF65-F5344CB8AC3E}">
        <p14:creationId xmlns:p14="http://schemas.microsoft.com/office/powerpoint/2010/main" val="2811085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772282"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Sporządzenie i zawarcie umowy o dofinansowanie</a:t>
            </a:r>
            <a:endParaRPr lang="pl-PL" sz="3200" dirty="0"/>
          </a:p>
        </p:txBody>
      </p:sp>
      <p:sp>
        <p:nvSpPr>
          <p:cNvPr id="5" name="pole tekstowe 4">
            <a:extLst>
              <a:ext uri="{FF2B5EF4-FFF2-40B4-BE49-F238E27FC236}">
                <a16:creationId xmlns:a16="http://schemas.microsoft.com/office/drawing/2014/main" id="{C6A7755A-66A1-4A7C-AD04-84F274C5AB18}"/>
              </a:ext>
            </a:extLst>
          </p:cNvPr>
          <p:cNvSpPr txBox="1"/>
          <p:nvPr/>
        </p:nvSpPr>
        <p:spPr>
          <a:xfrm>
            <a:off x="891247" y="1247636"/>
            <a:ext cx="10578408" cy="3887859"/>
          </a:xfrm>
          <a:prstGeom prst="rect">
            <a:avLst/>
          </a:prstGeom>
          <a:noFill/>
        </p:spPr>
        <p:txBody>
          <a:bodyPr wrap="square" rtlCol="0">
            <a:spAutoFit/>
          </a:bodyPr>
          <a:lstStyle/>
          <a:p>
            <a:pPr lvl="0" algn="just">
              <a:lnSpc>
                <a:spcPct val="115000"/>
              </a:lnSpc>
              <a:buSzPts val="1000"/>
              <a:tabLst>
                <a:tab pos="457200" algn="l"/>
              </a:tabLst>
            </a:pP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Wnioskodawca jest wzywany w piśmie z informacją o wyborze projektu do dofinansowania, do przedłożenia w terminie </a:t>
            </a:r>
            <a:r>
              <a:rPr lang="pl-PL"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5 dni roboczych </a:t>
            </a:r>
            <a:r>
              <a:rPr lang="pl-PL"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Wniosku o dodanie osoby uprawnionej zarządzającej projektem po stronie Beneficjenta. Wnioskodawca jest zobligowany do dostarczenia do IZ podpisanej wersji papierowej wniosku osobiście, przez posłańca, przesyłką rejestrową (zgodnie z art. 3 pkt 23 ustawy z dnia 23 listopada 2012 r. – Prawo pocztowe (Poczta Polska S.A.)) lub przesyłką kurierską.</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 przypadku przedłożenia prawidłowo uzupełnionego wniosku IZ wysyła za pośrednictwem CST2021 zaproszenie do utworzenia konta użytkownika na wskazany adres e-mail Wnioskodawcy w terminie </a:t>
            </a:r>
            <a:b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3 dni roboczych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od jego otrzymania.</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IZ wzywa Wnioskodawcę za pośrednictwem SL2021 do przedłożenia dokumentów do umowy za pośrednictwem SL2021 w terminie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7 dni roboczych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od otrzymania wezwania.</a:t>
            </a:r>
          </a:p>
        </p:txBody>
      </p:sp>
    </p:spTree>
    <p:extLst>
      <p:ext uri="{BB962C8B-B14F-4D97-AF65-F5344CB8AC3E}">
        <p14:creationId xmlns:p14="http://schemas.microsoft.com/office/powerpoint/2010/main" val="1185570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772282"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Załączniki wymagane przed podpisaniem umowy</a:t>
            </a:r>
            <a:endParaRPr lang="pl-PL" sz="3200" dirty="0"/>
          </a:p>
        </p:txBody>
      </p:sp>
      <p:sp>
        <p:nvSpPr>
          <p:cNvPr id="6" name="pole tekstowe 5">
            <a:extLst>
              <a:ext uri="{FF2B5EF4-FFF2-40B4-BE49-F238E27FC236}">
                <a16:creationId xmlns:a16="http://schemas.microsoft.com/office/drawing/2014/main" id="{4047145C-56A4-4FEC-B7B1-881A3F522916}"/>
              </a:ext>
            </a:extLst>
          </p:cNvPr>
          <p:cNvSpPr txBox="1"/>
          <p:nvPr/>
        </p:nvSpPr>
        <p:spPr>
          <a:xfrm>
            <a:off x="1102956" y="1337742"/>
            <a:ext cx="9986087" cy="4524957"/>
          </a:xfrm>
          <a:prstGeom prst="rect">
            <a:avLst/>
          </a:prstGeom>
          <a:noFill/>
        </p:spPr>
        <p:txBody>
          <a:bodyPr wrap="square">
            <a:spAutoFit/>
          </a:bodyPr>
          <a:lstStyle/>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Kopia</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decyzji pozwolenia na budowę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wraz z wyciągiem z dokumentacji technicznej lub jeśli decyzja nie została jeszcze wydana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Kopia wniosku o wydanie decyzji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pozwolenia na budowę, kopia zgłoszenia budowy złożona do właściwego organu wraz z wyciągiem z dokumentacji technicznej. </a:t>
            </a:r>
          </a:p>
          <a:p>
            <a:pPr marL="285750" lvl="0" indent="-285750" algn="just">
              <a:lnSpc>
                <a:spcPct val="115000"/>
              </a:lnSpc>
              <a:buSzPts val="1000"/>
              <a:buFontTx/>
              <a:buChar char="-"/>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Dokumentacja techniczna dla przedsięwzięć niepodlegających zgłoszeniu,</a:t>
            </a:r>
          </a:p>
          <a:p>
            <a:pPr marL="285750" lvl="0" indent="-285750" algn="just">
              <a:lnSpc>
                <a:spcPct val="115000"/>
              </a:lnSpc>
              <a:buSzPts val="1000"/>
              <a:buFontTx/>
              <a:buChar char="-"/>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Kopia Pozwolenia Konserwatora Zabytków.</a:t>
            </a:r>
          </a:p>
          <a:p>
            <a:pPr marL="285750" lvl="0" indent="-285750" algn="just">
              <a:lnSpc>
                <a:spcPct val="115000"/>
              </a:lnSpc>
              <a:buSzPts val="1000"/>
              <a:buFontTx/>
              <a:buChar char="-"/>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Zaświadczenie z </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Urzędu Skarbowego i Zakładu Ubezpieczeń Społecznych </a:t>
            </a:r>
            <a:r>
              <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rPr>
              <a:t>o niezaleganiu z należnościami wobec Skarbu Państwa.</a:t>
            </a: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Harmonogram płatności.</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7320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772282"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Załączniki wymagane przed podpisaniem umowy</a:t>
            </a:r>
            <a:endParaRPr lang="pl-PL" sz="3200" dirty="0"/>
          </a:p>
        </p:txBody>
      </p:sp>
      <p:sp>
        <p:nvSpPr>
          <p:cNvPr id="6" name="pole tekstowe 5">
            <a:extLst>
              <a:ext uri="{FF2B5EF4-FFF2-40B4-BE49-F238E27FC236}">
                <a16:creationId xmlns:a16="http://schemas.microsoft.com/office/drawing/2014/main" id="{4047145C-56A4-4FEC-B7B1-881A3F522916}"/>
              </a:ext>
            </a:extLst>
          </p:cNvPr>
          <p:cNvSpPr txBox="1"/>
          <p:nvPr/>
        </p:nvSpPr>
        <p:spPr>
          <a:xfrm>
            <a:off x="914401" y="1160461"/>
            <a:ext cx="10440954" cy="5162054"/>
          </a:xfrm>
          <a:prstGeom prst="rect">
            <a:avLst/>
          </a:prstGeom>
          <a:noFill/>
        </p:spPr>
        <p:txBody>
          <a:bodyPr wrap="square">
            <a:spAutoFit/>
          </a:bodyPr>
          <a:lstStyle/>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Oświadczenie Wnioskodawcy o nieotrzymaniu od momentu złożenia wniosku </a:t>
            </a:r>
            <a:b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b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o dofinansowanie projektu pomocy publicznej innej niż de minimis na dany projekt oraz </a:t>
            </a:r>
            <a:b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b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o nieotrzymaniu od momentu złożenia wniosku pomocy de minimis </a:t>
            </a:r>
            <a:r>
              <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rPr>
              <a:t>lub aktualizację formularzy informacyjnych. </a:t>
            </a:r>
          </a:p>
          <a:p>
            <a:pPr lvl="0" algn="just">
              <a:lnSpc>
                <a:spcPct val="115000"/>
              </a:lnSpc>
              <a:buSzPts val="1000"/>
              <a:tabLst>
                <a:tab pos="457200" algn="l"/>
              </a:tabLst>
            </a:pPr>
            <a:endParaRPr lang="pl-PL"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Oświadczenie o otrzymaniu/nieotrzymaniu pomocy de minimis.</a:t>
            </a: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Informacja na temat rachunku bankowego projektu. </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Oświadczenie VAT.</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Oświadczenie Wnioskodawcy będącego osobą fizyczną prowadzącą działalność gospodarczą. </a:t>
            </a:r>
          </a:p>
          <a:p>
            <a:pPr lvl="0" algn="just">
              <a:lnSpc>
                <a:spcPct val="115000"/>
              </a:lnSpc>
              <a:buSzPts val="1000"/>
              <a:tabLst>
                <a:tab pos="457200" algn="l"/>
              </a:tabLst>
            </a:pPr>
            <a:endParaRPr lang="pl-PL"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endParaRP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4617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772282" y="403684"/>
            <a:ext cx="10816338"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Załączniki wymagane przed podpisaniem umowy</a:t>
            </a:r>
            <a:endParaRPr lang="pl-PL" sz="3200" dirty="0"/>
          </a:p>
        </p:txBody>
      </p:sp>
      <p:sp>
        <p:nvSpPr>
          <p:cNvPr id="6" name="pole tekstowe 5">
            <a:extLst>
              <a:ext uri="{FF2B5EF4-FFF2-40B4-BE49-F238E27FC236}">
                <a16:creationId xmlns:a16="http://schemas.microsoft.com/office/drawing/2014/main" id="{4047145C-56A4-4FEC-B7B1-881A3F522916}"/>
              </a:ext>
            </a:extLst>
          </p:cNvPr>
          <p:cNvSpPr txBox="1"/>
          <p:nvPr/>
        </p:nvSpPr>
        <p:spPr>
          <a:xfrm>
            <a:off x="1102956" y="1449710"/>
            <a:ext cx="9986087" cy="4843505"/>
          </a:xfrm>
          <a:prstGeom prst="rect">
            <a:avLst/>
          </a:prstGeom>
          <a:noFill/>
        </p:spPr>
        <p:txBody>
          <a:bodyPr wrap="square">
            <a:spAutoFit/>
          </a:bodyPr>
          <a:lstStyle/>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Oświadczenie o braku toczących się postępowań.</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Oświadczenie współmałżonka Wnioskodawcy o wyrażeniu zgody na zawarcie </a:t>
            </a:r>
            <a:b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b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Umowy o dofinansowanie i ustanowienie zabezpieczenia.</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Oświadczenie dotyczące informacji zawartych we wniosku i załącznikach.</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Pełnomocnictwo do podpisania umowy. </a:t>
            </a: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Deklaracja wyboru dodatkowego zabezpieczenia należytego wykonania </a:t>
            </a:r>
            <a:r>
              <a:rPr lang="pl-PL"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Umowyo</a:t>
            </a:r>
            <a:r>
              <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rPr>
              <a:t> dofinansowanie projektu.</a:t>
            </a:r>
          </a:p>
          <a:p>
            <a:pPr lvl="0" algn="just">
              <a:lnSpc>
                <a:spcPct val="115000"/>
              </a:lnSpc>
              <a:buSzPts val="1000"/>
              <a:tabLst>
                <a:tab pos="457200" algn="l"/>
              </a:tabLst>
            </a:pPr>
            <a:endParaRPr lang="pl-PL"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endParaRPr>
          </a:p>
          <a:p>
            <a:pPr lvl="0" algn="just">
              <a:lnSpc>
                <a:spcPct val="115000"/>
              </a:lnSpc>
              <a:buSzPts val="1000"/>
              <a:tabLst>
                <a:tab pos="457200" algn="l"/>
              </a:tabLst>
            </a:pPr>
            <a:endParaRPr lang="pl-PL"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buSzPts val="1000"/>
              <a:tabLst>
                <a:tab pos="457200" algn="l"/>
              </a:tabLst>
            </a:pPr>
            <a:endParaRPr lang="pl-P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9215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20880" y="1353983"/>
            <a:ext cx="10550239" cy="4248086"/>
          </a:xfrm>
          <a:prstGeom prst="rect">
            <a:avLst/>
          </a:prstGeom>
          <a:noFill/>
        </p:spPr>
        <p:txBody>
          <a:bodyPr wrap="square" rtlCol="0">
            <a:spAutoFit/>
          </a:bodyPr>
          <a:lstStyle/>
          <a:p>
            <a:pPr lvl="0" algn="just">
              <a:lnSpc>
                <a:spcPct val="115000"/>
              </a:lnSpc>
              <a:buSzPts val="1000"/>
              <a:tabLst>
                <a:tab pos="408940" algn="l"/>
              </a:tabLst>
            </a:pPr>
            <a:r>
              <a:rPr lang="pl-PL" sz="1800" dirty="0">
                <a:effectLst/>
                <a:ea typeface="Calibri" panose="020F0502020204030204" pitchFamily="34" charset="0"/>
              </a:rPr>
              <a:t>W przypadku negatywnej oceny jego projektu wybieranego w trybie konkurencyjnym, przysługuje prawo wniesienia do IZ, </a:t>
            </a:r>
            <a:r>
              <a:rPr lang="pl-PL" sz="1800" dirty="0">
                <a:solidFill>
                  <a:srgbClr val="00B0F0"/>
                </a:solidFill>
                <a:effectLst/>
                <a:ea typeface="Calibri" panose="020F0502020204030204" pitchFamily="34" charset="0"/>
              </a:rPr>
              <a:t>w terminie 14 dni</a:t>
            </a:r>
            <a:r>
              <a:rPr lang="pl-PL" sz="1800" dirty="0">
                <a:effectLst/>
                <a:ea typeface="Calibri" panose="020F0502020204030204" pitchFamily="34" charset="0"/>
              </a:rPr>
              <a:t> od doręczenia pisma, </a:t>
            </a:r>
            <a:r>
              <a:rPr lang="pl-PL" sz="1800" dirty="0">
                <a:solidFill>
                  <a:srgbClr val="00B0F0"/>
                </a:solidFill>
                <a:effectLst/>
                <a:ea typeface="Calibri" panose="020F0502020204030204" pitchFamily="34" charset="0"/>
              </a:rPr>
              <a:t>protestu</a:t>
            </a:r>
            <a:r>
              <a:rPr lang="pl-PL" sz="1800" dirty="0">
                <a:effectLst/>
                <a:ea typeface="Calibri" panose="020F0502020204030204" pitchFamily="34" charset="0"/>
              </a:rPr>
              <a:t> w celu ponownego sprawdzenia złożonego wniosku o dofinansowanie projektu w zakresie spełniania kryteriów wyboru projektów.</a:t>
            </a:r>
          </a:p>
          <a:p>
            <a:pPr lvl="0" algn="just">
              <a:lnSpc>
                <a:spcPct val="115000"/>
              </a:lnSpc>
              <a:buSzPts val="1000"/>
              <a:tabLst>
                <a:tab pos="408940" algn="l"/>
              </a:tabLst>
            </a:pPr>
            <a:endParaRPr lang="pl-PL" dirty="0">
              <a:ea typeface="Times New Roman" panose="02020603050405020304" pitchFamily="18" charset="0"/>
            </a:endParaRPr>
          </a:p>
          <a:p>
            <a:pPr lvl="0" algn="just">
              <a:lnSpc>
                <a:spcPct val="115000"/>
              </a:lnSpc>
              <a:buSzPts val="1000"/>
              <a:tabLst>
                <a:tab pos="408940" algn="l"/>
              </a:tabLst>
            </a:pPr>
            <a:r>
              <a:rPr lang="pl-PL" sz="1800" dirty="0">
                <a:effectLst/>
                <a:ea typeface="Calibri" panose="020F0502020204030204" pitchFamily="34" charset="0"/>
              </a:rPr>
              <a:t>Protest może być: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doręczony do IZ osobiście;</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doręczony do IZ w formie elektronicznej za pośrednictwem platformy teleinformatycznej (</a:t>
            </a:r>
            <a:r>
              <a:rPr lang="pl-PL" sz="1800" dirty="0" err="1">
                <a:solidFill>
                  <a:srgbClr val="000000"/>
                </a:solidFill>
                <a:effectLst/>
                <a:ea typeface="Calibri" panose="020F0502020204030204" pitchFamily="34" charset="0"/>
              </a:rPr>
              <a:t>ePUAP</a:t>
            </a:r>
            <a:r>
              <a:rPr lang="pl-PL" sz="1800" dirty="0">
                <a:solidFill>
                  <a:srgbClr val="000000"/>
                </a:solidFill>
                <a:effectLst/>
                <a:ea typeface="Calibri" panose="020F0502020204030204" pitchFamily="34" charset="0"/>
              </a:rPr>
              <a:t>);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doręczony do IZ przez posłańca;</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nadany do IZ w polskiej placówce pocztowej operatora wyznaczonego w rozumieniu ustawy z dnia 23 listopada 2012 r. - Prawo pocztowe. </a:t>
            </a:r>
            <a:endParaRPr lang="pl-PL" sz="1800" dirty="0">
              <a:effectLst/>
              <a:ea typeface="Times New Roman" panose="02020603050405020304" pitchFamily="18" charset="0"/>
            </a:endParaRPr>
          </a:p>
          <a:p>
            <a:pPr lvl="0" algn="just">
              <a:lnSpc>
                <a:spcPct val="115000"/>
              </a:lnSpc>
              <a:buSzPts val="1000"/>
              <a:tabLst>
                <a:tab pos="408940" algn="l"/>
              </a:tabLst>
            </a:pPr>
            <a:endParaRPr lang="pl-PL" sz="1800" dirty="0">
              <a:effectLst/>
              <a:ea typeface="Times New Roman" panose="02020603050405020304" pitchFamily="18" charset="0"/>
            </a:endParaRPr>
          </a:p>
          <a:p>
            <a:pPr lvl="0" algn="just">
              <a:lnSpc>
                <a:spcPct val="115000"/>
              </a:lnSpc>
              <a:buSzPts val="1000"/>
              <a:tabLst>
                <a:tab pos="408940" algn="l"/>
              </a:tabLst>
            </a:pPr>
            <a:endParaRPr lang="pl-PL" sz="1800" dirty="0">
              <a:effectLst/>
              <a:ea typeface="Calibri" panose="020F0502020204030204" pitchFamily="34" charset="0"/>
            </a:endParaRPr>
          </a:p>
          <a:p>
            <a:pPr lvl="0">
              <a:lnSpc>
                <a:spcPct val="115000"/>
              </a:lnSpc>
              <a:buSzPts val="1000"/>
              <a:tabLst>
                <a:tab pos="457200" algn="l"/>
              </a:tabLst>
            </a:pPr>
            <a:endParaRPr lang="pl-PL" sz="2000" dirty="0">
              <a:ea typeface="Times New Roman" panose="02020603050405020304" pitchFamily="18" charset="0"/>
            </a:endParaRPr>
          </a:p>
        </p:txBody>
      </p:sp>
    </p:spTree>
    <p:extLst>
      <p:ext uri="{BB962C8B-B14F-4D97-AF65-F5344CB8AC3E}">
        <p14:creationId xmlns:p14="http://schemas.microsoft.com/office/powerpoint/2010/main" val="1803028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20880" y="1353983"/>
            <a:ext cx="10550239" cy="4885183"/>
          </a:xfrm>
          <a:prstGeom prst="rect">
            <a:avLst/>
          </a:prstGeom>
          <a:noFill/>
        </p:spPr>
        <p:txBody>
          <a:bodyPr wrap="square" rtlCol="0">
            <a:spAutoFit/>
          </a:bodyPr>
          <a:lstStyle/>
          <a:p>
            <a:pPr lvl="0" algn="just">
              <a:lnSpc>
                <a:spcPct val="115000"/>
              </a:lnSpc>
              <a:buSzPts val="1000"/>
              <a:tabLst>
                <a:tab pos="408940" algn="l"/>
              </a:tabLst>
            </a:pPr>
            <a:r>
              <a:rPr lang="pl-PL" sz="1800" dirty="0">
                <a:effectLst/>
                <a:ea typeface="Calibri" panose="020F0502020204030204" pitchFamily="34" charset="0"/>
              </a:rPr>
              <a:t>Protest zawiera: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oznaczenie instytucji właściwej do rozpatrzenia protestu;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oznaczenie Wnioskodawcy;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numer wniosku o dofinansowanie projektu;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wskazanie kryteriów wyboru projektów, z których oceną Wnioskodawca się nie zgadza, wraz </a:t>
            </a:r>
            <a:br>
              <a:rPr lang="pl-PL" sz="1800" dirty="0">
                <a:solidFill>
                  <a:srgbClr val="000000"/>
                </a:solidFill>
                <a:effectLst/>
                <a:ea typeface="Calibri" panose="020F0502020204030204" pitchFamily="34" charset="0"/>
              </a:rPr>
            </a:br>
            <a:r>
              <a:rPr lang="pl-PL" sz="1800" dirty="0">
                <a:solidFill>
                  <a:srgbClr val="000000"/>
                </a:solidFill>
                <a:effectLst/>
                <a:ea typeface="Calibri" panose="020F0502020204030204" pitchFamily="34" charset="0"/>
              </a:rPr>
              <a:t>z uzasadnieniem;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solidFill>
                  <a:srgbClr val="000000"/>
                </a:solidFill>
                <a:effectLst/>
                <a:ea typeface="Calibri" panose="020F0502020204030204" pitchFamily="34" charset="0"/>
              </a:rPr>
              <a:t>wskazanie zarzutów o charakterze proceduralnym w zakresie przeprowadzonej oceny, jeżeli zdaniem Wnioskodawcy naruszenia takie miały miejsce, wraz z uzasadnieniem; </a:t>
            </a:r>
            <a:endParaRPr lang="pl-PL" sz="1800" dirty="0">
              <a:effectLst/>
              <a:ea typeface="Times New Roman" panose="02020603050405020304" pitchFamily="18" charset="0"/>
            </a:endParaRPr>
          </a:p>
          <a:p>
            <a:pPr marL="342900" lvl="0" indent="-342900" algn="just">
              <a:lnSpc>
                <a:spcPct val="115000"/>
              </a:lnSpc>
              <a:buFont typeface="+mj-lt"/>
              <a:buAutoNum type="arabicParenR"/>
            </a:pPr>
            <a:r>
              <a:rPr lang="pl-PL" sz="1800" dirty="0">
                <a:effectLst/>
                <a:ea typeface="Calibri" panose="020F0502020204030204" pitchFamily="34" charset="0"/>
              </a:rPr>
              <a:t>podpis Wnioskodawcy lub osoby upoważnionej do jego reprezentowania, z załączeniem oryginału lub kopii dokumentu poświadczającego umocowanie takiej osoby do reprezentowania Wnioskodawcy. Protest wymaga odpowiednio podpisu własnoręcznego albo opatrzenia kwalifikowanym podpisem elektronicznym, podpisem zaufanym albo podpisem osobistym.</a:t>
            </a:r>
            <a:endParaRPr lang="pl-PL" sz="1800" dirty="0">
              <a:effectLst/>
              <a:ea typeface="Times New Roman" panose="02020603050405020304" pitchFamily="18" charset="0"/>
            </a:endParaRPr>
          </a:p>
          <a:p>
            <a:pPr lvl="0" algn="just">
              <a:lnSpc>
                <a:spcPct val="115000"/>
              </a:lnSpc>
              <a:buSzPts val="1000"/>
              <a:tabLst>
                <a:tab pos="408940" algn="l"/>
              </a:tabLst>
            </a:pPr>
            <a:endParaRPr lang="pl-PL" sz="1800" dirty="0">
              <a:effectLst/>
              <a:ea typeface="Times New Roman" panose="02020603050405020304" pitchFamily="18" charset="0"/>
            </a:endParaRPr>
          </a:p>
          <a:p>
            <a:pPr lvl="0" algn="just">
              <a:lnSpc>
                <a:spcPct val="115000"/>
              </a:lnSpc>
              <a:buSzPts val="1000"/>
              <a:tabLst>
                <a:tab pos="408940" algn="l"/>
              </a:tabLst>
            </a:pPr>
            <a:endParaRPr lang="pl-PL" sz="1800" dirty="0">
              <a:effectLst/>
              <a:ea typeface="Calibri" panose="020F0502020204030204" pitchFamily="34" charset="0"/>
            </a:endParaRPr>
          </a:p>
          <a:p>
            <a:pPr lvl="0">
              <a:lnSpc>
                <a:spcPct val="115000"/>
              </a:lnSpc>
              <a:buSzPts val="1000"/>
              <a:tabLst>
                <a:tab pos="457200" algn="l"/>
              </a:tabLst>
            </a:pPr>
            <a:endParaRPr lang="pl-PL" sz="2000" dirty="0">
              <a:ea typeface="Times New Roman" panose="02020603050405020304" pitchFamily="18" charset="0"/>
            </a:endParaRPr>
          </a:p>
        </p:txBody>
      </p:sp>
    </p:spTree>
    <p:extLst>
      <p:ext uri="{BB962C8B-B14F-4D97-AF65-F5344CB8AC3E}">
        <p14:creationId xmlns:p14="http://schemas.microsoft.com/office/powerpoint/2010/main" val="121711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Akty prawne i dokumentacje</a:t>
            </a:r>
            <a:endParaRPr lang="pl-PL" sz="3200" dirty="0"/>
          </a:p>
        </p:txBody>
      </p:sp>
      <p:pic>
        <p:nvPicPr>
          <p:cNvPr id="5" name="Obraz 4" descr="paragraf.jpg">
            <a:extLst>
              <a:ext uri="{FF2B5EF4-FFF2-40B4-BE49-F238E27FC236}">
                <a16:creationId xmlns:a16="http://schemas.microsoft.com/office/drawing/2014/main" id="{5449759A-6B9C-4546-BDA5-0CC9DE22E16B}"/>
              </a:ext>
            </a:extLst>
          </p:cNvPr>
          <p:cNvPicPr>
            <a:picLocks noChangeAspect="1"/>
          </p:cNvPicPr>
          <p:nvPr/>
        </p:nvPicPr>
        <p:blipFill>
          <a:blip r:embed="rId2" cstate="print">
            <a:lum bright="70000" contrast="-70000"/>
          </a:blip>
          <a:stretch>
            <a:fillRect/>
          </a:stretch>
        </p:blipFill>
        <p:spPr>
          <a:xfrm>
            <a:off x="4490774" y="1762539"/>
            <a:ext cx="3002632" cy="3332922"/>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417767" y="1375736"/>
            <a:ext cx="11148646" cy="4801314"/>
          </a:xfrm>
          <a:prstGeom prst="rect">
            <a:avLst/>
          </a:prstGeom>
          <a:noFill/>
        </p:spPr>
        <p:txBody>
          <a:bodyPr wrap="square" rtlCol="0">
            <a:spAutoFit/>
          </a:bodyPr>
          <a:lstStyle/>
          <a:p>
            <a:pPr algn="just"/>
            <a:r>
              <a:rPr lang="pl-PL" sz="2000" b="1" dirty="0"/>
              <a:t>Rozporządzenie Parlamentu Europejskiego i Rad (UE) 2021/1060 z dnia 24 czerwca 2021 r.</a:t>
            </a:r>
          </a:p>
          <a:p>
            <a:pPr algn="just"/>
            <a:r>
              <a:rPr lang="pl-PL" sz="2000" dirty="0"/>
              <a:t>ustanawiające wspólne przepisy dotyczące Europejskiego Funduszu Rozwoju Regionalnego, Europejskiego Funduszu Społecznego Plus, Funduszu Spójności, Funduszu na rzecz Sprawiedliwej Transformacji </a:t>
            </a:r>
            <a:br>
              <a:rPr lang="pl-PL" sz="2000" dirty="0"/>
            </a:br>
            <a:r>
              <a:rPr lang="pl-PL" sz="2000" dirty="0"/>
              <a:t>i Europejskiego Funduszu Morskiego, Rybackiego i Akwakultury, a także przepisy finansowe na potrzeby tych funduszy oraz na potrzeby Funduszu Azylu, Migracji i Integracji, Funduszu Bezpieczeństwa Wewnętrznego i Instrumentu Wsparcia Finansowego na rzecz Zarządzania Granicami i Polityki Wizowej</a:t>
            </a:r>
          </a:p>
          <a:p>
            <a:pPr algn="just"/>
            <a:endParaRPr lang="pl-PL" sz="2000" dirty="0"/>
          </a:p>
          <a:p>
            <a:pPr algn="just"/>
            <a:r>
              <a:rPr lang="pl-PL" sz="2000" b="1" dirty="0"/>
              <a:t>Rozporządzenie Parlamentu Europejskiego i </a:t>
            </a:r>
            <a:r>
              <a:rPr lang="pl-PL" sz="2000" dirty="0"/>
              <a:t>Rady (UE) 2021/1058 z dnia 24 czerwca 2021 r.</a:t>
            </a:r>
          </a:p>
          <a:p>
            <a:pPr algn="just"/>
            <a:r>
              <a:rPr lang="pl-PL" sz="2000" dirty="0"/>
              <a:t>w sprawie Europejskiego Funduszu Rozwoju Regionalnego i Funduszu Spójności</a:t>
            </a:r>
          </a:p>
          <a:p>
            <a:pPr algn="just"/>
            <a:endParaRPr lang="pl-PL" sz="2000" dirty="0"/>
          </a:p>
          <a:p>
            <a:pPr algn="just"/>
            <a:r>
              <a:rPr lang="pl-PL" sz="2000" b="1" dirty="0"/>
              <a:t>Ustawa z dnia 28 kwietnia 2022 r. o zasadach realizacji zadań finansowanych ze środków europejskich </a:t>
            </a:r>
            <a:br>
              <a:rPr lang="pl-PL" sz="2000" b="1" dirty="0"/>
            </a:br>
            <a:r>
              <a:rPr lang="pl-PL" sz="2000" b="1" dirty="0"/>
              <a:t>w perspektywie finansowej 2021-2027</a:t>
            </a:r>
          </a:p>
          <a:p>
            <a:pPr algn="just"/>
            <a:endParaRPr lang="pl-PL" sz="2200" dirty="0"/>
          </a:p>
          <a:p>
            <a:pPr algn="just"/>
            <a:endParaRPr lang="pl-PL" sz="2200" dirty="0"/>
          </a:p>
          <a:p>
            <a:pPr algn="just"/>
            <a:endParaRPr lang="pl-PL" sz="2200" dirty="0"/>
          </a:p>
        </p:txBody>
      </p:sp>
    </p:spTree>
    <p:extLst>
      <p:ext uri="{BB962C8B-B14F-4D97-AF65-F5344CB8AC3E}">
        <p14:creationId xmlns:p14="http://schemas.microsoft.com/office/powerpoint/2010/main" val="3291762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20880" y="1353983"/>
            <a:ext cx="10550239" cy="4214744"/>
          </a:xfrm>
          <a:prstGeom prst="rect">
            <a:avLst/>
          </a:prstGeom>
          <a:noFill/>
        </p:spPr>
        <p:txBody>
          <a:bodyPr wrap="square" rtlCol="0">
            <a:spAutoFit/>
          </a:bodyPr>
          <a:lstStyle/>
          <a:p>
            <a:pPr lvl="0" algn="just">
              <a:lnSpc>
                <a:spcPct val="115000"/>
              </a:lnSpc>
              <a:buSzPts val="1000"/>
              <a:tabLst>
                <a:tab pos="408940" algn="l"/>
              </a:tabLst>
            </a:pPr>
            <a:r>
              <a:rPr lang="pl-PL" sz="1800" dirty="0">
                <a:effectLst/>
                <a:ea typeface="Calibri" panose="020F0502020204030204" pitchFamily="34" charset="0"/>
              </a:rPr>
              <a:t>W przypadku wniesienia protestu niespełniającego wymogów formalnych IZ wzywa Wnioskodawcę do jego uzupełnienia, w terminie 7 dni, licząc od dnia otrzymania wezwania, pod rygorem pozostawienia protestu bez rozpatrzenia.</a:t>
            </a:r>
          </a:p>
          <a:p>
            <a:pPr lvl="0" algn="just">
              <a:lnSpc>
                <a:spcPct val="115000"/>
              </a:lnSpc>
              <a:buSzPts val="1000"/>
              <a:tabLst>
                <a:tab pos="408940" algn="l"/>
              </a:tabLst>
            </a:pPr>
            <a:endParaRPr lang="pl-PL" sz="1800" dirty="0">
              <a:effectLst/>
              <a:ea typeface="Times New Roman" panose="02020603050405020304" pitchFamily="18" charset="0"/>
            </a:endParaRPr>
          </a:p>
          <a:p>
            <a:pPr lvl="0" algn="just">
              <a:lnSpc>
                <a:spcPct val="115000"/>
              </a:lnSpc>
              <a:buSzPts val="1000"/>
              <a:tabLst>
                <a:tab pos="408940" algn="l"/>
              </a:tabLst>
            </a:pPr>
            <a:r>
              <a:rPr lang="pl-PL" sz="1800" dirty="0">
                <a:effectLst/>
                <a:ea typeface="Calibri" panose="020F0502020204030204" pitchFamily="34" charset="0"/>
              </a:rPr>
              <a:t>Uzupełnienie protestu może dotyczyć </a:t>
            </a:r>
            <a:r>
              <a:rPr lang="pl-PL" sz="1800" b="1" dirty="0">
                <a:solidFill>
                  <a:srgbClr val="00B0F0"/>
                </a:solidFill>
                <a:effectLst/>
                <a:ea typeface="Calibri" panose="020F0502020204030204" pitchFamily="34" charset="0"/>
              </a:rPr>
              <a:t>wyłącznie wymogów formalnych</a:t>
            </a:r>
            <a:r>
              <a:rPr lang="pl-PL" sz="1800" dirty="0">
                <a:effectLst/>
                <a:ea typeface="Calibri" panose="020F0502020204030204" pitchFamily="34" charset="0"/>
              </a:rPr>
              <a:t>, o których mowa w ust. 4 pkt 1-3 i 6. Wezwanie, o którym mowa w ust. 7 </a:t>
            </a:r>
            <a:r>
              <a:rPr lang="pl-PL" sz="1800" dirty="0" err="1">
                <a:effectLst/>
                <a:ea typeface="Calibri" panose="020F0502020204030204" pitchFamily="34" charset="0"/>
              </a:rPr>
              <a:t>rRegulaminu</a:t>
            </a:r>
            <a:r>
              <a:rPr lang="pl-PL" sz="1800" dirty="0">
                <a:effectLst/>
                <a:ea typeface="Calibri" panose="020F0502020204030204" pitchFamily="34" charset="0"/>
              </a:rPr>
              <a:t> wstrzymuje bieg terminu na rozpatrzenie protestu.</a:t>
            </a:r>
          </a:p>
          <a:p>
            <a:pPr lvl="0" algn="just">
              <a:lnSpc>
                <a:spcPct val="115000"/>
              </a:lnSpc>
              <a:buSzPts val="1000"/>
              <a:tabLst>
                <a:tab pos="408940" algn="l"/>
              </a:tabLst>
            </a:pPr>
            <a:endParaRPr lang="pl-PL" dirty="0">
              <a:ea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rPr>
              <a:t>Wnioskodawca może wycofać protest do czasu zakończenia jego rozpatrywania przez IZ. Ponowne jego wniesienie jest </a:t>
            </a:r>
            <a:r>
              <a:rPr lang="pl-PL" sz="1800" dirty="0">
                <a:solidFill>
                  <a:srgbClr val="00B0F0"/>
                </a:solidFill>
                <a:effectLst/>
                <a:ea typeface="Times New Roman" panose="02020603050405020304" pitchFamily="18" charset="0"/>
              </a:rPr>
              <a:t>niedopuszczalne</a:t>
            </a:r>
            <a:r>
              <a:rPr lang="pl-PL" sz="1800" dirty="0">
                <a:effectLst/>
                <a:ea typeface="Times New Roman" panose="02020603050405020304" pitchFamily="18" charset="0"/>
              </a:rPr>
              <a:t>. Wnioskodawca także </a:t>
            </a:r>
            <a:r>
              <a:rPr lang="pl-PL" sz="1800" dirty="0">
                <a:solidFill>
                  <a:srgbClr val="00B0F0"/>
                </a:solidFill>
                <a:effectLst/>
                <a:ea typeface="Times New Roman" panose="02020603050405020304" pitchFamily="18" charset="0"/>
              </a:rPr>
              <a:t>nie może wnieść skargi </a:t>
            </a:r>
            <a:r>
              <a:rPr lang="pl-PL" sz="1800" dirty="0">
                <a:effectLst/>
                <a:ea typeface="Times New Roman" panose="02020603050405020304" pitchFamily="18" charset="0"/>
              </a:rPr>
              <a:t>do sądu administracyjnego. </a:t>
            </a:r>
          </a:p>
          <a:p>
            <a:pPr lvl="0" algn="just">
              <a:lnSpc>
                <a:spcPct val="115000"/>
              </a:lnSpc>
              <a:buSzPts val="1000"/>
              <a:tabLst>
                <a:tab pos="408940" algn="l"/>
              </a:tabLst>
            </a:pPr>
            <a:endParaRPr lang="pl-PL" dirty="0">
              <a:ea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rPr>
              <a:t>IZ rozpatruje protest w terminie nie dłuższym niż </a:t>
            </a:r>
            <a:r>
              <a:rPr lang="pl-PL" sz="1800" b="1" dirty="0">
                <a:solidFill>
                  <a:srgbClr val="00B0F0"/>
                </a:solidFill>
                <a:effectLst/>
                <a:ea typeface="Times New Roman" panose="02020603050405020304" pitchFamily="18" charset="0"/>
              </a:rPr>
              <a:t>21 dni</a:t>
            </a:r>
            <a:r>
              <a:rPr lang="pl-PL" sz="1800" dirty="0">
                <a:effectLst/>
                <a:ea typeface="Times New Roman" panose="02020603050405020304" pitchFamily="18" charset="0"/>
              </a:rPr>
              <a:t>, w uzasadnionych przypadkach do </a:t>
            </a:r>
            <a:r>
              <a:rPr lang="pl-PL" sz="1800" b="1" dirty="0">
                <a:solidFill>
                  <a:srgbClr val="00B0F0"/>
                </a:solidFill>
                <a:effectLst/>
                <a:ea typeface="Times New Roman" panose="02020603050405020304" pitchFamily="18" charset="0"/>
              </a:rPr>
              <a:t>45 dni </a:t>
            </a:r>
            <a:r>
              <a:rPr lang="pl-PL" sz="1800" dirty="0">
                <a:effectLst/>
                <a:ea typeface="Times New Roman" panose="02020603050405020304" pitchFamily="18" charset="0"/>
              </a:rPr>
              <a:t>od dnia jego otrzymania. W rozpatrywaniu protestu nie mogą brać udziału osoby, które były zaangażowane w przygotowanie projektu lub w jego ocenę. </a:t>
            </a:r>
          </a:p>
        </p:txBody>
      </p:sp>
    </p:spTree>
    <p:extLst>
      <p:ext uri="{BB962C8B-B14F-4D97-AF65-F5344CB8AC3E}">
        <p14:creationId xmlns:p14="http://schemas.microsoft.com/office/powerpoint/2010/main" val="1055590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20880" y="1353983"/>
            <a:ext cx="10550239" cy="2622000"/>
          </a:xfrm>
          <a:prstGeom prst="rect">
            <a:avLst/>
          </a:prstGeom>
          <a:noFill/>
        </p:spPr>
        <p:txBody>
          <a:bodyPr wrap="square" rtlCol="0">
            <a:spAutoFit/>
          </a:bodyPr>
          <a:lstStyle/>
          <a:p>
            <a:pPr lvl="0" algn="just">
              <a:lnSpc>
                <a:spcPct val="115000"/>
              </a:lnSpc>
              <a:buSzPts val="1000"/>
              <a:tabLst>
                <a:tab pos="408940" algn="l"/>
              </a:tabLst>
            </a:pPr>
            <a:r>
              <a:rPr lang="pl-PL" sz="1800" dirty="0">
                <a:effectLst/>
                <a:ea typeface="Times New Roman" panose="02020603050405020304" pitchFamily="18" charset="0"/>
              </a:rPr>
              <a:t>IZ informuje Wnioskodawcę o wyniku rozpatrzenia jego protestu (</a:t>
            </a:r>
            <a:r>
              <a:rPr lang="pl-PL" sz="1800" dirty="0" err="1">
                <a:effectLst/>
                <a:ea typeface="Times New Roman" panose="02020603050405020304" pitchFamily="18" charset="0"/>
              </a:rPr>
              <a:t>ePUAPem</a:t>
            </a:r>
            <a:r>
              <a:rPr lang="pl-PL" sz="1800" dirty="0">
                <a:effectLst/>
                <a:ea typeface="Times New Roman" panose="02020603050405020304" pitchFamily="18" charset="0"/>
              </a:rPr>
              <a:t> lub pisemnie):</a:t>
            </a:r>
          </a:p>
          <a:p>
            <a:pPr lvl="0" algn="just">
              <a:lnSpc>
                <a:spcPct val="115000"/>
              </a:lnSpc>
              <a:buSzPts val="1000"/>
              <a:tabLst>
                <a:tab pos="408940" algn="l"/>
              </a:tabLst>
            </a:pPr>
            <a:r>
              <a:rPr lang="pl-PL" sz="1800" dirty="0">
                <a:effectLst/>
                <a:ea typeface="Times New Roman" panose="02020603050405020304" pitchFamily="18" charset="0"/>
              </a:rPr>
              <a:t>1)	treść rozstrzygnięcia polegającego na uwzględnieniu albo nieuwzględnieniu protestu, wraz </a:t>
            </a:r>
            <a:br>
              <a:rPr lang="pl-PL" sz="1800" dirty="0">
                <a:effectLst/>
                <a:ea typeface="Times New Roman" panose="02020603050405020304" pitchFamily="18" charset="0"/>
              </a:rPr>
            </a:br>
            <a:r>
              <a:rPr lang="pl-PL" sz="1800" dirty="0">
                <a:effectLst/>
                <a:ea typeface="Times New Roman" panose="02020603050405020304" pitchFamily="18" charset="0"/>
              </a:rPr>
              <a:t>z uzasadnieniem; </a:t>
            </a:r>
          </a:p>
          <a:p>
            <a:pPr lvl="0" algn="just">
              <a:lnSpc>
                <a:spcPct val="115000"/>
              </a:lnSpc>
              <a:buSzPts val="1000"/>
              <a:tabLst>
                <a:tab pos="408940" algn="l"/>
              </a:tabLst>
            </a:pPr>
            <a:r>
              <a:rPr lang="pl-PL" sz="1800" dirty="0">
                <a:effectLst/>
                <a:ea typeface="Times New Roman" panose="02020603050405020304" pitchFamily="18" charset="0"/>
              </a:rPr>
              <a:t>2)	w przypadku nieuwzględnienia protestu – pouczenie o możliwości wniesienia skargi do sądu administracyjnego na zasadach określonych w ust. 22-29 ustawy wdrożeniowej.</a:t>
            </a:r>
          </a:p>
          <a:p>
            <a:pPr lvl="0" algn="just">
              <a:lnSpc>
                <a:spcPct val="115000"/>
              </a:lnSpc>
              <a:buSzPts val="1000"/>
              <a:tabLst>
                <a:tab pos="408940" algn="l"/>
              </a:tabLst>
            </a:pPr>
            <a:endParaRPr lang="pl-PL" sz="1800" dirty="0">
              <a:effectLst/>
              <a:ea typeface="Times New Roman" panose="02020603050405020304" pitchFamily="18" charset="0"/>
            </a:endParaRPr>
          </a:p>
          <a:p>
            <a:pPr lvl="0" algn="just">
              <a:lnSpc>
                <a:spcPct val="115000"/>
              </a:lnSpc>
              <a:buSzPts val="1000"/>
              <a:tabLst>
                <a:tab pos="408940" algn="l"/>
              </a:tabLst>
            </a:pPr>
            <a:r>
              <a:rPr lang="pl-PL" sz="1800" dirty="0">
                <a:solidFill>
                  <a:srgbClr val="0070C0"/>
                </a:solidFill>
                <a:effectLst/>
                <a:ea typeface="Times New Roman" panose="02020603050405020304" pitchFamily="18" charset="0"/>
              </a:rPr>
              <a:t>W przypadku uwzględnienia protestu IZ dokonuje wyboru projektu do dofinansowania i aktualizuje listę projektów wybranych do dofinansowania.</a:t>
            </a:r>
          </a:p>
        </p:txBody>
      </p:sp>
    </p:spTree>
    <p:extLst>
      <p:ext uri="{BB962C8B-B14F-4D97-AF65-F5344CB8AC3E}">
        <p14:creationId xmlns:p14="http://schemas.microsoft.com/office/powerpoint/2010/main" val="2723175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1075857" y="1203439"/>
            <a:ext cx="10550239" cy="3896195"/>
          </a:xfrm>
          <a:prstGeom prst="rect">
            <a:avLst/>
          </a:prstGeom>
          <a:noFill/>
        </p:spPr>
        <p:txBody>
          <a:bodyPr wrap="square" rtlCol="0">
            <a:spAutoFit/>
          </a:bodyPr>
          <a:lstStyle/>
          <a:p>
            <a:pPr lvl="0" algn="just">
              <a:lnSpc>
                <a:spcPct val="115000"/>
              </a:lnSpc>
              <a:buSzPts val="1000"/>
              <a:tabLst>
                <a:tab pos="408940" algn="l"/>
              </a:tabLst>
            </a:pPr>
            <a:r>
              <a:rPr lang="pl-PL" sz="1800" dirty="0">
                <a:effectLst/>
                <a:ea typeface="Calibri" panose="020F0502020204030204" pitchFamily="34" charset="0"/>
              </a:rPr>
              <a:t>Protest pozostawia się </a:t>
            </a:r>
            <a:r>
              <a:rPr lang="pl-PL" sz="1800" dirty="0">
                <a:solidFill>
                  <a:srgbClr val="0070C0"/>
                </a:solidFill>
                <a:effectLst/>
                <a:ea typeface="Calibri" panose="020F0502020204030204" pitchFamily="34" charset="0"/>
              </a:rPr>
              <a:t>bez rozpatrzenia</a:t>
            </a:r>
            <a:r>
              <a:rPr lang="pl-PL" sz="1800" dirty="0">
                <a:effectLst/>
                <a:ea typeface="Calibri" panose="020F0502020204030204" pitchFamily="34" charset="0"/>
              </a:rPr>
              <a:t>, jeżeli:</a:t>
            </a:r>
          </a:p>
          <a:p>
            <a:pPr lvl="0" algn="just">
              <a:lnSpc>
                <a:spcPct val="115000"/>
              </a:lnSpc>
              <a:buSzPts val="1000"/>
              <a:tabLst>
                <a:tab pos="408940" algn="l"/>
              </a:tabLst>
            </a:pPr>
            <a:r>
              <a:rPr lang="pl-PL" sz="1800" dirty="0">
                <a:effectLst/>
                <a:ea typeface="Calibri" panose="020F0502020204030204" pitchFamily="34" charset="0"/>
              </a:rPr>
              <a:t>1)	został wniesiony po terminie;</a:t>
            </a:r>
          </a:p>
          <a:p>
            <a:pPr lvl="0" algn="just">
              <a:lnSpc>
                <a:spcPct val="115000"/>
              </a:lnSpc>
              <a:buSzPts val="1000"/>
              <a:tabLst>
                <a:tab pos="408940" algn="l"/>
              </a:tabLst>
            </a:pPr>
            <a:r>
              <a:rPr lang="pl-PL" sz="1800" dirty="0">
                <a:effectLst/>
                <a:ea typeface="Calibri" panose="020F0502020204030204" pitchFamily="34" charset="0"/>
              </a:rPr>
              <a:t>2)	nie został uzupełniony w terminie, </a:t>
            </a:r>
          </a:p>
          <a:p>
            <a:pPr lvl="0" algn="just">
              <a:lnSpc>
                <a:spcPct val="115000"/>
              </a:lnSpc>
              <a:buSzPts val="1000"/>
              <a:tabLst>
                <a:tab pos="408940" algn="l"/>
              </a:tabLst>
            </a:pPr>
            <a:r>
              <a:rPr lang="pl-PL" sz="1800" dirty="0">
                <a:effectLst/>
                <a:ea typeface="Calibri" panose="020F0502020204030204" pitchFamily="34" charset="0"/>
              </a:rPr>
              <a:t>3)	został wniesiony przez podmiot wykluczony z możliwości otrzymania dofinansowania, na podstawie przepisów odrębnych;</a:t>
            </a:r>
          </a:p>
          <a:p>
            <a:pPr lvl="0" algn="just">
              <a:lnSpc>
                <a:spcPct val="115000"/>
              </a:lnSpc>
              <a:buSzPts val="1000"/>
              <a:tabLst>
                <a:tab pos="408940" algn="l"/>
              </a:tabLst>
            </a:pPr>
            <a:r>
              <a:rPr lang="pl-PL" sz="1800" dirty="0">
                <a:effectLst/>
                <a:ea typeface="Calibri" panose="020F0502020204030204" pitchFamily="34" charset="0"/>
              </a:rPr>
              <a:t>4)	został wniesiony bez spełnienia wymogów określonych w ust. 4 pkt 4 Regulaminu (nie wskazano kryteriów);</a:t>
            </a:r>
          </a:p>
          <a:p>
            <a:pPr lvl="0" algn="just">
              <a:lnSpc>
                <a:spcPct val="115000"/>
              </a:lnSpc>
              <a:buSzPts val="1000"/>
              <a:tabLst>
                <a:tab pos="408940" algn="l"/>
              </a:tabLst>
            </a:pPr>
            <a:r>
              <a:rPr lang="pl-PL" sz="1800" dirty="0">
                <a:effectLst/>
                <a:ea typeface="Calibri" panose="020F0502020204030204" pitchFamily="34" charset="0"/>
              </a:rPr>
              <a:t>5)	został wniesiony przez podmiot niespełniający wymogów, o których mowa w art. 63 ustawy wdrożeniowej;</a:t>
            </a:r>
          </a:p>
          <a:p>
            <a:pPr lvl="0" algn="just">
              <a:lnSpc>
                <a:spcPct val="115000"/>
              </a:lnSpc>
              <a:buSzPts val="1000"/>
              <a:tabLst>
                <a:tab pos="408940" algn="l"/>
              </a:tabLst>
            </a:pPr>
            <a:r>
              <a:rPr lang="pl-PL" sz="1800" dirty="0">
                <a:effectLst/>
                <a:ea typeface="Calibri" panose="020F0502020204030204" pitchFamily="34" charset="0"/>
              </a:rPr>
              <a:t>6)	gdy na jakimkolwiek etapie postępowania w zakresie procedury odwoławczej wyczerpana zostanie kwota przeznaczona na dofinansowanie projektów w ramach danego działania; </a:t>
            </a:r>
          </a:p>
          <a:p>
            <a:pPr lvl="0" algn="just">
              <a:lnSpc>
                <a:spcPct val="115000"/>
              </a:lnSpc>
              <a:buSzPts val="1000"/>
              <a:tabLst>
                <a:tab pos="408940" algn="l"/>
              </a:tabLst>
            </a:pPr>
            <a:endParaRPr lang="pl-PL" sz="1800" dirty="0">
              <a:effectLst/>
              <a:ea typeface="Calibri" panose="020F0502020204030204" pitchFamily="34" charset="0"/>
            </a:endParaRPr>
          </a:p>
          <a:p>
            <a:pPr lvl="0" algn="just">
              <a:lnSpc>
                <a:spcPct val="115000"/>
              </a:lnSpc>
              <a:buSzPts val="1000"/>
              <a:tabLst>
                <a:tab pos="408940" algn="l"/>
              </a:tabLst>
            </a:pPr>
            <a:r>
              <a:rPr lang="pl-PL" dirty="0">
                <a:ea typeface="Calibri" panose="020F0502020204030204" pitchFamily="34" charset="0"/>
              </a:rPr>
              <a:t>Wnioskodawca </a:t>
            </a:r>
            <a:r>
              <a:rPr lang="pl-PL" sz="1800" dirty="0">
                <a:effectLst/>
                <a:ea typeface="Calibri" panose="020F0502020204030204" pitchFamily="34" charset="0"/>
              </a:rPr>
              <a:t>jest informowany przez IZ o pozostawieniu protestu bez rozpatrzenia oraz pouczony </a:t>
            </a:r>
            <a:br>
              <a:rPr lang="pl-PL" sz="1800" dirty="0">
                <a:effectLst/>
                <a:ea typeface="Calibri" panose="020F0502020204030204" pitchFamily="34" charset="0"/>
              </a:rPr>
            </a:br>
            <a:r>
              <a:rPr lang="pl-PL" sz="1800" dirty="0">
                <a:effectLst/>
                <a:ea typeface="Calibri" panose="020F0502020204030204" pitchFamily="34" charset="0"/>
              </a:rPr>
              <a:t>o możliwości wniesienia skargi do WSA. </a:t>
            </a:r>
          </a:p>
        </p:txBody>
      </p:sp>
    </p:spTree>
    <p:extLst>
      <p:ext uri="{BB962C8B-B14F-4D97-AF65-F5344CB8AC3E}">
        <p14:creationId xmlns:p14="http://schemas.microsoft.com/office/powerpoint/2010/main" val="2654112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20881" y="1050513"/>
            <a:ext cx="10538782" cy="5807487"/>
          </a:xfrm>
          <a:prstGeom prst="rect">
            <a:avLst/>
          </a:prstGeom>
          <a:noFill/>
        </p:spPr>
        <p:txBody>
          <a:bodyPr wrap="square" rtlCol="0">
            <a:spAutoFit/>
          </a:bodyPr>
          <a:lstStyle/>
          <a:p>
            <a:pPr lvl="0" algn="just">
              <a:lnSpc>
                <a:spcPct val="115000"/>
              </a:lnSpc>
              <a:buSzPts val="1000"/>
              <a:tabLst>
                <a:tab pos="408940" algn="l"/>
              </a:tabLst>
            </a:pPr>
            <a:r>
              <a:rPr lang="pl-PL" sz="1800" dirty="0">
                <a:effectLst/>
                <a:ea typeface="Calibri" panose="020F0502020204030204" pitchFamily="34" charset="0"/>
              </a:rPr>
              <a:t>W przypadku nieuwzględnienia protestu, negatywnej ponownej oceny projektu lub pozostawienia protestu bez rozpatrzenia Wnioskodawca może wnieść w terminie </a:t>
            </a:r>
            <a:r>
              <a:rPr lang="pl-PL" sz="1800" dirty="0">
                <a:solidFill>
                  <a:srgbClr val="0070C0"/>
                </a:solidFill>
                <a:effectLst/>
                <a:ea typeface="Calibri" panose="020F0502020204030204" pitchFamily="34" charset="0"/>
              </a:rPr>
              <a:t>14 dni </a:t>
            </a:r>
            <a:r>
              <a:rPr lang="pl-PL" sz="1800" dirty="0">
                <a:effectLst/>
                <a:ea typeface="Calibri" panose="020F0502020204030204" pitchFamily="34" charset="0"/>
              </a:rPr>
              <a:t>skargę do sądu administracyjnego, która zawiera:</a:t>
            </a:r>
          </a:p>
          <a:p>
            <a:pPr lvl="0" algn="just">
              <a:lnSpc>
                <a:spcPct val="115000"/>
              </a:lnSpc>
              <a:buSzPts val="1000"/>
              <a:tabLst>
                <a:tab pos="408940" algn="l"/>
              </a:tabLst>
            </a:pPr>
            <a:r>
              <a:rPr lang="pl-PL" dirty="0">
                <a:ea typeface="Calibri" panose="020F0502020204030204" pitchFamily="34" charset="0"/>
              </a:rPr>
              <a:t>1)	dokumentację projektową;</a:t>
            </a:r>
          </a:p>
          <a:p>
            <a:pPr lvl="0" algn="just">
              <a:lnSpc>
                <a:spcPct val="115000"/>
              </a:lnSpc>
              <a:buSzPts val="1000"/>
              <a:tabLst>
                <a:tab pos="408940" algn="l"/>
              </a:tabLst>
            </a:pPr>
            <a:r>
              <a:rPr lang="pl-PL" dirty="0">
                <a:ea typeface="Calibri" panose="020F0502020204030204" pitchFamily="34" charset="0"/>
              </a:rPr>
              <a:t>2)	informację o wynikach oceny projektu, o której mowa w art. 56 ust. 4 ustawy wdrożeniowej;</a:t>
            </a:r>
          </a:p>
          <a:p>
            <a:pPr lvl="0" algn="just">
              <a:lnSpc>
                <a:spcPct val="115000"/>
              </a:lnSpc>
              <a:buSzPts val="1000"/>
              <a:tabLst>
                <a:tab pos="408940" algn="l"/>
              </a:tabLst>
            </a:pPr>
            <a:r>
              <a:rPr lang="pl-PL" dirty="0">
                <a:ea typeface="Calibri" panose="020F0502020204030204" pitchFamily="34" charset="0"/>
              </a:rPr>
              <a:t>3)	wniesiony protest;</a:t>
            </a:r>
          </a:p>
          <a:p>
            <a:pPr lvl="0" algn="just">
              <a:lnSpc>
                <a:spcPct val="115000"/>
              </a:lnSpc>
              <a:buSzPts val="1000"/>
              <a:tabLst>
                <a:tab pos="408940" algn="l"/>
              </a:tabLst>
            </a:pPr>
            <a:r>
              <a:rPr lang="pl-PL" dirty="0">
                <a:ea typeface="Calibri" panose="020F0502020204030204" pitchFamily="34" charset="0"/>
              </a:rPr>
              <a:t>4)	Informację o rozstrzygnięciu protestu lub pozostawieniu go bez rozpatrzenia.</a:t>
            </a:r>
          </a:p>
          <a:p>
            <a:pPr lvl="0" algn="just">
              <a:lnSpc>
                <a:spcPct val="115000"/>
              </a:lnSpc>
              <a:buSzPts val="1000"/>
              <a:tabLst>
                <a:tab pos="408940" algn="l"/>
              </a:tabLst>
            </a:pPr>
            <a:endParaRPr lang="pl-PL" dirty="0">
              <a:ea typeface="Calibri" panose="020F0502020204030204" pitchFamily="34" charset="0"/>
            </a:endParaRPr>
          </a:p>
          <a:p>
            <a:pPr lvl="0" algn="just">
              <a:lnSpc>
                <a:spcPct val="115000"/>
              </a:lnSpc>
              <a:buSzPts val="1000"/>
              <a:tabLst>
                <a:tab pos="408940" algn="l"/>
              </a:tabLst>
            </a:pPr>
            <a:r>
              <a:rPr lang="pl-PL" dirty="0">
                <a:ea typeface="Calibri" panose="020F0502020204030204" pitchFamily="34" charset="0"/>
              </a:rPr>
              <a:t>Sąd rozpoznaje skargę w terminie </a:t>
            </a:r>
            <a:r>
              <a:rPr lang="pl-PL" dirty="0">
                <a:solidFill>
                  <a:srgbClr val="0070C0"/>
                </a:solidFill>
                <a:ea typeface="Calibri" panose="020F0502020204030204" pitchFamily="34" charset="0"/>
              </a:rPr>
              <a:t>30 dni </a:t>
            </a:r>
            <a:r>
              <a:rPr lang="pl-PL" dirty="0">
                <a:ea typeface="Calibri" panose="020F0502020204030204" pitchFamily="34" charset="0"/>
              </a:rPr>
              <a:t>od dnia wniesienia skargi.</a:t>
            </a:r>
          </a:p>
          <a:p>
            <a:pPr lvl="0" algn="just">
              <a:lnSpc>
                <a:spcPct val="115000"/>
              </a:lnSpc>
              <a:buSzPts val="1000"/>
              <a:tabLst>
                <a:tab pos="408940" algn="l"/>
              </a:tabLst>
            </a:pPr>
            <a:r>
              <a:rPr lang="pl-PL" dirty="0">
                <a:ea typeface="Calibri" panose="020F0502020204030204" pitchFamily="34" charset="0"/>
              </a:rPr>
              <a:t>Odrzucenie skargi następuje w przypadku jej złożenia: </a:t>
            </a:r>
          </a:p>
          <a:p>
            <a:pPr lvl="0" algn="just">
              <a:lnSpc>
                <a:spcPct val="115000"/>
              </a:lnSpc>
              <a:buSzPts val="1000"/>
              <a:tabLst>
                <a:tab pos="408940" algn="l"/>
              </a:tabLst>
            </a:pPr>
            <a:r>
              <a:rPr lang="pl-PL" dirty="0">
                <a:ea typeface="Calibri" panose="020F0502020204030204" pitchFamily="34" charset="0"/>
              </a:rPr>
              <a:t>1)	po terminie, 2)	bez kompletnej dokumentacji;</a:t>
            </a:r>
          </a:p>
          <a:p>
            <a:pPr lvl="0" algn="just">
              <a:lnSpc>
                <a:spcPct val="115000"/>
              </a:lnSpc>
              <a:buSzPts val="1000"/>
              <a:tabLst>
                <a:tab pos="408940" algn="l"/>
              </a:tabLst>
            </a:pPr>
            <a:r>
              <a:rPr lang="pl-PL" dirty="0">
                <a:ea typeface="Calibri" panose="020F0502020204030204" pitchFamily="34" charset="0"/>
              </a:rPr>
              <a:t>3)	bez uiszczenia wpisu stałego w terminie, </a:t>
            </a:r>
          </a:p>
          <a:p>
            <a:pPr lvl="0" algn="just">
              <a:lnSpc>
                <a:spcPct val="115000"/>
              </a:lnSpc>
              <a:buSzPts val="1000"/>
              <a:tabLst>
                <a:tab pos="408940" algn="l"/>
              </a:tabLst>
            </a:pPr>
            <a:r>
              <a:rPr lang="pl-PL" dirty="0">
                <a:ea typeface="Calibri" panose="020F0502020204030204" pitchFamily="34" charset="0"/>
              </a:rPr>
              <a:t>W przypadku wniesienia skargi bez kompletnej dokumentacji lub bez uiszczenia wpisu stałego sąd wzywa Wnioskodawcę </a:t>
            </a:r>
            <a:r>
              <a:rPr lang="pl-PL" dirty="0">
                <a:solidFill>
                  <a:srgbClr val="0070C0"/>
                </a:solidFill>
                <a:ea typeface="Calibri" panose="020F0502020204030204" pitchFamily="34" charset="0"/>
              </a:rPr>
              <a:t>do uzupełnienia dokumentacji lub uiszczenia wpisu w terminie 7 dni </a:t>
            </a:r>
            <a:r>
              <a:rPr lang="pl-PL" dirty="0">
                <a:ea typeface="Calibri" panose="020F0502020204030204" pitchFamily="34" charset="0"/>
              </a:rPr>
              <a:t>od dnia otrzymania wezwania, pod rygorem odrzucenia skargi. Wezwanie wstrzymuje bieg terminu, o którym mowa w ust. 26.</a:t>
            </a:r>
          </a:p>
          <a:p>
            <a:pPr lvl="0" algn="just">
              <a:lnSpc>
                <a:spcPct val="115000"/>
              </a:lnSpc>
              <a:buSzPts val="1000"/>
              <a:tabLst>
                <a:tab pos="408940" algn="l"/>
              </a:tabLst>
            </a:pPr>
            <a:endParaRPr lang="pl-PL" dirty="0">
              <a:ea typeface="Calibri" panose="020F0502020204030204" pitchFamily="34" charset="0"/>
            </a:endParaRPr>
          </a:p>
          <a:p>
            <a:pPr lvl="0" algn="just">
              <a:lnSpc>
                <a:spcPct val="115000"/>
              </a:lnSpc>
              <a:buSzPts val="1000"/>
              <a:tabLst>
                <a:tab pos="408940" algn="l"/>
              </a:tabLst>
            </a:pPr>
            <a:endParaRPr lang="pl-PL" dirty="0">
              <a:ea typeface="Calibri" panose="020F0502020204030204" pitchFamily="34" charset="0"/>
            </a:endParaRPr>
          </a:p>
          <a:p>
            <a:pPr lvl="0" algn="just">
              <a:lnSpc>
                <a:spcPct val="115000"/>
              </a:lnSpc>
              <a:buSzPts val="1000"/>
              <a:tabLst>
                <a:tab pos="408940" algn="l"/>
              </a:tabLst>
            </a:pPr>
            <a:endParaRPr lang="pl-PL" sz="1800" dirty="0">
              <a:effectLst/>
              <a:ea typeface="Calibri" panose="020F0502020204030204" pitchFamily="34" charset="0"/>
            </a:endParaRPr>
          </a:p>
          <a:p>
            <a:pPr lvl="0" algn="just">
              <a:lnSpc>
                <a:spcPct val="115000"/>
              </a:lnSpc>
              <a:buSzPts val="1000"/>
              <a:tabLst>
                <a:tab pos="408940" algn="l"/>
              </a:tabLst>
            </a:pPr>
            <a:endParaRPr lang="pl-PL" sz="1800" dirty="0">
              <a:effectLst/>
              <a:ea typeface="Calibri" panose="020F0502020204030204" pitchFamily="34" charset="0"/>
            </a:endParaRPr>
          </a:p>
        </p:txBody>
      </p:sp>
    </p:spTree>
    <p:extLst>
      <p:ext uri="{BB962C8B-B14F-4D97-AF65-F5344CB8AC3E}">
        <p14:creationId xmlns:p14="http://schemas.microsoft.com/office/powerpoint/2010/main" val="1426152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20881" y="1050513"/>
            <a:ext cx="10538782" cy="4214744"/>
          </a:xfrm>
          <a:prstGeom prst="rect">
            <a:avLst/>
          </a:prstGeom>
          <a:noFill/>
        </p:spPr>
        <p:txBody>
          <a:bodyPr wrap="square" rtlCol="0">
            <a:spAutoFit/>
          </a:bodyPr>
          <a:lstStyle/>
          <a:p>
            <a:pPr lvl="0" algn="just">
              <a:lnSpc>
                <a:spcPct val="115000"/>
              </a:lnSpc>
              <a:buSzPts val="1000"/>
              <a:tabLst>
                <a:tab pos="408940" algn="l"/>
              </a:tabLst>
            </a:pPr>
            <a:r>
              <a:rPr lang="pl-PL" sz="1800" dirty="0">
                <a:effectLst/>
                <a:ea typeface="Calibri" panose="020F0502020204030204" pitchFamily="34" charset="0"/>
              </a:rPr>
              <a:t>W wyniku rozpoznania skargi sąd może: </a:t>
            </a:r>
          </a:p>
          <a:p>
            <a:pPr lvl="0" algn="just">
              <a:lnSpc>
                <a:spcPct val="115000"/>
              </a:lnSpc>
              <a:buSzPts val="1000"/>
              <a:tabLst>
                <a:tab pos="408940" algn="l"/>
              </a:tabLst>
            </a:pPr>
            <a:r>
              <a:rPr lang="pl-PL" dirty="0">
                <a:ea typeface="Calibri" panose="020F0502020204030204" pitchFamily="34" charset="0"/>
              </a:rPr>
              <a:t>1)	uwzględnić skargę, stwierdzając, że:</a:t>
            </a:r>
          </a:p>
          <a:p>
            <a:pPr marL="712788" lvl="0" indent="-630238" algn="just">
              <a:lnSpc>
                <a:spcPct val="115000"/>
              </a:lnSpc>
              <a:buSzPts val="1000"/>
              <a:tabLst>
                <a:tab pos="407988" algn="l"/>
                <a:tab pos="712788" algn="l"/>
              </a:tabLst>
            </a:pPr>
            <a:r>
              <a:rPr lang="pl-PL" dirty="0">
                <a:ea typeface="Calibri" panose="020F0502020204030204" pitchFamily="34" charset="0"/>
              </a:rPr>
              <a:t>	a)	ocena projektu została przeprowadzona w sposób naruszający prawo i naruszenie to miało istotny wpływ na wynik oceny, przekazując jednocześnie sprawę do ponownego rozpatrzenia przez IZ;</a:t>
            </a:r>
          </a:p>
          <a:p>
            <a:pPr marL="712788" lvl="0" indent="-630238" algn="just">
              <a:lnSpc>
                <a:spcPct val="115000"/>
              </a:lnSpc>
              <a:buSzPts val="1000"/>
              <a:tabLst>
                <a:tab pos="407988" algn="l"/>
                <a:tab pos="712788" algn="l"/>
              </a:tabLst>
            </a:pPr>
            <a:r>
              <a:rPr lang="pl-PL" dirty="0">
                <a:ea typeface="Calibri" panose="020F0502020204030204" pitchFamily="34" charset="0"/>
              </a:rPr>
              <a:t>	b)	pozostawienie protestu bez rozpatrzenia było nieuzasadnione, przekazując sprawę do rozpatrzenia przez IZ;</a:t>
            </a:r>
          </a:p>
          <a:p>
            <a:pPr lvl="0" algn="just">
              <a:lnSpc>
                <a:spcPct val="115000"/>
              </a:lnSpc>
              <a:buSzPts val="1000"/>
              <a:tabLst>
                <a:tab pos="408940" algn="l"/>
              </a:tabLst>
            </a:pPr>
            <a:r>
              <a:rPr lang="pl-PL" dirty="0">
                <a:ea typeface="Calibri" panose="020F0502020204030204" pitchFamily="34" charset="0"/>
              </a:rPr>
              <a:t>2)	oddalić skargę w przypadku jej nieuwzględnienia;</a:t>
            </a:r>
          </a:p>
          <a:p>
            <a:pPr lvl="0" algn="just">
              <a:lnSpc>
                <a:spcPct val="115000"/>
              </a:lnSpc>
              <a:buSzPts val="1000"/>
              <a:tabLst>
                <a:tab pos="408940" algn="l"/>
              </a:tabLst>
            </a:pPr>
            <a:r>
              <a:rPr lang="pl-PL" dirty="0">
                <a:ea typeface="Calibri" panose="020F0502020204030204" pitchFamily="34" charset="0"/>
              </a:rPr>
              <a:t>3)	umorzyć postępowanie w sprawie, jeżeli jest ono bezprzedmiotowe.</a:t>
            </a:r>
          </a:p>
          <a:p>
            <a:pPr lvl="0" algn="just">
              <a:lnSpc>
                <a:spcPct val="115000"/>
              </a:lnSpc>
              <a:buSzPts val="1000"/>
              <a:tabLst>
                <a:tab pos="408940" algn="l"/>
              </a:tabLst>
            </a:pPr>
            <a:endParaRPr lang="pl-PL" dirty="0">
              <a:ea typeface="Calibri" panose="020F0502020204030204" pitchFamily="34" charset="0"/>
            </a:endParaRPr>
          </a:p>
          <a:p>
            <a:pPr lvl="0" algn="just">
              <a:lnSpc>
                <a:spcPct val="115000"/>
              </a:lnSpc>
              <a:buSzPts val="1000"/>
              <a:tabLst>
                <a:tab pos="408940" algn="l"/>
              </a:tabLst>
            </a:pPr>
            <a:r>
              <a:rPr lang="pl-PL" dirty="0">
                <a:ea typeface="Calibri" panose="020F0502020204030204" pitchFamily="34" charset="0"/>
              </a:rPr>
              <a:t>Na rozstrzygnięcie Sądu przysługuje Wnioskodawcy oraz IZ Skarga kasacyjna do NSA składana bezpośrednio w terminie 14 dni. Rozpatrywanie skargi kasacyjnej odbywa się odpowiednio dla przepisów o skardze do WSA.</a:t>
            </a:r>
          </a:p>
          <a:p>
            <a:pPr lvl="0" algn="just">
              <a:lnSpc>
                <a:spcPct val="115000"/>
              </a:lnSpc>
              <a:buSzPts val="1000"/>
              <a:tabLst>
                <a:tab pos="408940" algn="l"/>
              </a:tabLst>
            </a:pPr>
            <a:endParaRPr lang="pl-PL" sz="1800" dirty="0">
              <a:effectLst/>
              <a:ea typeface="Calibri" panose="020F0502020204030204" pitchFamily="34" charset="0"/>
            </a:endParaRPr>
          </a:p>
          <a:p>
            <a:pPr lvl="0" algn="just">
              <a:lnSpc>
                <a:spcPct val="115000"/>
              </a:lnSpc>
              <a:buSzPts val="1000"/>
              <a:tabLst>
                <a:tab pos="408940" algn="l"/>
              </a:tabLst>
            </a:pPr>
            <a:endParaRPr lang="pl-PL" sz="1800" dirty="0">
              <a:effectLst/>
              <a:ea typeface="Calibri" panose="020F0502020204030204" pitchFamily="34" charset="0"/>
            </a:endParaRPr>
          </a:p>
        </p:txBody>
      </p:sp>
    </p:spTree>
    <p:extLst>
      <p:ext uri="{BB962C8B-B14F-4D97-AF65-F5344CB8AC3E}">
        <p14:creationId xmlns:p14="http://schemas.microsoft.com/office/powerpoint/2010/main" val="13490027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Procedura odwoławcza</a:t>
            </a:r>
            <a:endParaRPr lang="pl-PL" sz="3200" dirty="0"/>
          </a:p>
        </p:txBody>
      </p:sp>
      <p:pic>
        <p:nvPicPr>
          <p:cNvPr id="5" name="Obraz 4" descr="procedura.png">
            <a:extLst>
              <a:ext uri="{FF2B5EF4-FFF2-40B4-BE49-F238E27FC236}">
                <a16:creationId xmlns:a16="http://schemas.microsoft.com/office/drawing/2014/main" id="{57EB889F-E985-46DB-BC12-95BA52B96D5E}"/>
              </a:ext>
            </a:extLst>
          </p:cNvPr>
          <p:cNvPicPr>
            <a:picLocks noChangeAspect="1"/>
          </p:cNvPicPr>
          <p:nvPr/>
        </p:nvPicPr>
        <p:blipFill>
          <a:blip r:embed="rId2" cstate="print">
            <a:alphaModFix amt="17000"/>
          </a:blip>
          <a:stretch>
            <a:fillRect/>
          </a:stretch>
        </p:blipFill>
        <p:spPr>
          <a:xfrm>
            <a:off x="4007768" y="1601742"/>
            <a:ext cx="4176464" cy="3903817"/>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891220" y="1692351"/>
            <a:ext cx="10538782" cy="3385286"/>
          </a:xfrm>
          <a:prstGeom prst="rect">
            <a:avLst/>
          </a:prstGeom>
          <a:noFill/>
        </p:spPr>
        <p:txBody>
          <a:bodyPr wrap="square" rtlCol="0">
            <a:spAutoFit/>
          </a:bodyPr>
          <a:lstStyle/>
          <a:p>
            <a:pPr lvl="0" algn="just">
              <a:lnSpc>
                <a:spcPct val="115000"/>
              </a:lnSpc>
              <a:buSzPts val="1000"/>
              <a:tabLst>
                <a:tab pos="408940" algn="l"/>
              </a:tabLst>
            </a:pPr>
            <a:r>
              <a:rPr lang="pl-PL" sz="2000" dirty="0">
                <a:solidFill>
                  <a:srgbClr val="0070C0"/>
                </a:solidFill>
                <a:effectLst/>
                <a:ea typeface="Calibri" panose="020F0502020204030204" pitchFamily="34" charset="0"/>
              </a:rPr>
              <a:t>Prawomocne rozstrzygnięcie sądu administracyjnego</a:t>
            </a:r>
            <a:r>
              <a:rPr lang="pl-PL" sz="2000" dirty="0">
                <a:effectLst/>
                <a:ea typeface="Calibri" panose="020F0502020204030204" pitchFamily="34" charset="0"/>
              </a:rPr>
              <a:t>, polegające na oddaleniu skargi, odrzuceniu skargi lub pozostawieniu skargi bez rozpatrzenia, kończy procedurę odwoławczą oraz procedurę wyboru projektu.</a:t>
            </a:r>
            <a:endParaRPr lang="pl-PL" sz="2000" dirty="0">
              <a:effectLst/>
              <a:ea typeface="Times New Roman" panose="02020603050405020304" pitchFamily="18" charset="0"/>
            </a:endParaRPr>
          </a:p>
          <a:p>
            <a:pPr lvl="0" algn="just">
              <a:lnSpc>
                <a:spcPct val="115000"/>
              </a:lnSpc>
              <a:buSzPts val="1000"/>
              <a:tabLst>
                <a:tab pos="408940" algn="l"/>
              </a:tabLst>
            </a:pPr>
            <a:endParaRPr lang="pl-PL" sz="2000" dirty="0">
              <a:effectLst/>
              <a:ea typeface="Calibri" panose="020F0502020204030204" pitchFamily="34" charset="0"/>
            </a:endParaRPr>
          </a:p>
          <a:p>
            <a:pPr lvl="0" algn="just">
              <a:lnSpc>
                <a:spcPct val="115000"/>
              </a:lnSpc>
              <a:buSzPts val="1000"/>
              <a:tabLst>
                <a:tab pos="408940" algn="l"/>
              </a:tabLst>
            </a:pPr>
            <a:r>
              <a:rPr lang="pl-PL" sz="2000" dirty="0">
                <a:effectLst/>
                <a:ea typeface="Calibri" panose="020F0502020204030204" pitchFamily="34" charset="0"/>
              </a:rPr>
              <a:t>W przypadku gdy na jakimkolwiek etapie postępowania w zakresie procedury odwoławczej wyczerpana zostanie kwota przeznaczona na dofinansowanie projektów </a:t>
            </a:r>
            <a:r>
              <a:rPr lang="pl-PL" sz="2000" dirty="0">
                <a:solidFill>
                  <a:srgbClr val="0070C0"/>
                </a:solidFill>
                <a:effectLst/>
                <a:ea typeface="Calibri" panose="020F0502020204030204" pitchFamily="34" charset="0"/>
              </a:rPr>
              <a:t>w ramach działania </a:t>
            </a:r>
            <a:r>
              <a:rPr lang="pl-PL" sz="2000" dirty="0">
                <a:effectLst/>
                <a:ea typeface="Calibri" panose="020F0502020204030204" pitchFamily="34" charset="0"/>
              </a:rPr>
              <a:t>sąd, uwzględniając skargę, stwierdza tylko, że ocena projektu została przeprowadzona w sposób naruszający prawo, i nie przekazuje sprawy do ponownego rozpatrzenia.</a:t>
            </a:r>
            <a:endParaRPr lang="pl-PL" sz="2000" dirty="0">
              <a:effectLst/>
              <a:ea typeface="Times New Roman" panose="02020603050405020304" pitchFamily="18" charset="0"/>
            </a:endParaRPr>
          </a:p>
          <a:p>
            <a:pPr algn="ctr">
              <a:lnSpc>
                <a:spcPct val="115000"/>
              </a:lnSpc>
              <a:spcBef>
                <a:spcPts val="1000"/>
              </a:spcBef>
            </a:pPr>
            <a:r>
              <a:rPr lang="pl-PL" sz="2000" b="1" dirty="0">
                <a:effectLst/>
                <a:ea typeface="Times New Roman" panose="02020603050405020304" pitchFamily="18" charset="0"/>
                <a:cs typeface="Arial" panose="020B0604020202020204" pitchFamily="34" charset="0"/>
              </a:rPr>
              <a:t> </a:t>
            </a:r>
            <a:endParaRPr lang="pl-PL" sz="20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280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 – najważniejsze zapisy</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190879"/>
            <a:ext cx="10538782" cy="4533292"/>
          </a:xfrm>
          <a:prstGeom prst="rect">
            <a:avLst/>
          </a:prstGeom>
          <a:noFill/>
        </p:spPr>
        <p:txBody>
          <a:bodyPr wrap="square" rtlCol="0">
            <a:spAutoFit/>
          </a:bodyPr>
          <a:lstStyle/>
          <a:p>
            <a:pPr lvl="0" algn="just">
              <a:lnSpc>
                <a:spcPct val="115000"/>
              </a:lnSpc>
              <a:buSzPts val="1000"/>
              <a:tabLst>
                <a:tab pos="408940" algn="l"/>
              </a:tabLst>
            </a:pPr>
            <a:r>
              <a:rPr lang="pl-PL" sz="1800" dirty="0">
                <a:solidFill>
                  <a:srgbClr val="0070C0"/>
                </a:solidFill>
                <a:effectLst/>
                <a:ea typeface="Calibri" panose="020F0502020204030204" pitchFamily="34" charset="0"/>
                <a:cs typeface="Times New Roman" panose="02020603050405020304" pitchFamily="18" charset="0"/>
              </a:rPr>
              <a:t>Okres realizacji </a:t>
            </a:r>
            <a:r>
              <a:rPr lang="pl-PL" sz="1800" dirty="0">
                <a:effectLst/>
                <a:ea typeface="Calibri" panose="020F0502020204030204" pitchFamily="34" charset="0"/>
                <a:cs typeface="Times New Roman" panose="02020603050405020304" pitchFamily="18" charset="0"/>
              </a:rPr>
              <a:t>Projektu jest zgodny z okresem wskazanym we Wniosku o dofinansowanie.</a:t>
            </a:r>
          </a:p>
          <a:p>
            <a:pPr lvl="0" algn="just">
              <a:lnSpc>
                <a:spcPct val="115000"/>
              </a:lnSpc>
              <a:buSzPts val="1000"/>
              <a:tabLst>
                <a:tab pos="408940" algn="l"/>
              </a:tabLst>
            </a:pPr>
            <a:endParaRPr lang="pl-PL" b="1"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Beneficjent podpisując Umowę wyraża zgodę na </a:t>
            </a:r>
            <a:r>
              <a:rPr lang="pl-PL" sz="1800" dirty="0">
                <a:solidFill>
                  <a:srgbClr val="0070C0"/>
                </a:solidFill>
                <a:effectLst/>
                <a:ea typeface="Times New Roman" panose="02020603050405020304" pitchFamily="18" charset="0"/>
                <a:cs typeface="Times New Roman" panose="02020603050405020304" pitchFamily="18" charset="0"/>
              </a:rPr>
              <a:t>stosowanie dokumentów </a:t>
            </a:r>
            <a:r>
              <a:rPr lang="pl-PL" sz="1800" dirty="0">
                <a:effectLst/>
                <a:ea typeface="Times New Roman" panose="02020603050405020304" pitchFamily="18" charset="0"/>
                <a:cs typeface="Times New Roman" panose="02020603050405020304" pitchFamily="18" charset="0"/>
              </a:rPr>
              <a:t>wchodzących w zakres systemu realizacji Programu, w tym stosowania </a:t>
            </a:r>
            <a:r>
              <a:rPr lang="pl-PL" sz="1800" dirty="0">
                <a:solidFill>
                  <a:srgbClr val="0070C0"/>
                </a:solidFill>
                <a:effectLst/>
                <a:ea typeface="Times New Roman" panose="02020603050405020304" pitchFamily="18" charset="0"/>
                <a:cs typeface="Times New Roman" panose="02020603050405020304" pitchFamily="18" charset="0"/>
              </a:rPr>
              <a:t>instrukcji, regulaminów oraz innych dokumentów</a:t>
            </a:r>
            <a:r>
              <a:rPr lang="pl-PL" sz="1800" dirty="0">
                <a:effectLst/>
                <a:ea typeface="Times New Roman" panose="02020603050405020304" pitchFamily="18" charset="0"/>
                <a:cs typeface="Times New Roman" panose="02020603050405020304" pitchFamily="18" charset="0"/>
              </a:rPr>
              <a:t>, które stanowią integralną część dokumentacji naboru i oceny.</a:t>
            </a: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Beneficjent zobowiązuje się do realizacji Projektu </a:t>
            </a:r>
            <a:r>
              <a:rPr lang="pl-PL" sz="1800" b="1" dirty="0">
                <a:solidFill>
                  <a:srgbClr val="0070C0"/>
                </a:solidFill>
                <a:effectLst/>
                <a:ea typeface="Times New Roman" panose="02020603050405020304" pitchFamily="18" charset="0"/>
                <a:cs typeface="Times New Roman" panose="02020603050405020304" pitchFamily="18" charset="0"/>
              </a:rPr>
              <a:t>zgodnie z Wnioskiem o dofinansowanie</a:t>
            </a:r>
            <a:r>
              <a:rPr lang="pl-PL" sz="1800" dirty="0">
                <a:effectLst/>
                <a:ea typeface="Times New Roman" panose="02020603050405020304" pitchFamily="18" charset="0"/>
                <a:cs typeface="Times New Roman" panose="02020603050405020304" pitchFamily="18" charset="0"/>
              </a:rPr>
              <a:t>, w szczególności do:</a:t>
            </a: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1)	osiągnięcia i utrzymania celów i wskaźników zakładanych we Wniosku o dofinansowanie  w trakcie realizacji oraz w okresie trwałości,</a:t>
            </a: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2)	terminowej realizacji Projektu,</a:t>
            </a: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3)	ponoszenia wydatków celowo, rzetelnie, racjonalnie, oszczędnie, z zachowaniem zasady uzyskiwania najlepszych efektów z danych nakładów, mając na uwadze fakt dysponowania środkami publicznymi i ich wydatkowania zgodnie z ustawą o finansach publicznych.</a:t>
            </a: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080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190879"/>
            <a:ext cx="10538782" cy="4533292"/>
          </a:xfrm>
          <a:prstGeom prst="rect">
            <a:avLst/>
          </a:prstGeom>
          <a:noFill/>
        </p:spPr>
        <p:txBody>
          <a:bodyPr wrap="square" rtlCol="0">
            <a:spAutoFit/>
          </a:bodyPr>
          <a:lstStyle/>
          <a:p>
            <a:pPr lvl="0" algn="just">
              <a:lnSpc>
                <a:spcPct val="115000"/>
              </a:lnSpc>
              <a:buSzPts val="1000"/>
              <a:tabLst>
                <a:tab pos="408940" algn="l"/>
              </a:tabLst>
            </a:pPr>
            <a:r>
              <a:rPr lang="pl-PL" dirty="0">
                <a:effectLst/>
                <a:ea typeface="Calibri" panose="020F0502020204030204" pitchFamily="34" charset="0"/>
                <a:cs typeface="Times New Roman" panose="02020603050405020304" pitchFamily="18" charset="0"/>
              </a:rPr>
              <a:t>Beneficjent zobowiązuje się w szczególności do:</a:t>
            </a:r>
          </a:p>
          <a:p>
            <a:pPr marL="285750" lvl="0" indent="-285750" algn="just">
              <a:lnSpc>
                <a:spcPct val="115000"/>
              </a:lnSpc>
              <a:buSzPts val="1000"/>
              <a:buFont typeface="Wingdings" panose="05000000000000000000" pitchFamily="2" charset="2"/>
              <a:buChar char="§"/>
              <a:tabLst>
                <a:tab pos="408940" algn="l"/>
              </a:tabLst>
            </a:pPr>
            <a:r>
              <a:rPr lang="pl-PL" dirty="0">
                <a:effectLst/>
                <a:ea typeface="Times New Roman" panose="02020603050405020304" pitchFamily="18" charset="0"/>
                <a:cs typeface="Times New Roman" panose="02020603050405020304" pitchFamily="18" charset="0"/>
              </a:rPr>
              <a:t>niezwłocznego, pisemnego poinformowania IZ o problemach w realizacji Projektu, w szczególności o zamiarze zaprzestania jego realizacji lub o zagrożeniu nieosiągnięcia zaplanowanych wskaźników, </a:t>
            </a:r>
          </a:p>
          <a:p>
            <a:pPr marL="285750" lvl="0" indent="-285750" algn="just">
              <a:lnSpc>
                <a:spcPct val="115000"/>
              </a:lnSpc>
              <a:buSzPts val="1000"/>
              <a:buFont typeface="Wingdings" panose="05000000000000000000" pitchFamily="2" charset="2"/>
              <a:buChar char="§"/>
              <a:tabLst>
                <a:tab pos="408940" algn="l"/>
              </a:tabLst>
            </a:pPr>
            <a:r>
              <a:rPr lang="pl-PL" dirty="0">
                <a:effectLst/>
                <a:ea typeface="Times New Roman" panose="02020603050405020304" pitchFamily="18" charset="0"/>
                <a:cs typeface="Times New Roman" panose="02020603050405020304" pitchFamily="18" charset="0"/>
              </a:rPr>
              <a:t>pisemnego poinformowania IZ o każdej zmianie statusu Beneficjenta jako podatnika podatku od towarów i usług lub zmianach mogących powodować zmiany kwalifikowalności  podatku VAT,</a:t>
            </a:r>
          </a:p>
          <a:p>
            <a:pPr marL="285750" lvl="0" indent="-285750" algn="just">
              <a:lnSpc>
                <a:spcPct val="115000"/>
              </a:lnSpc>
              <a:buSzPts val="1000"/>
              <a:buFont typeface="Wingdings" panose="05000000000000000000" pitchFamily="2" charset="2"/>
              <a:buChar char="§"/>
              <a:tabLst>
                <a:tab pos="408940" algn="l"/>
              </a:tabLst>
            </a:pPr>
            <a:r>
              <a:rPr lang="pl-PL" dirty="0">
                <a:ea typeface="Times New Roman" panose="02020603050405020304" pitchFamily="18" charset="0"/>
                <a:cs typeface="Times New Roman" panose="02020603050405020304" pitchFamily="18" charset="0"/>
              </a:rPr>
              <a:t>niezwłocznego pisemnego poinformowania IZ o zmianie rachunku bankowego Projektu,</a:t>
            </a:r>
          </a:p>
          <a:p>
            <a:pPr marL="285750" lvl="0" indent="-285750" algn="just">
              <a:lnSpc>
                <a:spcPct val="115000"/>
              </a:lnSpc>
              <a:buSzPts val="1000"/>
              <a:buFont typeface="Wingdings" panose="05000000000000000000" pitchFamily="2" charset="2"/>
              <a:buChar char="§"/>
              <a:tabLst>
                <a:tab pos="408940" algn="l"/>
              </a:tabLst>
            </a:pPr>
            <a:r>
              <a:rPr lang="pl-PL" dirty="0">
                <a:ea typeface="Times New Roman" panose="02020603050405020304" pitchFamily="18" charset="0"/>
                <a:cs typeface="Times New Roman" panose="02020603050405020304" pitchFamily="18" charset="0"/>
              </a:rPr>
              <a:t>pisemnego poinformowania IZ o uzyskaniu oszczędności wynikających z rozstrzygniętych postępowań w ramach zamówień publicznych,</a:t>
            </a:r>
          </a:p>
          <a:p>
            <a:pPr marL="285750" lvl="0" indent="-285750" algn="just">
              <a:lnSpc>
                <a:spcPct val="115000"/>
              </a:lnSpc>
              <a:buSzPts val="1000"/>
              <a:buFont typeface="Wingdings" panose="05000000000000000000" pitchFamily="2" charset="2"/>
              <a:buChar char="§"/>
              <a:tabLst>
                <a:tab pos="408940" algn="l"/>
              </a:tabLst>
            </a:pPr>
            <a:r>
              <a:rPr lang="pl-PL" dirty="0">
                <a:ea typeface="Times New Roman" panose="02020603050405020304" pitchFamily="18" charset="0"/>
                <a:cs typeface="Times New Roman" panose="02020603050405020304" pitchFamily="18" charset="0"/>
              </a:rPr>
              <a:t>stosowania szeregu wytycznych wskazanych w umowie.</a:t>
            </a:r>
          </a:p>
          <a:p>
            <a:pPr marL="285750" lvl="0" indent="-285750" algn="just">
              <a:lnSpc>
                <a:spcPct val="115000"/>
              </a:lnSpc>
              <a:buSzPts val="1000"/>
              <a:buFont typeface="Wingdings" panose="05000000000000000000" pitchFamily="2" charset="2"/>
              <a:buChar char="§"/>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Beneficjent ponosi wyłączną odpowiedzialność: </a:t>
            </a:r>
          </a:p>
          <a:p>
            <a:pPr marL="285750" lvl="0" indent="-285750" algn="just">
              <a:lnSpc>
                <a:spcPct val="115000"/>
              </a:lnSpc>
              <a:buSzPts val="1000"/>
              <a:buFont typeface="Wingdings" panose="05000000000000000000" pitchFamily="2" charset="2"/>
              <a:buChar char="§"/>
              <a:tabLst>
                <a:tab pos="408940" algn="l"/>
              </a:tabLst>
            </a:pPr>
            <a:r>
              <a:rPr lang="pl-PL" dirty="0">
                <a:ea typeface="Times New Roman" panose="02020603050405020304" pitchFamily="18" charset="0"/>
                <a:cs typeface="Times New Roman" panose="02020603050405020304" pitchFamily="18" charset="0"/>
              </a:rPr>
              <a:t>wobec osób trzecich za szkody powstałe w związku z realizacją Projektu,</a:t>
            </a:r>
          </a:p>
          <a:p>
            <a:pPr marL="285750" lvl="0" indent="-285750" algn="just">
              <a:lnSpc>
                <a:spcPct val="115000"/>
              </a:lnSpc>
              <a:buSzPts val="1000"/>
              <a:buFont typeface="Wingdings" panose="05000000000000000000" pitchFamily="2" charset="2"/>
              <a:buChar char="§"/>
              <a:tabLst>
                <a:tab pos="408940" algn="l"/>
              </a:tabLst>
            </a:pPr>
            <a:r>
              <a:rPr lang="pl-PL" dirty="0">
                <a:ea typeface="Times New Roman" panose="02020603050405020304" pitchFamily="18" charset="0"/>
                <a:cs typeface="Times New Roman" panose="02020603050405020304" pitchFamily="18" charset="0"/>
              </a:rPr>
              <a:t>za realizację Projektu przez Partnera.  </a:t>
            </a: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6280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048347"/>
            <a:ext cx="10538782" cy="6126036"/>
          </a:xfrm>
          <a:prstGeom prst="rect">
            <a:avLst/>
          </a:prstGeom>
          <a:noFill/>
        </p:spPr>
        <p:txBody>
          <a:bodyPr wrap="square" rtlCol="0">
            <a:spAutoFit/>
          </a:bodyPr>
          <a:lstStyle/>
          <a:p>
            <a:pPr marL="180340" algn="ctr">
              <a:lnSpc>
                <a:spcPct val="115000"/>
              </a:lnSpc>
              <a:tabLst>
                <a:tab pos="180340" algn="l"/>
              </a:tabLst>
            </a:pPr>
            <a:r>
              <a:rPr lang="pl-PL" sz="1800" b="1" dirty="0">
                <a:effectLst/>
                <a:latin typeface="Calibri" panose="020F0502020204030204" pitchFamily="34" charset="0"/>
                <a:ea typeface="Calibri" panose="020F0502020204030204" pitchFamily="34" charset="0"/>
                <a:cs typeface="Arial" panose="020B0604020202020204" pitchFamily="34" charset="0"/>
              </a:rPr>
              <a:t>§ 11 </a:t>
            </a:r>
            <a:r>
              <a:rPr lang="pl-PL" sz="1800" b="1" dirty="0">
                <a:effectLst/>
                <a:latin typeface="Calibri" panose="020F0502020204030204" pitchFamily="34" charset="0"/>
                <a:ea typeface="Times New Roman" panose="02020603050405020304" pitchFamily="18" charset="0"/>
                <a:cs typeface="Calibri" panose="020F0502020204030204" pitchFamily="34" charset="0"/>
              </a:rPr>
              <a:t>Zaliczka – Kwoty ryczałtowe</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Dofinansowanie może być przekazywane w formie zaliczki. </a:t>
            </a: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Dla </a:t>
            </a:r>
            <a:r>
              <a:rPr lang="pl-PL" dirty="0">
                <a:solidFill>
                  <a:srgbClr val="00B0F0"/>
                </a:solidFill>
                <a:ea typeface="Times New Roman" panose="02020603050405020304" pitchFamily="18" charset="0"/>
                <a:cs typeface="Times New Roman" panose="02020603050405020304" pitchFamily="18" charset="0"/>
              </a:rPr>
              <a:t>kwot ryczałtowych </a:t>
            </a:r>
            <a:r>
              <a:rPr lang="pl-PL" dirty="0">
                <a:ea typeface="Times New Roman" panose="02020603050405020304" pitchFamily="18" charset="0"/>
                <a:cs typeface="Times New Roman" panose="02020603050405020304" pitchFamily="18" charset="0"/>
              </a:rPr>
              <a:t>łączna kwota transz zaliczek nie może przekroczyć 90% dofinansowania Projektu przy czym:</a:t>
            </a: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1)	Pierwsza transza zaliczki stanowi maksymalnie 50% dofinansowania,</a:t>
            </a: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2)	Kolejne transze dofinansowania są przekazywane po zatwierdzeniu wniosku o płatność, w którym w przebiegu postępu rzeczowego Beneficjent oświadczył, że wydatkował co najmniej 70% łącznej kwoty przekazanych transz dofinansowania. </a:t>
            </a: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Beneficjent zobowiązany jest do złożenia </a:t>
            </a:r>
            <a:r>
              <a:rPr lang="pl-PL" dirty="0">
                <a:solidFill>
                  <a:srgbClr val="00B0F0"/>
                </a:solidFill>
                <a:ea typeface="Times New Roman" panose="02020603050405020304" pitchFamily="18" charset="0"/>
                <a:cs typeface="Times New Roman" panose="02020603050405020304" pitchFamily="18" charset="0"/>
              </a:rPr>
              <a:t>wniosku o płatność rozliczającego zaliczkę </a:t>
            </a:r>
            <a:r>
              <a:rPr lang="pl-PL" dirty="0">
                <a:ea typeface="Times New Roman" panose="02020603050405020304" pitchFamily="18" charset="0"/>
                <a:cs typeface="Times New Roman" panose="02020603050405020304" pitchFamily="18" charset="0"/>
              </a:rPr>
              <a:t>wraz z wymaganymi załącznikami, </a:t>
            </a:r>
            <a:r>
              <a:rPr lang="pl-PL" dirty="0">
                <a:solidFill>
                  <a:srgbClr val="00B0F0"/>
                </a:solidFill>
                <a:ea typeface="Times New Roman" panose="02020603050405020304" pitchFamily="18" charset="0"/>
                <a:cs typeface="Times New Roman" panose="02020603050405020304" pitchFamily="18" charset="0"/>
              </a:rPr>
              <a:t>wykazującego osiągnięcie wskaźnika lub zrealizowanie zadania w całości dla kwoty ryczałtowej</a:t>
            </a:r>
            <a:r>
              <a:rPr lang="pl-PL" dirty="0">
                <a:ea typeface="Times New Roman" panose="02020603050405020304" pitchFamily="18" charset="0"/>
                <a:cs typeface="Times New Roman" panose="02020603050405020304" pitchFamily="18" charset="0"/>
              </a:rPr>
              <a:t>, na sfinansowanie której zaliczka została wypłacona, w terminie do </a:t>
            </a:r>
            <a:r>
              <a:rPr lang="pl-PL" dirty="0">
                <a:solidFill>
                  <a:srgbClr val="00B0F0"/>
                </a:solidFill>
                <a:ea typeface="Times New Roman" panose="02020603050405020304" pitchFamily="18" charset="0"/>
                <a:cs typeface="Times New Roman" panose="02020603050405020304" pitchFamily="18" charset="0"/>
              </a:rPr>
              <a:t>30 dni </a:t>
            </a:r>
            <a:r>
              <a:rPr lang="pl-PL" dirty="0">
                <a:ea typeface="Times New Roman" panose="02020603050405020304" pitchFamily="18" charset="0"/>
                <a:cs typeface="Times New Roman" panose="02020603050405020304" pitchFamily="18" charset="0"/>
              </a:rPr>
              <a:t>od faktycznego zakończenia zadania objętego daną kwotą ryczałtową lub  do 30 dni od wskazanej we Wniosku o dofinansowanie daty zakończenia zadania, w zależności co nastąpi wcześniej.</a:t>
            </a: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endParaRPr lang="pl-PL" dirty="0">
              <a:solidFill>
                <a:srgbClr val="0070C0"/>
              </a:solidFill>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650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003079"/>
            <a:ext cx="10538782" cy="5205784"/>
          </a:xfrm>
          <a:prstGeom prst="rect">
            <a:avLst/>
          </a:prstGeom>
          <a:noFill/>
        </p:spPr>
        <p:txBody>
          <a:bodyPr wrap="square" rtlCol="0">
            <a:spAutoFit/>
          </a:bodyPr>
          <a:lstStyle/>
          <a:p>
            <a:pPr lvl="0" algn="ctr">
              <a:lnSpc>
                <a:spcPct val="115000"/>
              </a:lnSpc>
              <a:buSzPts val="1000"/>
              <a:tabLst>
                <a:tab pos="408940" algn="l"/>
              </a:tabLst>
            </a:pPr>
            <a:r>
              <a:rPr lang="pl-PL" sz="1800" b="1" dirty="0">
                <a:effectLst/>
                <a:latin typeface="Calibri" panose="020F0502020204030204" pitchFamily="34" charset="0"/>
                <a:ea typeface="Calibri" panose="020F0502020204030204" pitchFamily="34" charset="0"/>
                <a:cs typeface="Arial" panose="020B0604020202020204" pitchFamily="34" charset="0"/>
              </a:rPr>
              <a:t>§ 13 Kwoty ryczałtowe</a:t>
            </a:r>
          </a:p>
          <a:p>
            <a:pPr lvl="0" algn="just">
              <a:lnSpc>
                <a:spcPct val="115000"/>
              </a:lnSpc>
              <a:buSzPts val="1000"/>
              <a:tabLst>
                <a:tab pos="408940" algn="l"/>
              </a:tabLst>
            </a:pPr>
            <a:endParaRPr lang="pl-PL" b="1" dirty="0">
              <a:ea typeface="Times New Roman" panose="02020603050405020304" pitchFamily="18" charset="0"/>
            </a:endParaRPr>
          </a:p>
          <a:p>
            <a:pPr lvl="0" algn="just">
              <a:lnSpc>
                <a:spcPct val="115000"/>
              </a:lnSpc>
              <a:buSzPts val="1000"/>
              <a:tabLst>
                <a:tab pos="408940" algn="l"/>
              </a:tabLst>
            </a:pPr>
            <a:r>
              <a:rPr lang="pl-PL" b="1" dirty="0">
                <a:ea typeface="Times New Roman" panose="02020603050405020304" pitchFamily="18" charset="0"/>
                <a:cs typeface="Times New Roman" panose="02020603050405020304" pitchFamily="18" charset="0"/>
              </a:rPr>
              <a:t>Określenie </a:t>
            </a:r>
            <a:r>
              <a:rPr lang="pl-PL" b="1" dirty="0">
                <a:solidFill>
                  <a:srgbClr val="00B0F0"/>
                </a:solidFill>
                <a:ea typeface="Times New Roman" panose="02020603050405020304" pitchFamily="18" charset="0"/>
                <a:cs typeface="Times New Roman" panose="02020603050405020304" pitchFamily="18" charset="0"/>
              </a:rPr>
              <a:t>kwoty ryczałtowej </a:t>
            </a:r>
            <a:r>
              <a:rPr lang="pl-PL" b="1" dirty="0">
                <a:ea typeface="Times New Roman" panose="02020603050405020304" pitchFamily="18" charset="0"/>
                <a:cs typeface="Times New Roman" panose="02020603050405020304" pitchFamily="18" charset="0"/>
              </a:rPr>
              <a:t>za wykonanie konkretnego zadania. </a:t>
            </a:r>
          </a:p>
          <a:p>
            <a:pPr lvl="0" algn="just">
              <a:lnSpc>
                <a:spcPct val="115000"/>
              </a:lnSpc>
              <a:buSzPts val="1000"/>
              <a:tabLst>
                <a:tab pos="408940" algn="l"/>
              </a:tabLst>
            </a:pPr>
            <a:endParaRPr lang="pl-PL" b="1"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b="1" dirty="0">
                <a:ea typeface="Times New Roman" panose="02020603050405020304" pitchFamily="18" charset="0"/>
                <a:cs typeface="Times New Roman" panose="02020603050405020304" pitchFamily="18" charset="0"/>
              </a:rPr>
              <a:t>Określenie </a:t>
            </a:r>
            <a:r>
              <a:rPr lang="pl-PL" b="1" dirty="0">
                <a:solidFill>
                  <a:srgbClr val="00B0F0"/>
                </a:solidFill>
                <a:ea typeface="Times New Roman" panose="02020603050405020304" pitchFamily="18" charset="0"/>
                <a:cs typeface="Times New Roman" panose="02020603050405020304" pitchFamily="18" charset="0"/>
              </a:rPr>
              <a:t>wskaźnika</a:t>
            </a:r>
            <a:r>
              <a:rPr lang="pl-PL" b="1" dirty="0">
                <a:ea typeface="Times New Roman" panose="02020603050405020304" pitchFamily="18" charset="0"/>
                <a:cs typeface="Times New Roman" panose="02020603050405020304" pitchFamily="18" charset="0"/>
              </a:rPr>
              <a:t> potwierdzającego wykonanie zadania. </a:t>
            </a:r>
          </a:p>
          <a:p>
            <a:pPr lvl="0" algn="just">
              <a:lnSpc>
                <a:spcPct val="115000"/>
              </a:lnSpc>
              <a:buSzPts val="1000"/>
              <a:tabLst>
                <a:tab pos="408940" algn="l"/>
              </a:tabLst>
            </a:pPr>
            <a:endParaRPr lang="pl-PL" b="1"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b="1" dirty="0">
                <a:solidFill>
                  <a:srgbClr val="00B0F0"/>
                </a:solidFill>
                <a:ea typeface="Times New Roman" panose="02020603050405020304" pitchFamily="18" charset="0"/>
                <a:cs typeface="Times New Roman" panose="02020603050405020304" pitchFamily="18" charset="0"/>
              </a:rPr>
              <a:t>Nie ma zastosowania reguła proporcjonalności </a:t>
            </a:r>
            <a:r>
              <a:rPr lang="pl-PL" b="1" dirty="0">
                <a:ea typeface="Times New Roman" panose="02020603050405020304" pitchFamily="18" charset="0"/>
                <a:cs typeface="Times New Roman" panose="02020603050405020304" pitchFamily="18" charset="0"/>
              </a:rPr>
              <a:t>– 100% osiągniętego wskaźnika lub uznanie wydatku za niekwalifikowalny. </a:t>
            </a:r>
          </a:p>
          <a:p>
            <a:pPr lvl="0" algn="just">
              <a:lnSpc>
                <a:spcPct val="115000"/>
              </a:lnSpc>
              <a:spcAft>
                <a:spcPts val="300"/>
              </a:spcAft>
              <a:tabLst>
                <a:tab pos="457200" algn="l"/>
              </a:tabLst>
            </a:pPr>
            <a:endParaRPr lang="pl-PL" b="1" dirty="0">
              <a:ea typeface="Calibri" panose="020F0502020204030204" pitchFamily="34" charset="0"/>
              <a:cs typeface="Times New Roman" panose="02020603050405020304" pitchFamily="18" charset="0"/>
            </a:endParaRPr>
          </a:p>
          <a:p>
            <a:pPr lvl="0" algn="just">
              <a:lnSpc>
                <a:spcPct val="115000"/>
              </a:lnSpc>
              <a:spcAft>
                <a:spcPts val="300"/>
              </a:spcAft>
              <a:tabLst>
                <a:tab pos="457200" algn="l"/>
              </a:tabLst>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t>
            </a:r>
            <a:r>
              <a:rPr lang="pl-PL" sz="1800" dirty="0">
                <a:effectLst/>
                <a:latin typeface="Calibri" panose="020F0502020204030204" pitchFamily="34" charset="0"/>
                <a:ea typeface="Calibri" panose="020F0502020204030204" pitchFamily="34" charset="0"/>
                <a:cs typeface="Times New Roman" panose="02020603050405020304" pitchFamily="18" charset="0"/>
              </a:rPr>
              <a:t>realizowanie zadania objętego daną kwotą ryczałtową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niezgodnie z zakresem określonym </a:t>
            </a:r>
            <a:r>
              <a:rPr lang="pl-PL" sz="1800" dirty="0">
                <a:effectLst/>
                <a:latin typeface="Calibri" panose="020F0502020204030204" pitchFamily="34" charset="0"/>
                <a:ea typeface="Calibri" panose="020F0502020204030204" pitchFamily="34" charset="0"/>
                <a:cs typeface="Times New Roman" panose="02020603050405020304" pitchFamily="18" charset="0"/>
              </a:rPr>
              <a:t>we Wniosku o dofinansowanie, przy jednoczesnym osiągnięciu wskaźników rozliczających kwoty ryczałtowe, IZ może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uznać część wydatków </a:t>
            </a:r>
            <a:r>
              <a:rPr lang="pl-PL" sz="1800" dirty="0">
                <a:effectLst/>
                <a:latin typeface="Calibri" panose="020F0502020204030204" pitchFamily="34" charset="0"/>
                <a:ea typeface="Calibri" panose="020F0502020204030204" pitchFamily="34" charset="0"/>
                <a:cs typeface="Times New Roman" panose="02020603050405020304" pitchFamily="18" charset="0"/>
              </a:rPr>
              <a:t>objętych kwotą ryczałtową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za niekwalifikowalne</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a:p>
            <a:pPr marL="180340" indent="-180340" algn="just"/>
            <a:r>
              <a:rPr lang="pl-PL" sz="1800" dirty="0">
                <a:effectLst/>
                <a:latin typeface="Calibri" panose="020F0502020204030204" pitchFamily="34" charset="0"/>
                <a:ea typeface="Times New Roman" panose="02020603050405020304" pitchFamily="18" charset="0"/>
              </a:rPr>
              <a:t>  </a:t>
            </a:r>
            <a:endParaRPr lang="pl-PL" b="1"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Dokumentami potwierdzającymi wykonanie kwot ryczałtowych są dokumenty potwierdzające osiągnięcie rezultatów, wykonanie produktów lub zrealizowanie działań. Wskazane dokumenty wynikają z zatwierdzonego, przyjętego do realizacji Wniosku o dofinansowanie.</a:t>
            </a:r>
            <a:endParaRPr lang="pl-P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65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Akty prawne i dokumentacje</a:t>
            </a:r>
            <a:endParaRPr lang="pl-PL" sz="3200" dirty="0"/>
          </a:p>
        </p:txBody>
      </p:sp>
      <p:pic>
        <p:nvPicPr>
          <p:cNvPr id="5" name="Obraz 4" descr="paragraf.jpg">
            <a:extLst>
              <a:ext uri="{FF2B5EF4-FFF2-40B4-BE49-F238E27FC236}">
                <a16:creationId xmlns:a16="http://schemas.microsoft.com/office/drawing/2014/main" id="{FDCBA302-7D6A-4126-812C-EE48C5AFAA3E}"/>
              </a:ext>
            </a:extLst>
          </p:cNvPr>
          <p:cNvPicPr>
            <a:picLocks noChangeAspect="1"/>
          </p:cNvPicPr>
          <p:nvPr/>
        </p:nvPicPr>
        <p:blipFill>
          <a:blip r:embed="rId2" cstate="print">
            <a:lum bright="70000" contrast="-70000"/>
          </a:blip>
          <a:stretch>
            <a:fillRect/>
          </a:stretch>
        </p:blipFill>
        <p:spPr>
          <a:xfrm>
            <a:off x="4594684" y="1762539"/>
            <a:ext cx="3002632" cy="3332922"/>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1421529" y="1120676"/>
            <a:ext cx="9141122" cy="4616648"/>
          </a:xfrm>
          <a:prstGeom prst="rect">
            <a:avLst/>
          </a:prstGeom>
          <a:noFill/>
        </p:spPr>
        <p:txBody>
          <a:bodyPr wrap="square" rtlCol="0">
            <a:spAutoFit/>
          </a:bodyPr>
          <a:lstStyle/>
          <a:p>
            <a:pPr algn="just"/>
            <a:r>
              <a:rPr lang="pl-PL" sz="2100" dirty="0"/>
              <a:t>Regulamin wyboru projektów rozliczanych na podstawie kosztów rzeczywistych </a:t>
            </a:r>
          </a:p>
          <a:p>
            <a:pPr algn="just"/>
            <a:r>
              <a:rPr lang="pl-PL" sz="2100" dirty="0"/>
              <a:t>(sposób konkurencyjny) nr naboru FEWM.02.08-IZ.00-002/24</a:t>
            </a:r>
          </a:p>
          <a:p>
            <a:pPr algn="just"/>
            <a:endParaRPr lang="pl-PL" sz="2100" dirty="0"/>
          </a:p>
          <a:p>
            <a:pPr algn="just"/>
            <a:r>
              <a:rPr lang="pl-PL" sz="2100" dirty="0"/>
              <a:t>Pełna dokumentacja konkursowa: </a:t>
            </a:r>
          </a:p>
          <a:p>
            <a:pPr marL="342900" indent="-342900" algn="just">
              <a:buFont typeface="Wingdings" panose="05000000000000000000" pitchFamily="2" charset="2"/>
              <a:buChar char="§"/>
            </a:pPr>
            <a:r>
              <a:rPr lang="pl-PL" sz="2100" dirty="0">
                <a:solidFill>
                  <a:srgbClr val="0070C0"/>
                </a:solidFill>
              </a:rPr>
              <a:t>Wzór wniosku o dofinansowanie, Instrukcja pomocnicza wypełniania wniosku</a:t>
            </a:r>
          </a:p>
          <a:p>
            <a:pPr marL="342900" indent="-342900" algn="just">
              <a:buFont typeface="Wingdings" panose="05000000000000000000" pitchFamily="2" charset="2"/>
              <a:buChar char="§"/>
            </a:pPr>
            <a:r>
              <a:rPr lang="pl-PL" sz="2100" dirty="0">
                <a:solidFill>
                  <a:srgbClr val="0070C0"/>
                </a:solidFill>
              </a:rPr>
              <a:t>Załączniki do wniosku i umowy o dofinansowanie projektu</a:t>
            </a:r>
          </a:p>
          <a:p>
            <a:pPr marL="342900" indent="-342900" algn="just">
              <a:buFont typeface="Wingdings" panose="05000000000000000000" pitchFamily="2" charset="2"/>
              <a:buChar char="§"/>
            </a:pPr>
            <a:r>
              <a:rPr lang="pl-PL" sz="2100" dirty="0">
                <a:solidFill>
                  <a:srgbClr val="0070C0"/>
                </a:solidFill>
              </a:rPr>
              <a:t>Wzór i wytyczne do opracowanie Biznes planu</a:t>
            </a:r>
          </a:p>
          <a:p>
            <a:pPr marL="342900" indent="-342900" algn="just">
              <a:buFont typeface="Wingdings" panose="05000000000000000000" pitchFamily="2" charset="2"/>
              <a:buChar char="§"/>
            </a:pPr>
            <a:r>
              <a:rPr lang="pl-PL" sz="2100" dirty="0">
                <a:solidFill>
                  <a:srgbClr val="0070C0"/>
                </a:solidFill>
              </a:rPr>
              <a:t>Wzór umowy o dofinansowanie (i aneksu)</a:t>
            </a:r>
          </a:p>
          <a:p>
            <a:pPr marL="342900" indent="-342900" algn="just">
              <a:buFont typeface="Wingdings" panose="05000000000000000000" pitchFamily="2" charset="2"/>
              <a:buChar char="§"/>
            </a:pPr>
            <a:r>
              <a:rPr lang="pl-PL" sz="2100" dirty="0">
                <a:solidFill>
                  <a:srgbClr val="0070C0"/>
                </a:solidFill>
              </a:rPr>
              <a:t>Instrukcja zabezpieczenia umowy o dofinansowanie</a:t>
            </a:r>
          </a:p>
          <a:p>
            <a:pPr marL="342900" indent="-342900" algn="just">
              <a:buFont typeface="Arial" panose="020B0604020202020204" pitchFamily="34" charset="0"/>
              <a:buChar char="•"/>
            </a:pPr>
            <a:endParaRPr lang="pl-PL" sz="2100" dirty="0"/>
          </a:p>
          <a:p>
            <a:pPr algn="just"/>
            <a:r>
              <a:rPr lang="pl-PL" sz="2100" dirty="0"/>
              <a:t>Szczegółowy Opis Priorytetów programu Fundusze Europejskie dla Warmii i Mazur</a:t>
            </a:r>
          </a:p>
          <a:p>
            <a:pPr algn="just"/>
            <a:endParaRPr lang="pl-PL" sz="2100" dirty="0"/>
          </a:p>
          <a:p>
            <a:pPr algn="just"/>
            <a:r>
              <a:rPr lang="pl-PL" sz="2100" dirty="0"/>
              <a:t>Program Fundusze Europejskie dla Warmii i Mazur 2021–2027</a:t>
            </a:r>
          </a:p>
          <a:p>
            <a:pPr algn="just"/>
            <a:endParaRPr lang="pl-PL" sz="2100" dirty="0"/>
          </a:p>
        </p:txBody>
      </p:sp>
    </p:spTree>
    <p:extLst>
      <p:ext uri="{BB962C8B-B14F-4D97-AF65-F5344CB8AC3E}">
        <p14:creationId xmlns:p14="http://schemas.microsoft.com/office/powerpoint/2010/main" val="1837324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382791"/>
            <a:ext cx="10538782" cy="3259097"/>
          </a:xfrm>
          <a:prstGeom prst="rect">
            <a:avLst/>
          </a:prstGeom>
          <a:noFill/>
        </p:spPr>
        <p:txBody>
          <a:bodyPr wrap="square" rtlCol="0">
            <a:spAutoFit/>
          </a:bodyPr>
          <a:lstStyle/>
          <a:p>
            <a:pPr lvl="0" algn="just">
              <a:lnSpc>
                <a:spcPct val="115000"/>
              </a:lnSpc>
              <a:buSzPts val="1000"/>
              <a:tabLst>
                <a:tab pos="408940" algn="l"/>
              </a:tabLst>
            </a:pPr>
            <a:r>
              <a:rPr lang="pl-PL" dirty="0">
                <a:effectLst/>
                <a:ea typeface="Calibri" panose="020F0502020204030204" pitchFamily="34" charset="0"/>
                <a:cs typeface="Times New Roman" panose="02020603050405020304" pitchFamily="18" charset="0"/>
              </a:rPr>
              <a:t>Warunkiem przekazania dofinansowania jest m.in. </a:t>
            </a:r>
            <a:r>
              <a:rPr lang="pl-PL" sz="1800" dirty="0">
                <a:effectLst/>
                <a:ea typeface="Times New Roman" panose="02020603050405020304" pitchFamily="18" charset="0"/>
                <a:cs typeface="Times New Roman" panose="02020603050405020304" pitchFamily="18" charset="0"/>
              </a:rPr>
              <a:t>dostarczenie do Instytucji Zarządzającej </a:t>
            </a:r>
            <a:r>
              <a:rPr lang="pl-PL" sz="1800" dirty="0" err="1">
                <a:effectLst/>
                <a:ea typeface="Times New Roman" panose="02020603050405020304" pitchFamily="18" charset="0"/>
                <a:cs typeface="Times New Roman" panose="02020603050405020304" pitchFamily="18" charset="0"/>
              </a:rPr>
              <a:t>FEWiM</a:t>
            </a:r>
            <a:r>
              <a:rPr lang="pl-PL" sz="1800" dirty="0">
                <a:effectLst/>
                <a:ea typeface="Times New Roman" panose="02020603050405020304" pitchFamily="18" charset="0"/>
                <a:cs typeface="Times New Roman" panose="02020603050405020304" pitchFamily="18" charset="0"/>
              </a:rPr>
              <a:t> 2021-2027 w ciągu dwóch miesięcy (z możliwością wydłużenia terminu) od momentu podpisania Umowy </a:t>
            </a: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marL="285750" lvl="0" indent="-285750" algn="just">
              <a:lnSpc>
                <a:spcPct val="115000"/>
              </a:lnSpc>
              <a:buSzPts val="1000"/>
              <a:buFontTx/>
              <a:buChar char="-"/>
              <a:tabLst>
                <a:tab pos="408940" algn="l"/>
              </a:tabLst>
            </a:pPr>
            <a:r>
              <a:rPr lang="pl-PL" sz="1800" dirty="0">
                <a:effectLst/>
                <a:ea typeface="Times New Roman" panose="02020603050405020304" pitchFamily="18" charset="0"/>
                <a:cs typeface="Times New Roman" panose="02020603050405020304" pitchFamily="18" charset="0"/>
              </a:rPr>
              <a:t>ostatecznej decyzji administracyjnej w sprawie pozwolenia na budowę zgodnie z ustawą  z dnia 7 lipca 1994 r. Prawo budowlane, dotyczącej inwestycji związanej z realizacją Projektu, w przypadku gdy dokumenty nie zostały dostarczone przed podpisaniem Umowy;</a:t>
            </a:r>
            <a:endParaRPr lang="pl-PL" dirty="0">
              <a:ea typeface="Times New Roman" panose="02020603050405020304" pitchFamily="18" charset="0"/>
              <a:cs typeface="Times New Roman" panose="02020603050405020304" pitchFamily="18" charset="0"/>
            </a:endParaRPr>
          </a:p>
          <a:p>
            <a:pPr marL="285750" lvl="0" indent="-285750" algn="just">
              <a:lnSpc>
                <a:spcPct val="115000"/>
              </a:lnSpc>
              <a:buSzPts val="1000"/>
              <a:buFontTx/>
              <a:buChar char="-"/>
              <a:tabLst>
                <a:tab pos="408940" algn="l"/>
              </a:tabLst>
            </a:pPr>
            <a:r>
              <a:rPr lang="pl-PL" sz="1800" dirty="0">
                <a:effectLst/>
                <a:ea typeface="Times New Roman" panose="02020603050405020304" pitchFamily="18" charset="0"/>
                <a:cs typeface="Times New Roman" panose="02020603050405020304" pitchFamily="18" charset="0"/>
              </a:rPr>
              <a:t>pozwolenia wodnoprawnego zgodnie z ustawą z dnia 20 lipca 2017 r. Prawo wodne, dotyczącego inwestycji związanej z realizacją Projektu, w przypadku gdy dokumenty nie zostały dostarczone przed podpisaniem Umowy.</a:t>
            </a: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100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Zabezpieczenie umowy</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190879"/>
            <a:ext cx="10538782" cy="710707"/>
          </a:xfrm>
          <a:prstGeom prst="rect">
            <a:avLst/>
          </a:prstGeom>
          <a:noFill/>
        </p:spPr>
        <p:txBody>
          <a:bodyPr wrap="square" rtlCol="0">
            <a:spAutoFit/>
          </a:bodyPr>
          <a:lstStyle/>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EB5B005-2C35-4E96-B961-0604D4915FB9}"/>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5409975" y="1810010"/>
            <a:ext cx="1562100" cy="2924175"/>
          </a:xfrm>
          <a:prstGeom prst="rect">
            <a:avLst/>
          </a:prstGeom>
        </p:spPr>
      </p:pic>
      <p:sp>
        <p:nvSpPr>
          <p:cNvPr id="7" name="pole tekstowe 6">
            <a:extLst>
              <a:ext uri="{FF2B5EF4-FFF2-40B4-BE49-F238E27FC236}">
                <a16:creationId xmlns:a16="http://schemas.microsoft.com/office/drawing/2014/main" id="{10C2D26F-BC6D-4815-81DD-A787431BB09A}"/>
              </a:ext>
            </a:extLst>
          </p:cNvPr>
          <p:cNvSpPr txBox="1"/>
          <p:nvPr/>
        </p:nvSpPr>
        <p:spPr>
          <a:xfrm>
            <a:off x="722700" y="1190879"/>
            <a:ext cx="10746602" cy="3896195"/>
          </a:xfrm>
          <a:prstGeom prst="rect">
            <a:avLst/>
          </a:prstGeom>
          <a:noFill/>
        </p:spPr>
        <p:txBody>
          <a:bodyPr wrap="square" rtlCol="0">
            <a:spAutoFit/>
          </a:bodyPr>
          <a:lstStyle/>
          <a:p>
            <a:pPr lvl="0" algn="just">
              <a:lnSpc>
                <a:spcPct val="115000"/>
              </a:lnSpc>
              <a:buSzPts val="1000"/>
              <a:tabLst>
                <a:tab pos="408940" algn="l"/>
              </a:tabLst>
            </a:pPr>
            <a:r>
              <a:rPr lang="pl-PL" dirty="0">
                <a:effectLst/>
                <a:ea typeface="Calibri" panose="020F0502020204030204" pitchFamily="34" charset="0"/>
                <a:cs typeface="Times New Roman" panose="02020603050405020304" pitchFamily="18" charset="0"/>
              </a:rPr>
              <a:t>Warunkiem przekazania dofinansowania Beneficjentowi jest m.in. ustanowienie zabezpieczenia prawidłowej realizacji Umowy, zaakceptowanego przez IZ. </a:t>
            </a:r>
          </a:p>
          <a:p>
            <a:pPr lvl="0" algn="just">
              <a:lnSpc>
                <a:spcPct val="115000"/>
              </a:lnSpc>
              <a:buSzPts val="1000"/>
              <a:tabLst>
                <a:tab pos="408940" algn="l"/>
              </a:tabLst>
            </a:pPr>
            <a:endParaRPr lang="pl-PL" sz="1800"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i="1" dirty="0">
                <a:solidFill>
                  <a:srgbClr val="0070C0"/>
                </a:solidFill>
                <a:ea typeface="Times New Roman" panose="02020603050405020304" pitchFamily="18" charset="0"/>
                <a:cs typeface="Times New Roman" panose="02020603050405020304" pitchFamily="18" charset="0"/>
              </a:rPr>
              <a:t>Instrukcja zabezpieczania umowy o dofinansowanie projektu współfinansowanego z Europejskiego Funduszu Rozwoju Regionalnego w ramach programu regionalnego Fundusze Europejskie dla Warmii i Mazur 2021-2027</a:t>
            </a: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Beneficjent dokonuje wstępnego wyboru formy zabezpieczenia z katalogu określonego w niniejszej Instrukcji, za </a:t>
            </a:r>
            <a:r>
              <a:rPr lang="pl-PL" sz="1800" b="1" dirty="0">
                <a:solidFill>
                  <a:srgbClr val="0070C0"/>
                </a:solidFill>
                <a:effectLst/>
                <a:ea typeface="Times New Roman" panose="02020603050405020304" pitchFamily="18" charset="0"/>
                <a:cs typeface="Times New Roman" panose="02020603050405020304" pitchFamily="18" charset="0"/>
              </a:rPr>
              <a:t>wyjątkiem weksla in blanco wraz z deklaracją wekslową, który jest obligatoryjną formą zabezpieczenia prawidłowej realizacji Umowy</a:t>
            </a:r>
            <a:r>
              <a:rPr lang="pl-PL" sz="1800" dirty="0">
                <a:solidFill>
                  <a:srgbClr val="0070C0"/>
                </a:solidFill>
                <a:effectLst/>
                <a:ea typeface="Times New Roman" panose="02020603050405020304" pitchFamily="18" charset="0"/>
                <a:cs typeface="Times New Roman" panose="02020603050405020304" pitchFamily="18" charset="0"/>
              </a:rPr>
              <a:t>.  </a:t>
            </a:r>
            <a:r>
              <a:rPr lang="pl-PL" sz="1800" dirty="0">
                <a:effectLst/>
                <a:ea typeface="Times New Roman" panose="02020603050405020304" pitchFamily="18" charset="0"/>
                <a:cs typeface="Times New Roman" panose="02020603050405020304" pitchFamily="18" charset="0"/>
              </a:rPr>
              <a:t>IZ FEWIM 2021-2027 akceptując proponowane przez Beneficjenta zabezpieczenia bierze pod uwagę kryterium adekwatności zabezpieczenia, kryterium ryzyka przy egzekwowaniu zabezpieczenia oraz ocenia skuteczności tego zabezpieczenia pod kątem zbywalność przedmiotu zabezpieczenia. Beneficjent ustanawia zabezpieczenie dopiero po weryfikacji i zaakceptowaniu przez IZ.</a:t>
            </a:r>
          </a:p>
        </p:txBody>
      </p:sp>
    </p:spTree>
    <p:extLst>
      <p:ext uri="{BB962C8B-B14F-4D97-AF65-F5344CB8AC3E}">
        <p14:creationId xmlns:p14="http://schemas.microsoft.com/office/powerpoint/2010/main" val="2133970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Zabezpieczenie umowy</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190879"/>
            <a:ext cx="10538782" cy="710707"/>
          </a:xfrm>
          <a:prstGeom prst="rect">
            <a:avLst/>
          </a:prstGeom>
          <a:noFill/>
        </p:spPr>
        <p:txBody>
          <a:bodyPr wrap="square" rtlCol="0">
            <a:spAutoFit/>
          </a:bodyPr>
          <a:lstStyle/>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EB5B005-2C35-4E96-B961-0604D4915FB9}"/>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5409975" y="1810010"/>
            <a:ext cx="1562100" cy="2924175"/>
          </a:xfrm>
          <a:prstGeom prst="rect">
            <a:avLst/>
          </a:prstGeom>
        </p:spPr>
      </p:pic>
      <p:sp>
        <p:nvSpPr>
          <p:cNvPr id="7" name="pole tekstowe 6">
            <a:extLst>
              <a:ext uri="{FF2B5EF4-FFF2-40B4-BE49-F238E27FC236}">
                <a16:creationId xmlns:a16="http://schemas.microsoft.com/office/drawing/2014/main" id="{10C2D26F-BC6D-4815-81DD-A787431BB09A}"/>
              </a:ext>
            </a:extLst>
          </p:cNvPr>
          <p:cNvSpPr txBox="1"/>
          <p:nvPr/>
        </p:nvSpPr>
        <p:spPr>
          <a:xfrm>
            <a:off x="722699" y="1351741"/>
            <a:ext cx="10746602" cy="3610989"/>
          </a:xfrm>
          <a:prstGeom prst="rect">
            <a:avLst/>
          </a:prstGeom>
          <a:noFill/>
        </p:spPr>
        <p:txBody>
          <a:bodyPr wrap="square" rtlCol="0">
            <a:spAutoFit/>
          </a:bodyPr>
          <a:lstStyle/>
          <a:p>
            <a:pPr lvl="0" algn="just">
              <a:lnSpc>
                <a:spcPct val="115000"/>
              </a:lnSpc>
              <a:buSzPts val="1000"/>
              <a:tabLst>
                <a:tab pos="408940" algn="l"/>
              </a:tabLst>
            </a:pPr>
            <a:r>
              <a:rPr lang="pl-PL" sz="2000" dirty="0">
                <a:effectLst/>
                <a:ea typeface="Calibri" panose="020F0502020204030204" pitchFamily="34" charset="0"/>
                <a:cs typeface="Times New Roman" panose="02020603050405020304" pitchFamily="18" charset="0"/>
              </a:rPr>
              <a:t>W przypadku dofinansowania </a:t>
            </a:r>
            <a:r>
              <a:rPr lang="pl-PL" sz="2000" dirty="0">
                <a:solidFill>
                  <a:srgbClr val="0070C0"/>
                </a:solidFill>
                <a:effectLst/>
                <a:ea typeface="Calibri" panose="020F0502020204030204" pitchFamily="34" charset="0"/>
                <a:cs typeface="Times New Roman" panose="02020603050405020304" pitchFamily="18" charset="0"/>
              </a:rPr>
              <a:t>powyżej 10 mln zł </a:t>
            </a:r>
            <a:r>
              <a:rPr lang="pl-PL" sz="2000" dirty="0">
                <a:effectLst/>
                <a:ea typeface="Calibri" panose="020F0502020204030204" pitchFamily="34" charset="0"/>
                <a:cs typeface="Times New Roman" panose="02020603050405020304" pitchFamily="18" charset="0"/>
              </a:rPr>
              <a:t>ustanawiane jest </a:t>
            </a:r>
            <a:r>
              <a:rPr lang="pl-PL" sz="2000" dirty="0">
                <a:solidFill>
                  <a:srgbClr val="0070C0"/>
                </a:solidFill>
                <a:effectLst/>
                <a:ea typeface="Calibri" panose="020F0502020204030204" pitchFamily="34" charset="0"/>
                <a:cs typeface="Times New Roman" panose="02020603050405020304" pitchFamily="18" charset="0"/>
              </a:rPr>
              <a:t>dodatkowe</a:t>
            </a:r>
            <a:r>
              <a:rPr lang="pl-PL" sz="2000" dirty="0">
                <a:effectLst/>
                <a:ea typeface="Calibri" panose="020F0502020204030204" pitchFamily="34" charset="0"/>
                <a:cs typeface="Times New Roman" panose="02020603050405020304" pitchFamily="18" charset="0"/>
              </a:rPr>
              <a:t> zabezpieczenie w wysokości co najmniej 130% najwyższej transzy zaliczki wynikającej z Umowy. </a:t>
            </a:r>
          </a:p>
          <a:p>
            <a:pPr lvl="0" algn="just">
              <a:lnSpc>
                <a:spcPct val="115000"/>
              </a:lnSpc>
              <a:buSzPts val="1000"/>
              <a:tabLst>
                <a:tab pos="408940" algn="l"/>
              </a:tabLst>
            </a:pPr>
            <a:endParaRPr lang="pl-PL" sz="2000"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2000" dirty="0">
                <a:effectLst/>
                <a:ea typeface="Times New Roman" panose="02020603050405020304" pitchFamily="18" charset="0"/>
                <a:cs typeface="Times New Roman" panose="02020603050405020304" pitchFamily="18" charset="0"/>
              </a:rPr>
              <a:t>Koszty ustanowienia, zmiany i zwolnienia zabezpieczenia ponosi Beneficjent. </a:t>
            </a:r>
          </a:p>
          <a:p>
            <a:pPr lvl="0" algn="just">
              <a:lnSpc>
                <a:spcPct val="115000"/>
              </a:lnSpc>
              <a:buSzPts val="1000"/>
              <a:tabLst>
                <a:tab pos="408940" algn="l"/>
              </a:tabLst>
            </a:pPr>
            <a:endParaRPr lang="pl-PL" sz="2000"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2000" dirty="0">
                <a:effectLst/>
                <a:ea typeface="Times New Roman" panose="02020603050405020304" pitchFamily="18" charset="0"/>
                <a:cs typeface="Times New Roman" panose="02020603050405020304" pitchFamily="18" charset="0"/>
              </a:rPr>
              <a:t>Weksel in blanco wraz z deklaracją wekslową oraz dodatkowe zabezpieczenie wnoszone są w dniu podpisania umowy lub najpóźniej w terminie </a:t>
            </a:r>
            <a:r>
              <a:rPr lang="pl-PL" sz="2000" dirty="0">
                <a:solidFill>
                  <a:srgbClr val="0070C0"/>
                </a:solidFill>
                <a:effectLst/>
                <a:ea typeface="Times New Roman" panose="02020603050405020304" pitchFamily="18" charset="0"/>
                <a:cs typeface="Times New Roman" panose="02020603050405020304" pitchFamily="18" charset="0"/>
              </a:rPr>
              <a:t>30 dni</a:t>
            </a:r>
            <a:r>
              <a:rPr lang="pl-PL" sz="2000" dirty="0">
                <a:effectLst/>
                <a:ea typeface="Times New Roman" panose="02020603050405020304" pitchFamily="18" charset="0"/>
                <a:cs typeface="Times New Roman" panose="02020603050405020304" pitchFamily="18" charset="0"/>
              </a:rPr>
              <a:t>.</a:t>
            </a:r>
          </a:p>
          <a:p>
            <a:pPr lvl="0" algn="just">
              <a:lnSpc>
                <a:spcPct val="115000"/>
              </a:lnSpc>
              <a:buSzPts val="1000"/>
              <a:tabLst>
                <a:tab pos="408940" algn="l"/>
              </a:tabLst>
            </a:pPr>
            <a:endParaRPr lang="pl-PL" sz="2000"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2000" dirty="0">
                <a:effectLst/>
                <a:ea typeface="Times New Roman" panose="02020603050405020304" pitchFamily="18" charset="0"/>
                <a:cs typeface="Times New Roman" panose="02020603050405020304" pitchFamily="18" charset="0"/>
              </a:rPr>
              <a:t>Zwolnienie zabezpieczenia następuje na wniose</a:t>
            </a:r>
            <a:r>
              <a:rPr lang="pl-PL" sz="2000" dirty="0">
                <a:ea typeface="Times New Roman" panose="02020603050405020304" pitchFamily="18" charset="0"/>
                <a:cs typeface="Times New Roman" panose="02020603050405020304" pitchFamily="18" charset="0"/>
              </a:rPr>
              <a:t>k Beneficjenta w terminie 3 miesięcy po upływie 5 lat (3 lat w przypadku MŚP) liczonych od daty płatności końcowej. </a:t>
            </a:r>
            <a:endParaRPr lang="pl-PL"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223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Formy dodatkowych zabezpieczeń</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190879"/>
            <a:ext cx="10538782" cy="710707"/>
          </a:xfrm>
          <a:prstGeom prst="rect">
            <a:avLst/>
          </a:prstGeom>
          <a:noFill/>
        </p:spPr>
        <p:txBody>
          <a:bodyPr wrap="square" rtlCol="0">
            <a:spAutoFit/>
          </a:bodyPr>
          <a:lstStyle/>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EB5B005-2C35-4E96-B961-0604D4915FB9}"/>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5409975" y="1810010"/>
            <a:ext cx="1562100" cy="2924175"/>
          </a:xfrm>
          <a:prstGeom prst="rect">
            <a:avLst/>
          </a:prstGeom>
        </p:spPr>
      </p:pic>
      <p:sp>
        <p:nvSpPr>
          <p:cNvPr id="7" name="pole tekstowe 6">
            <a:extLst>
              <a:ext uri="{FF2B5EF4-FFF2-40B4-BE49-F238E27FC236}">
                <a16:creationId xmlns:a16="http://schemas.microsoft.com/office/drawing/2014/main" id="{10C2D26F-BC6D-4815-81DD-A787431BB09A}"/>
              </a:ext>
            </a:extLst>
          </p:cNvPr>
          <p:cNvSpPr txBox="1"/>
          <p:nvPr/>
        </p:nvSpPr>
        <p:spPr>
          <a:xfrm>
            <a:off x="1445398" y="1190879"/>
            <a:ext cx="10746602" cy="3964932"/>
          </a:xfrm>
          <a:prstGeom prst="rect">
            <a:avLst/>
          </a:prstGeom>
          <a:noFill/>
        </p:spPr>
        <p:txBody>
          <a:bodyPr wrap="square" rtlCol="0">
            <a:spAutoFit/>
          </a:bodyPr>
          <a:lstStyle/>
          <a:p>
            <a:pPr marL="342900" lvl="0" indent="-342900" algn="just">
              <a:lnSpc>
                <a:spcPct val="115000"/>
              </a:lnSpc>
              <a:buSzPts val="1000"/>
              <a:buFont typeface="Wingdings" panose="05000000000000000000" pitchFamily="2" charset="2"/>
              <a:buChar char="§"/>
              <a:tabLst>
                <a:tab pos="408940" algn="l"/>
              </a:tabLst>
            </a:pPr>
            <a:r>
              <a:rPr lang="pl-PL" sz="2000" dirty="0">
                <a:effectLst/>
                <a:ea typeface="Calibri" panose="020F0502020204030204" pitchFamily="34" charset="0"/>
                <a:cs typeface="Times New Roman" panose="02020603050405020304" pitchFamily="18" charset="0"/>
              </a:rPr>
              <a:t>pieniężna,</a:t>
            </a:r>
          </a:p>
          <a:p>
            <a:pPr marL="342900" lvl="0" indent="-342900" algn="just">
              <a:lnSpc>
                <a:spcPct val="115000"/>
              </a:lnSpc>
              <a:buSzPts val="1000"/>
              <a:buFont typeface="Wingdings" panose="05000000000000000000" pitchFamily="2" charset="2"/>
              <a:buChar char="§"/>
              <a:tabLst>
                <a:tab pos="408940" algn="l"/>
              </a:tabLst>
            </a:pPr>
            <a:r>
              <a:rPr lang="pl-PL" sz="2000" dirty="0">
                <a:ea typeface="Times New Roman" panose="02020603050405020304" pitchFamily="18" charset="0"/>
                <a:cs typeface="Times New Roman" panose="02020603050405020304" pitchFamily="18" charset="0"/>
              </a:rPr>
              <a:t>p</a:t>
            </a:r>
            <a:r>
              <a:rPr lang="pl-PL" sz="2000" dirty="0">
                <a:effectLst/>
                <a:ea typeface="Times New Roman" panose="02020603050405020304" pitchFamily="18" charset="0"/>
                <a:cs typeface="Times New Roman" panose="02020603050405020304" pitchFamily="18" charset="0"/>
              </a:rPr>
              <a:t>oręczenie bankowe lub poręczenie spółdzielczej kasy oszczędnościowo-kredytowej,</a:t>
            </a:r>
          </a:p>
          <a:p>
            <a:pPr marL="342900" lvl="0" indent="-342900" algn="just">
              <a:lnSpc>
                <a:spcPct val="115000"/>
              </a:lnSpc>
              <a:buSzPts val="1000"/>
              <a:buFont typeface="Wingdings" panose="05000000000000000000" pitchFamily="2" charset="2"/>
              <a:buChar char="§"/>
              <a:tabLst>
                <a:tab pos="408940" algn="l"/>
              </a:tabLst>
            </a:pPr>
            <a:r>
              <a:rPr lang="pl-PL" sz="2000" dirty="0">
                <a:effectLst/>
                <a:ea typeface="Times New Roman" panose="02020603050405020304" pitchFamily="18" charset="0"/>
                <a:cs typeface="Times New Roman" panose="02020603050405020304" pitchFamily="18" charset="0"/>
              </a:rPr>
              <a:t>gwarancja bankowa lub ubezpieczeniowa, </a:t>
            </a:r>
          </a:p>
          <a:p>
            <a:pPr marL="342900" lvl="0" indent="-342900" algn="just">
              <a:lnSpc>
                <a:spcPct val="115000"/>
              </a:lnSpc>
              <a:buSzPts val="1000"/>
              <a:buFont typeface="Wingdings" panose="05000000000000000000" pitchFamily="2" charset="2"/>
              <a:buChar char="§"/>
              <a:tabLst>
                <a:tab pos="408940" algn="l"/>
              </a:tabLst>
            </a:pPr>
            <a:r>
              <a:rPr lang="pl-PL" sz="2000" dirty="0">
                <a:ea typeface="Times New Roman" panose="02020603050405020304" pitchFamily="18" charset="0"/>
                <a:cs typeface="Times New Roman" panose="02020603050405020304" pitchFamily="18" charset="0"/>
              </a:rPr>
              <a:t>poręczenie PARP,</a:t>
            </a:r>
          </a:p>
          <a:p>
            <a:pPr marL="342900" lvl="0" indent="-342900" algn="just">
              <a:lnSpc>
                <a:spcPct val="115000"/>
              </a:lnSpc>
              <a:buSzPts val="1000"/>
              <a:buFont typeface="Wingdings" panose="05000000000000000000" pitchFamily="2" charset="2"/>
              <a:buChar char="§"/>
              <a:tabLst>
                <a:tab pos="408940" algn="l"/>
              </a:tabLst>
            </a:pPr>
            <a:r>
              <a:rPr lang="pl-PL" sz="2000" dirty="0">
                <a:ea typeface="Times New Roman" panose="02020603050405020304" pitchFamily="18" charset="0"/>
                <a:cs typeface="Times New Roman" panose="02020603050405020304" pitchFamily="18" charset="0"/>
              </a:rPr>
              <a:t>weksel z poręczeniem bankowym lub skok,</a:t>
            </a:r>
          </a:p>
          <a:p>
            <a:pPr marL="342900" lvl="0" indent="-342900" algn="just">
              <a:lnSpc>
                <a:spcPct val="115000"/>
              </a:lnSpc>
              <a:buSzPts val="1000"/>
              <a:buFont typeface="Wingdings" panose="05000000000000000000" pitchFamily="2" charset="2"/>
              <a:buChar char="§"/>
              <a:tabLst>
                <a:tab pos="408940" algn="l"/>
              </a:tabLst>
            </a:pPr>
            <a:r>
              <a:rPr lang="pl-PL" sz="2000" dirty="0">
                <a:effectLst/>
                <a:ea typeface="Times New Roman" panose="02020603050405020304" pitchFamily="18" charset="0"/>
                <a:cs typeface="Times New Roman" panose="02020603050405020304" pitchFamily="18" charset="0"/>
              </a:rPr>
              <a:t>zastaw na papierach wartościowych emitowanych przez Skarb Państwa </a:t>
            </a:r>
          </a:p>
          <a:p>
            <a:pPr lvl="0" algn="just">
              <a:lnSpc>
                <a:spcPct val="115000"/>
              </a:lnSpc>
              <a:buSzPts val="1000"/>
              <a:tabLst>
                <a:tab pos="408940" algn="l"/>
              </a:tabLst>
            </a:pPr>
            <a:r>
              <a:rPr lang="pl-PL" sz="2000" dirty="0">
                <a:effectLst/>
                <a:ea typeface="Times New Roman" panose="02020603050405020304" pitchFamily="18" charset="0"/>
                <a:cs typeface="Times New Roman" panose="02020603050405020304" pitchFamily="18" charset="0"/>
              </a:rPr>
              <a:t>      lub jednostkę samorządu terytorialnego,</a:t>
            </a:r>
          </a:p>
          <a:p>
            <a:pPr marL="342900" lvl="0" indent="-342900" algn="just">
              <a:lnSpc>
                <a:spcPct val="115000"/>
              </a:lnSpc>
              <a:buSzPts val="1000"/>
              <a:buFont typeface="Wingdings" panose="05000000000000000000" pitchFamily="2" charset="2"/>
              <a:buChar char="§"/>
              <a:tabLst>
                <a:tab pos="408940" algn="l"/>
              </a:tabLst>
            </a:pPr>
            <a:r>
              <a:rPr lang="pl-PL" sz="2000" dirty="0">
                <a:ea typeface="Times New Roman" panose="02020603050405020304" pitchFamily="18" charset="0"/>
                <a:cs typeface="Times New Roman" panose="02020603050405020304" pitchFamily="18" charset="0"/>
              </a:rPr>
              <a:t>zastaw rejestrowy,</a:t>
            </a:r>
          </a:p>
          <a:p>
            <a:pPr marL="342900" lvl="0" indent="-342900" algn="just">
              <a:lnSpc>
                <a:spcPct val="115000"/>
              </a:lnSpc>
              <a:buSzPts val="1000"/>
              <a:buFont typeface="Wingdings" panose="05000000000000000000" pitchFamily="2" charset="2"/>
              <a:buChar char="§"/>
              <a:tabLst>
                <a:tab pos="408940" algn="l"/>
              </a:tabLst>
            </a:pPr>
            <a:r>
              <a:rPr lang="pl-PL" sz="2000" dirty="0">
                <a:ea typeface="Times New Roman" panose="02020603050405020304" pitchFamily="18" charset="0"/>
                <a:cs typeface="Times New Roman" panose="02020603050405020304" pitchFamily="18" charset="0"/>
              </a:rPr>
              <a:t>p</a:t>
            </a:r>
            <a:r>
              <a:rPr lang="pl-PL" sz="2000" dirty="0">
                <a:effectLst/>
                <a:ea typeface="Times New Roman" panose="02020603050405020304" pitchFamily="18" charset="0"/>
                <a:cs typeface="Times New Roman" panose="02020603050405020304" pitchFamily="18" charset="0"/>
              </a:rPr>
              <a:t>rzewłaszczenie rzeczy ruchomych na zabezpieczenie,</a:t>
            </a:r>
          </a:p>
          <a:p>
            <a:pPr marL="342900" lvl="0" indent="-342900" algn="just">
              <a:lnSpc>
                <a:spcPct val="115000"/>
              </a:lnSpc>
              <a:buSzPts val="1000"/>
              <a:buFont typeface="Wingdings" panose="05000000000000000000" pitchFamily="2" charset="2"/>
              <a:buChar char="§"/>
              <a:tabLst>
                <a:tab pos="408940" algn="l"/>
              </a:tabLst>
            </a:pPr>
            <a:r>
              <a:rPr lang="pl-PL" sz="2000" b="1" dirty="0">
                <a:solidFill>
                  <a:srgbClr val="0070C0"/>
                </a:solidFill>
                <a:ea typeface="Times New Roman" panose="02020603050405020304" pitchFamily="18" charset="0"/>
                <a:cs typeface="Times New Roman" panose="02020603050405020304" pitchFamily="18" charset="0"/>
              </a:rPr>
              <a:t>hipoteka,</a:t>
            </a:r>
          </a:p>
          <a:p>
            <a:pPr marL="342900" lvl="0" indent="-342900" algn="just">
              <a:lnSpc>
                <a:spcPct val="115000"/>
              </a:lnSpc>
              <a:buSzPts val="1000"/>
              <a:buFont typeface="Wingdings" panose="05000000000000000000" pitchFamily="2" charset="2"/>
              <a:buChar char="§"/>
              <a:tabLst>
                <a:tab pos="408940" algn="l"/>
              </a:tabLst>
            </a:pPr>
            <a:r>
              <a:rPr lang="pl-PL" sz="2000" dirty="0">
                <a:ea typeface="Times New Roman" panose="02020603050405020304" pitchFamily="18" charset="0"/>
                <a:cs typeface="Times New Roman" panose="02020603050405020304" pitchFamily="18" charset="0"/>
              </a:rPr>
              <a:t>poręczenie według prawa cywilnego.</a:t>
            </a:r>
            <a:r>
              <a:rPr lang="pl-PL" sz="2000" dirty="0">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03054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897678"/>
            <a:ext cx="10538782" cy="4851841"/>
          </a:xfrm>
          <a:prstGeom prst="rect">
            <a:avLst/>
          </a:prstGeom>
          <a:noFill/>
        </p:spPr>
        <p:txBody>
          <a:bodyPr wrap="square" rtlCol="0">
            <a:spAutoFit/>
          </a:bodyPr>
          <a:lstStyle/>
          <a:p>
            <a:pPr lvl="0" algn="just">
              <a:lnSpc>
                <a:spcPct val="115000"/>
              </a:lnSpc>
              <a:buSzPts val="1000"/>
              <a:tabLst>
                <a:tab pos="408940" algn="l"/>
              </a:tabLst>
            </a:pPr>
            <a:r>
              <a:rPr lang="pl-PL" dirty="0">
                <a:effectLst/>
                <a:ea typeface="Calibri" panose="020F0502020204030204" pitchFamily="34" charset="0"/>
                <a:cs typeface="Times New Roman" panose="02020603050405020304" pitchFamily="18" charset="0"/>
              </a:rPr>
              <a:t>Beneficjent udziela zamówienia w ramach Projektu zgodnie z ustawą Prawo Zamówień Publicznych (ustawą PZP) lub na zasadach określonych w Wytycznych dotyczących kwalifikowalności wydatków na lata 2021-2027.</a:t>
            </a:r>
          </a:p>
          <a:p>
            <a:pPr lvl="0" algn="just">
              <a:lnSpc>
                <a:spcPct val="115000"/>
              </a:lnSpc>
              <a:buSzPts val="1000"/>
              <a:tabLst>
                <a:tab pos="408940" algn="l"/>
              </a:tabLst>
            </a:pPr>
            <a:endParaRPr lang="pl-PL" sz="1800"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Beneficjent, </a:t>
            </a:r>
            <a:r>
              <a:rPr lang="pl-PL" sz="1800" dirty="0">
                <a:solidFill>
                  <a:srgbClr val="0070C0"/>
                </a:solidFill>
                <a:effectLst/>
                <a:ea typeface="Times New Roman" panose="02020603050405020304" pitchFamily="18" charset="0"/>
                <a:cs typeface="Times New Roman" panose="02020603050405020304" pitchFamily="18" charset="0"/>
              </a:rPr>
              <a:t>który </a:t>
            </a:r>
            <a:r>
              <a:rPr lang="pl-PL" sz="1800" b="1" dirty="0">
                <a:solidFill>
                  <a:srgbClr val="0070C0"/>
                </a:solidFill>
                <a:effectLst/>
                <a:ea typeface="Times New Roman" panose="02020603050405020304" pitchFamily="18" charset="0"/>
                <a:cs typeface="Times New Roman" panose="02020603050405020304" pitchFamily="18" charset="0"/>
              </a:rPr>
              <a:t>jest</a:t>
            </a:r>
            <a:r>
              <a:rPr lang="pl-PL" sz="1800" dirty="0">
                <a:solidFill>
                  <a:srgbClr val="0070C0"/>
                </a:solidFill>
                <a:effectLst/>
                <a:ea typeface="Times New Roman" panose="02020603050405020304" pitchFamily="18" charset="0"/>
                <a:cs typeface="Times New Roman" panose="02020603050405020304" pitchFamily="18" charset="0"/>
              </a:rPr>
              <a:t> podmiotowo zobowiązany do stosowania przepisów ustawy PZP </a:t>
            </a:r>
            <a:r>
              <a:rPr lang="pl-PL" sz="1800" dirty="0">
                <a:effectLst/>
                <a:ea typeface="Times New Roman" panose="02020603050405020304" pitchFamily="18" charset="0"/>
                <a:cs typeface="Times New Roman" panose="02020603050405020304" pitchFamily="18" charset="0"/>
              </a:rPr>
              <a:t>celem kontroli na dokumentach, jest zobowiązany przekazać IZ pełną dokumentację dotyczącą zamówień o wartości równej lub przekraczającej progi unijne określone w art. 3 ustawy PZP (na lata 2024-2025 np. dla robó</a:t>
            </a:r>
            <a:r>
              <a:rPr lang="pl-PL" dirty="0">
                <a:ea typeface="Times New Roman" panose="02020603050405020304" pitchFamily="18" charset="0"/>
                <a:cs typeface="Times New Roman" panose="02020603050405020304" pitchFamily="18" charset="0"/>
              </a:rPr>
              <a:t>t budowlanych </a:t>
            </a:r>
            <a:br>
              <a:rPr lang="pl-PL" dirty="0">
                <a:ea typeface="Times New Roman" panose="02020603050405020304" pitchFamily="18" charset="0"/>
                <a:cs typeface="Times New Roman" panose="02020603050405020304" pitchFamily="18" charset="0"/>
              </a:rPr>
            </a:br>
            <a:r>
              <a:rPr lang="pl-PL" sz="1800" dirty="0">
                <a:effectLst/>
                <a:ea typeface="Times New Roman" panose="02020603050405020304" pitchFamily="18" charset="0"/>
                <a:cs typeface="Times New Roman" panose="02020603050405020304" pitchFamily="18" charset="0"/>
              </a:rPr>
              <a:t>25 680 260 zł, dostawy i usługi – sektor samorządowy 1 024 799 zł).</a:t>
            </a: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Beneficjent, </a:t>
            </a:r>
            <a:r>
              <a:rPr lang="pl-PL" sz="1800" dirty="0">
                <a:solidFill>
                  <a:srgbClr val="0070C0"/>
                </a:solidFill>
                <a:effectLst/>
                <a:ea typeface="Times New Roman" panose="02020603050405020304" pitchFamily="18" charset="0"/>
                <a:cs typeface="Times New Roman" panose="02020603050405020304" pitchFamily="18" charset="0"/>
              </a:rPr>
              <a:t>który </a:t>
            </a:r>
            <a:r>
              <a:rPr lang="pl-PL" sz="1800" b="1" dirty="0">
                <a:solidFill>
                  <a:srgbClr val="0070C0"/>
                </a:solidFill>
                <a:effectLst/>
                <a:ea typeface="Times New Roman" panose="02020603050405020304" pitchFamily="18" charset="0"/>
                <a:cs typeface="Times New Roman" panose="02020603050405020304" pitchFamily="18" charset="0"/>
              </a:rPr>
              <a:t>nie jest </a:t>
            </a:r>
            <a:r>
              <a:rPr lang="pl-PL" sz="1800" dirty="0">
                <a:solidFill>
                  <a:srgbClr val="0070C0"/>
                </a:solidFill>
                <a:effectLst/>
                <a:ea typeface="Times New Roman" panose="02020603050405020304" pitchFamily="18" charset="0"/>
                <a:cs typeface="Times New Roman" panose="02020603050405020304" pitchFamily="18" charset="0"/>
              </a:rPr>
              <a:t>podmiotowo zobowiązany do stosowania przepisów ustawy PZP</a:t>
            </a:r>
            <a:r>
              <a:rPr lang="pl-PL" sz="1800" dirty="0">
                <a:effectLst/>
                <a:ea typeface="Times New Roman" panose="02020603050405020304" pitchFamily="18" charset="0"/>
                <a:cs typeface="Times New Roman" panose="02020603050405020304" pitchFamily="18" charset="0"/>
              </a:rPr>
              <a:t>, celem kontroli na dokumentach, jest zobowiązany przekazać IZ pełną dokumentację dotyczącą zamówień o wartości równej lub przekraczającej kwoty 5 382 000 EUR w przypadku robót budowlanych, a 750 000 EUR w przypadku dostaw i usług. </a:t>
            </a:r>
          </a:p>
          <a:p>
            <a:pPr lvl="0" algn="just">
              <a:lnSpc>
                <a:spcPct val="115000"/>
              </a:lnSpc>
              <a:buSzPts val="1000"/>
              <a:tabLst>
                <a:tab pos="408940" algn="l"/>
              </a:tabLst>
            </a:pPr>
            <a:endParaRPr lang="pl-PL"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1800" dirty="0">
                <a:effectLst/>
                <a:ea typeface="Times New Roman" panose="02020603050405020304" pitchFamily="18" charset="0"/>
                <a:cs typeface="Times New Roman" panose="02020603050405020304" pitchFamily="18" charset="0"/>
              </a:rPr>
              <a:t>W przypadku naruszenia przez Beneficjenta trybu i zasad udzielania zamówienia IZ uznaje całość lub część wydatków za niekwalifikowalne. </a:t>
            </a:r>
          </a:p>
        </p:txBody>
      </p:sp>
    </p:spTree>
    <p:extLst>
      <p:ext uri="{BB962C8B-B14F-4D97-AF65-F5344CB8AC3E}">
        <p14:creationId xmlns:p14="http://schemas.microsoft.com/office/powerpoint/2010/main" val="21886449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1229728"/>
            <a:ext cx="10538782" cy="4214744"/>
          </a:xfrm>
          <a:prstGeom prst="rect">
            <a:avLst/>
          </a:prstGeom>
          <a:noFill/>
        </p:spPr>
        <p:txBody>
          <a:bodyPr wrap="square" rtlCol="0">
            <a:spAutoFit/>
          </a:bodyPr>
          <a:lstStyle/>
          <a:p>
            <a:pPr lvl="0" algn="just">
              <a:lnSpc>
                <a:spcPct val="115000"/>
              </a:lnSpc>
              <a:buSzPts val="1000"/>
              <a:tabLst>
                <a:tab pos="408940" algn="l"/>
              </a:tabLst>
            </a:pPr>
            <a:r>
              <a:rPr lang="pl-PL" dirty="0">
                <a:effectLst/>
                <a:ea typeface="Calibri" panose="020F0502020204030204" pitchFamily="34" charset="0"/>
                <a:cs typeface="Times New Roman" panose="02020603050405020304" pitchFamily="18" charset="0"/>
              </a:rPr>
              <a:t>Zmiany w projekcie są możliwe o ile:</a:t>
            </a:r>
          </a:p>
          <a:p>
            <a:pPr marL="285750" lvl="0" indent="-285750" algn="just">
              <a:lnSpc>
                <a:spcPct val="115000"/>
              </a:lnSpc>
              <a:buSzPts val="1000"/>
              <a:buFont typeface="Wingdings" panose="05000000000000000000" pitchFamily="2" charset="2"/>
              <a:buChar char="§"/>
              <a:tabLst>
                <a:tab pos="408940" algn="l"/>
              </a:tabLst>
            </a:pPr>
            <a:r>
              <a:rPr lang="pl-PL" sz="1800" dirty="0">
                <a:ea typeface="Times New Roman" panose="02020603050405020304" pitchFamily="18" charset="0"/>
                <a:cs typeface="Times New Roman" panose="02020603050405020304" pitchFamily="18" charset="0"/>
              </a:rPr>
              <a:t>nie wpłynęłyby na wynik oceny w sposób, który skutkowałby negatywną oceną projektu,</a:t>
            </a:r>
          </a:p>
          <a:p>
            <a:pPr marL="285750" lvl="0" indent="-285750" algn="just">
              <a:lnSpc>
                <a:spcPct val="115000"/>
              </a:lnSpc>
              <a:buSzPts val="1000"/>
              <a:buFont typeface="Wingdings" panose="05000000000000000000" pitchFamily="2" charset="2"/>
              <a:buChar char="§"/>
              <a:tabLst>
                <a:tab pos="408940" algn="l"/>
              </a:tabLst>
            </a:pPr>
            <a:r>
              <a:rPr lang="pl-PL" sz="1800" dirty="0">
                <a:ea typeface="Times New Roman" panose="02020603050405020304" pitchFamily="18" charset="0"/>
                <a:cs typeface="Times New Roman" panose="02020603050405020304" pitchFamily="18" charset="0"/>
              </a:rPr>
              <a:t>wynikają z okoliczności niezależnych od Beneficjenta, których nie mógł przewidzie</a:t>
            </a:r>
            <a:r>
              <a:rPr lang="pl-PL" dirty="0">
                <a:ea typeface="Times New Roman" panose="02020603050405020304" pitchFamily="18" charset="0"/>
                <a:cs typeface="Times New Roman" panose="02020603050405020304" pitchFamily="18" charset="0"/>
              </a:rPr>
              <a:t>ć działając z należytą starannością.</a:t>
            </a:r>
          </a:p>
          <a:p>
            <a:pPr lvl="0" algn="just">
              <a:lnSpc>
                <a:spcPct val="115000"/>
              </a:lnSpc>
              <a:buSzPts val="1000"/>
              <a:tabLst>
                <a:tab pos="408940" algn="l"/>
              </a:tabLst>
            </a:pPr>
            <a:endParaRPr lang="pl-PL" sz="1800"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dirty="0">
                <a:ea typeface="Times New Roman" panose="02020603050405020304" pitchFamily="18" charset="0"/>
                <a:cs typeface="Times New Roman" panose="02020603050405020304" pitchFamily="18" charset="0"/>
              </a:rPr>
              <a:t>Beneficjent składa wniosek do IZ o zmiany wraz z uzasadnieniem w formie pisemnej / za pośrednictwem CST2021. IZ informuje o wyrażeniu zgody w terminie nie dłuższym niż </a:t>
            </a:r>
            <a:r>
              <a:rPr lang="pl-PL" dirty="0">
                <a:solidFill>
                  <a:srgbClr val="0070C0"/>
                </a:solidFill>
                <a:ea typeface="Times New Roman" panose="02020603050405020304" pitchFamily="18" charset="0"/>
                <a:cs typeface="Times New Roman" panose="02020603050405020304" pitchFamily="18" charset="0"/>
              </a:rPr>
              <a:t>1 miesiąc. </a:t>
            </a:r>
            <a:r>
              <a:rPr lang="pl-PL" dirty="0">
                <a:ea typeface="Times New Roman" panose="02020603050405020304" pitchFamily="18" charset="0"/>
                <a:cs typeface="Times New Roman" panose="02020603050405020304" pitchFamily="18" charset="0"/>
              </a:rPr>
              <a:t>W przypadku braku zgody wydatki mogą zostać uznane za niekwalifikowalne. </a:t>
            </a:r>
          </a:p>
          <a:p>
            <a:pPr lvl="0" algn="just">
              <a:lnSpc>
                <a:spcPct val="115000"/>
              </a:lnSpc>
              <a:buSzPts val="1000"/>
              <a:tabLst>
                <a:tab pos="408940" algn="l"/>
              </a:tabLst>
            </a:pPr>
            <a:endParaRPr lang="pl-PL" sz="1800" dirty="0">
              <a:ea typeface="Times New Roman" panose="02020603050405020304" pitchFamily="18" charset="0"/>
              <a:cs typeface="Times New Roman" panose="02020603050405020304" pitchFamily="18" charset="0"/>
            </a:endParaRPr>
          </a:p>
          <a:p>
            <a:pPr lvl="0" algn="just">
              <a:lnSpc>
                <a:spcPct val="115000"/>
              </a:lnSpc>
              <a:buSzPts val="1000"/>
              <a:tabLst>
                <a:tab pos="408940" algn="l"/>
              </a:tabLst>
            </a:pPr>
            <a:r>
              <a:rPr lang="pl-PL" sz="1800" dirty="0">
                <a:ea typeface="Times New Roman" panose="02020603050405020304" pitchFamily="18" charset="0"/>
                <a:cs typeface="Times New Roman" panose="02020603050405020304" pitchFamily="18" charset="0"/>
              </a:rPr>
              <a:t>Zmiany dotyczące formy prawnej Beneficjenta, przekształceń własnościowych, zmian charakteru działalności, zmian osobowych i kapitałowych lub </a:t>
            </a:r>
            <a:r>
              <a:rPr lang="pl-PL" sz="1800" dirty="0">
                <a:solidFill>
                  <a:srgbClr val="0070C0"/>
                </a:solidFill>
                <a:ea typeface="Times New Roman" panose="02020603050405020304" pitchFamily="18" charset="0"/>
                <a:cs typeface="Times New Roman" panose="02020603050405020304" pitchFamily="18" charset="0"/>
              </a:rPr>
              <a:t>innych mogących skutkować przeniesieniem praw i obowiązków Beneficjenta wymagają uprzedniej, pisemnej zgody IZ</a:t>
            </a:r>
            <a:r>
              <a:rPr lang="pl-PL" sz="1800" dirty="0">
                <a:ea typeface="Times New Roman" panose="02020603050405020304" pitchFamily="18" charset="0"/>
                <a:cs typeface="Times New Roman" panose="02020603050405020304" pitchFamily="18" charset="0"/>
              </a:rPr>
              <a:t>.</a:t>
            </a:r>
          </a:p>
          <a:p>
            <a:pPr lvl="0" algn="just">
              <a:lnSpc>
                <a:spcPct val="115000"/>
              </a:lnSpc>
              <a:buSzPts val="1000"/>
              <a:tabLst>
                <a:tab pos="408940" algn="l"/>
              </a:tabLst>
            </a:pPr>
            <a:endParaRPr lang="pl-P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494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CBCF37A-347E-4520-98B1-AEF50B700ED0}"/>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4300965" y="1382791"/>
            <a:ext cx="3590070" cy="3590070"/>
          </a:xfrm>
          <a:prstGeom prst="rect">
            <a:avLst/>
          </a:prstGeom>
        </p:spPr>
      </p:pic>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Umowa o dofinansowanie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22699" y="2092173"/>
            <a:ext cx="10538782" cy="2195216"/>
          </a:xfrm>
          <a:prstGeom prst="rect">
            <a:avLst/>
          </a:prstGeom>
          <a:noFill/>
        </p:spPr>
        <p:txBody>
          <a:bodyPr wrap="square" rtlCol="0">
            <a:spAutoFit/>
          </a:bodyPr>
          <a:lstStyle/>
          <a:p>
            <a:pPr lvl="0" algn="just">
              <a:lnSpc>
                <a:spcPct val="115000"/>
              </a:lnSpc>
              <a:buSzPts val="1000"/>
              <a:tabLst>
                <a:tab pos="408940" algn="l"/>
              </a:tabLst>
            </a:pPr>
            <a:r>
              <a:rPr lang="pl-PL" sz="2000" dirty="0">
                <a:effectLst/>
                <a:ea typeface="Calibri" panose="020F0502020204030204" pitchFamily="34" charset="0"/>
                <a:cs typeface="Times New Roman" panose="02020603050405020304" pitchFamily="18" charset="0"/>
              </a:rPr>
              <a:t>Beneficjent może dokonywać przesunięć oszczędności wynikających z rozstrzygniętych postępowań pomiędzy dowolnymi kategoriami kosztu bez względu na rodzaj postępowania za zgodą Instytucji Zarządzającej </a:t>
            </a:r>
            <a:r>
              <a:rPr lang="pl-PL" sz="2000" dirty="0" err="1">
                <a:effectLst/>
                <a:ea typeface="Calibri" panose="020F0502020204030204" pitchFamily="34" charset="0"/>
                <a:cs typeface="Times New Roman" panose="02020603050405020304" pitchFamily="18" charset="0"/>
              </a:rPr>
              <a:t>FEWiM</a:t>
            </a:r>
            <a:r>
              <a:rPr lang="pl-PL" sz="2000" dirty="0">
                <a:effectLst/>
                <a:ea typeface="Calibri" panose="020F0502020204030204" pitchFamily="34" charset="0"/>
                <a:cs typeface="Times New Roman" panose="02020603050405020304" pitchFamily="18" charset="0"/>
              </a:rPr>
              <a:t> 2021-2027. Przesunięcia są dopuszczalne, gdy powstaną oszczędności wynikające z rozstrzygnięcia wszystkich postępowań w ramach danej kategorii kosztu, z której następuje przesunięcie oraz w kategorii, do której następuje przesunięcie wykazano rozstrzygnięcie postępowań na wartość wyższą niż wartość tej kategorii.</a:t>
            </a:r>
            <a:endParaRPr lang="pl-PL"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1999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Partnerstwo</a:t>
            </a:r>
            <a:endParaRPr lang="pl-PL" sz="3200" dirty="0"/>
          </a:p>
        </p:txBody>
      </p:sp>
      <p:pic>
        <p:nvPicPr>
          <p:cNvPr id="6" name="Obraz 5" descr="partnerstwo.gif">
            <a:extLst>
              <a:ext uri="{FF2B5EF4-FFF2-40B4-BE49-F238E27FC236}">
                <a16:creationId xmlns:a16="http://schemas.microsoft.com/office/drawing/2014/main" id="{528EF11A-B067-41E0-9AE9-01A57A253E72}"/>
              </a:ext>
            </a:extLst>
          </p:cNvPr>
          <p:cNvPicPr>
            <a:picLocks noChangeAspect="1"/>
          </p:cNvPicPr>
          <p:nvPr/>
        </p:nvPicPr>
        <p:blipFill>
          <a:blip r:embed="rId2" cstate="print">
            <a:alphaModFix amt="12000"/>
          </a:blip>
          <a:stretch>
            <a:fillRect/>
          </a:stretch>
        </p:blipFill>
        <p:spPr>
          <a:xfrm>
            <a:off x="3919332" y="1601742"/>
            <a:ext cx="4353335" cy="3816424"/>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983954" y="1322633"/>
            <a:ext cx="10224090" cy="3573542"/>
          </a:xfrm>
          <a:prstGeom prst="rect">
            <a:avLst/>
          </a:prstGeom>
          <a:noFill/>
        </p:spPr>
        <p:txBody>
          <a:bodyPr wrap="square" rtlCol="0">
            <a:spAutoFit/>
          </a:bodyPr>
          <a:lstStyle/>
          <a:p>
            <a:pPr lvl="0">
              <a:lnSpc>
                <a:spcPct val="115000"/>
              </a:lnSpc>
              <a:buSzPts val="1000"/>
              <a:tabLst>
                <a:tab pos="457200" algn="l"/>
              </a:tabLst>
            </a:pPr>
            <a:r>
              <a:rPr lang="pl-PL" sz="2200" dirty="0">
                <a:ea typeface="Times New Roman" panose="02020603050405020304" pitchFamily="18" charset="0"/>
              </a:rPr>
              <a:t>Partnerstwo to forma współpracy podmiotów, która spełnia definicję partnerstwa wynikającą z art. 39 ustawy z dnia 28 kwietnia 2022 r. o zasadach realizacji zadań finansowanych ze środków europejskich w perspektywie finansowej 2021–2027:</a:t>
            </a:r>
          </a:p>
          <a:p>
            <a:pPr lvl="0">
              <a:lnSpc>
                <a:spcPct val="115000"/>
              </a:lnSpc>
              <a:buSzPts val="1000"/>
              <a:tabLst>
                <a:tab pos="457200" algn="l"/>
              </a:tabLst>
            </a:pPr>
            <a:endParaRPr lang="pl-PL" sz="2200" dirty="0">
              <a:ea typeface="Times New Roman" panose="02020603050405020304" pitchFamily="18" charset="0"/>
            </a:endParaRPr>
          </a:p>
          <a:p>
            <a:pPr lvl="0" algn="just">
              <a:lnSpc>
                <a:spcPct val="115000"/>
              </a:lnSpc>
              <a:buSzPts val="1000"/>
              <a:tabLst>
                <a:tab pos="457200" algn="l"/>
              </a:tabLst>
            </a:pPr>
            <a:r>
              <a:rPr lang="pl-PL" sz="2200" i="1" dirty="0">
                <a:solidFill>
                  <a:srgbClr val="0070C0"/>
                </a:solidFill>
                <a:ea typeface="Times New Roman" panose="02020603050405020304" pitchFamily="18" charset="0"/>
              </a:rPr>
              <a:t>„W celu wspólnej realizacji projektu, w zakresie określonym przez (…) instytucję zarządzającą regionalnym programem, może zostać utworzone partnerstwo przez podmioty wnoszące do projektu zasoby ludzkie, organizacyjne, techniczne lub finansowe, realizujące wspólnie projekt, zwany dalej „projektem partnerskim”, na warunkach określonych w </a:t>
            </a:r>
            <a:r>
              <a:rPr lang="pl-PL" sz="2200" i="1" dirty="0">
                <a:solidFill>
                  <a:srgbClr val="002060"/>
                </a:solidFill>
                <a:ea typeface="Times New Roman" panose="02020603050405020304" pitchFamily="18" charset="0"/>
              </a:rPr>
              <a:t>porozumieniu albo umowie o partnerstwie</a:t>
            </a:r>
            <a:r>
              <a:rPr lang="pl-PL" sz="2200" i="1" dirty="0">
                <a:solidFill>
                  <a:srgbClr val="0070C0"/>
                </a:solidFill>
                <a:ea typeface="Times New Roman" panose="02020603050405020304" pitchFamily="18" charset="0"/>
              </a:rPr>
              <a:t>.”</a:t>
            </a:r>
          </a:p>
        </p:txBody>
      </p:sp>
    </p:spTree>
    <p:extLst>
      <p:ext uri="{BB962C8B-B14F-4D97-AF65-F5344CB8AC3E}">
        <p14:creationId xmlns:p14="http://schemas.microsoft.com/office/powerpoint/2010/main" val="37721596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59595" y="330844"/>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Wybór partnera</a:t>
            </a:r>
            <a:endParaRPr lang="pl-PL" sz="3200" dirty="0"/>
          </a:p>
        </p:txBody>
      </p:sp>
      <p:pic>
        <p:nvPicPr>
          <p:cNvPr id="6" name="Obraz 5" descr="partnerstwo.gif">
            <a:extLst>
              <a:ext uri="{FF2B5EF4-FFF2-40B4-BE49-F238E27FC236}">
                <a16:creationId xmlns:a16="http://schemas.microsoft.com/office/drawing/2014/main" id="{528EF11A-B067-41E0-9AE9-01A57A253E72}"/>
              </a:ext>
            </a:extLst>
          </p:cNvPr>
          <p:cNvPicPr>
            <a:picLocks noChangeAspect="1"/>
          </p:cNvPicPr>
          <p:nvPr/>
        </p:nvPicPr>
        <p:blipFill>
          <a:blip r:embed="rId2" cstate="print">
            <a:alphaModFix amt="12000"/>
          </a:blip>
          <a:stretch>
            <a:fillRect/>
          </a:stretch>
        </p:blipFill>
        <p:spPr>
          <a:xfrm>
            <a:off x="3919332" y="1601742"/>
            <a:ext cx="4353335" cy="3816424"/>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983954" y="1099291"/>
            <a:ext cx="10224090" cy="4318875"/>
          </a:xfrm>
          <a:prstGeom prst="rect">
            <a:avLst/>
          </a:prstGeom>
          <a:noFill/>
        </p:spPr>
        <p:txBody>
          <a:bodyPr wrap="square" rtlCol="0">
            <a:spAutoFit/>
          </a:bodyPr>
          <a:lstStyle/>
          <a:p>
            <a:pPr lvl="0">
              <a:lnSpc>
                <a:spcPct val="115000"/>
              </a:lnSpc>
              <a:buSzPts val="1000"/>
              <a:tabLst>
                <a:tab pos="457200" algn="l"/>
              </a:tabLst>
            </a:pPr>
            <a:r>
              <a:rPr lang="pl-PL" sz="2000" i="1" dirty="0">
                <a:solidFill>
                  <a:srgbClr val="0070C0"/>
                </a:solidFill>
                <a:ea typeface="Times New Roman" panose="02020603050405020304" pitchFamily="18" charset="0"/>
              </a:rPr>
              <a:t>Podmiot, o którym mowa w art. 4, art. 5 ust. 1 i art. 6 ustawy z dnia 11 września 2019 r. – Prawo zamówień publicznych (Dz. U. z 2021 r. poz. 1129, z późn. zm.9)), inicjujący projekt partnerski, dokonuje wyboru partnerów spośród podmiotów innych niż wymienione w art. 4 tej ustawy, z zachowaniem zasady przejrzystości i równego traktowania. Podmiot ten, dokonując wyboru, jest obowiązany w szczególności do:</a:t>
            </a:r>
          </a:p>
          <a:p>
            <a:pPr lvl="0">
              <a:lnSpc>
                <a:spcPct val="115000"/>
              </a:lnSpc>
              <a:buSzPts val="1000"/>
              <a:tabLst>
                <a:tab pos="457200" algn="l"/>
              </a:tabLst>
            </a:pPr>
            <a:r>
              <a:rPr lang="pl-PL" sz="2000" i="1" dirty="0">
                <a:solidFill>
                  <a:srgbClr val="0070C0"/>
                </a:solidFill>
                <a:ea typeface="Times New Roman" panose="02020603050405020304" pitchFamily="18" charset="0"/>
              </a:rPr>
              <a:t>1) ogłoszenia otwartego naboru partnerów na swojej stronie internetowej wraz ze wskazaniem co najmniej 21-dniowego terminu na zgłaszanie się partnerów;</a:t>
            </a:r>
          </a:p>
          <a:p>
            <a:pPr lvl="0">
              <a:lnSpc>
                <a:spcPct val="115000"/>
              </a:lnSpc>
              <a:buSzPts val="1000"/>
              <a:tabLst>
                <a:tab pos="457200" algn="l"/>
              </a:tabLst>
            </a:pPr>
            <a:r>
              <a:rPr lang="pl-PL" sz="2000" i="1" dirty="0">
                <a:solidFill>
                  <a:srgbClr val="0070C0"/>
                </a:solidFill>
                <a:ea typeface="Times New Roman" panose="02020603050405020304" pitchFamily="18" charset="0"/>
              </a:rPr>
              <a:t>2) uwzględnienia przy wyborze partnerów zgodności działania potencjalnego partnera z celami partnerstwa, deklarowanego wkładu potencjalnego partnera w realizację celu partnerstwa oraz doświadczenia w realizacji projektów o podobnym charakterze;</a:t>
            </a:r>
          </a:p>
          <a:p>
            <a:pPr lvl="0">
              <a:lnSpc>
                <a:spcPct val="115000"/>
              </a:lnSpc>
              <a:buSzPts val="1000"/>
              <a:tabLst>
                <a:tab pos="457200" algn="l"/>
              </a:tabLst>
            </a:pPr>
            <a:r>
              <a:rPr lang="pl-PL" sz="2000" i="1" dirty="0">
                <a:solidFill>
                  <a:srgbClr val="0070C0"/>
                </a:solidFill>
                <a:ea typeface="Times New Roman" panose="02020603050405020304" pitchFamily="18" charset="0"/>
              </a:rPr>
              <a:t>3) podania do publicznej wiadomości na swojej stronie internetowej informacji o podmiotach wybranych do pełnienia funkcji partnera. </a:t>
            </a:r>
          </a:p>
        </p:txBody>
      </p:sp>
    </p:spTree>
    <p:extLst>
      <p:ext uri="{BB962C8B-B14F-4D97-AF65-F5344CB8AC3E}">
        <p14:creationId xmlns:p14="http://schemas.microsoft.com/office/powerpoint/2010/main" val="33619851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Wybór partnera</a:t>
            </a:r>
            <a:endParaRPr lang="pl-PL" sz="3200" dirty="0"/>
          </a:p>
        </p:txBody>
      </p:sp>
      <p:pic>
        <p:nvPicPr>
          <p:cNvPr id="6" name="Obraz 5" descr="partnerstwo.gif">
            <a:extLst>
              <a:ext uri="{FF2B5EF4-FFF2-40B4-BE49-F238E27FC236}">
                <a16:creationId xmlns:a16="http://schemas.microsoft.com/office/drawing/2014/main" id="{528EF11A-B067-41E0-9AE9-01A57A253E72}"/>
              </a:ext>
            </a:extLst>
          </p:cNvPr>
          <p:cNvPicPr>
            <a:picLocks noChangeAspect="1"/>
          </p:cNvPicPr>
          <p:nvPr/>
        </p:nvPicPr>
        <p:blipFill>
          <a:blip r:embed="rId2" cstate="print">
            <a:alphaModFix amt="12000"/>
          </a:blip>
          <a:stretch>
            <a:fillRect/>
          </a:stretch>
        </p:blipFill>
        <p:spPr>
          <a:xfrm>
            <a:off x="3919332" y="1601742"/>
            <a:ext cx="4353335" cy="3816424"/>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623454" y="1065949"/>
            <a:ext cx="11055927" cy="4318875"/>
          </a:xfrm>
          <a:prstGeom prst="rect">
            <a:avLst/>
          </a:prstGeom>
          <a:noFill/>
        </p:spPr>
        <p:txBody>
          <a:bodyPr wrap="square" rtlCol="0">
            <a:spAutoFit/>
          </a:bodyPr>
          <a:lstStyle/>
          <a:p>
            <a:pPr lvl="0">
              <a:lnSpc>
                <a:spcPct val="115000"/>
              </a:lnSpc>
              <a:buSzPts val="1000"/>
              <a:tabLst>
                <a:tab pos="457200" algn="l"/>
              </a:tabLst>
            </a:pPr>
            <a:r>
              <a:rPr lang="pl-PL" sz="2000" dirty="0">
                <a:ea typeface="Times New Roman" panose="02020603050405020304" pitchFamily="18" charset="0"/>
              </a:rPr>
              <a:t>Partnerem może być wyłącznie podmiot zgodny z typami </a:t>
            </a:r>
            <a:r>
              <a:rPr lang="pl-PL" sz="2000" dirty="0">
                <a:solidFill>
                  <a:srgbClr val="0070C0"/>
                </a:solidFill>
                <a:ea typeface="Times New Roman" panose="02020603050405020304" pitchFamily="18" charset="0"/>
              </a:rPr>
              <a:t>podmiotów uprawnionych do udziału</a:t>
            </a:r>
            <a:r>
              <a:rPr lang="pl-PL" sz="2000" dirty="0">
                <a:ea typeface="Times New Roman" panose="02020603050405020304" pitchFamily="18" charset="0"/>
              </a:rPr>
              <a:t> w naborze. Nie może być partnerem podmiot podlegający wykluczeniu. </a:t>
            </a:r>
          </a:p>
          <a:p>
            <a:pPr lvl="0">
              <a:lnSpc>
                <a:spcPct val="115000"/>
              </a:lnSpc>
              <a:buSzPts val="1000"/>
              <a:tabLst>
                <a:tab pos="457200" algn="l"/>
              </a:tabLst>
            </a:pPr>
            <a:endParaRPr lang="pl-PL" sz="2000" dirty="0">
              <a:ea typeface="Times New Roman" panose="02020603050405020304" pitchFamily="18" charset="0"/>
            </a:endParaRPr>
          </a:p>
          <a:p>
            <a:pPr lvl="0">
              <a:lnSpc>
                <a:spcPct val="115000"/>
              </a:lnSpc>
              <a:buSzPts val="1000"/>
              <a:tabLst>
                <a:tab pos="457200" algn="l"/>
              </a:tabLst>
            </a:pPr>
            <a:r>
              <a:rPr lang="pl-PL" sz="2000" dirty="0">
                <a:ea typeface="Times New Roman" panose="02020603050405020304" pitchFamily="18" charset="0"/>
              </a:rPr>
              <a:t>Wyboru partnera dokonuje się co do zasady </a:t>
            </a:r>
            <a:r>
              <a:rPr lang="pl-PL" sz="2000" dirty="0">
                <a:solidFill>
                  <a:srgbClr val="0070C0"/>
                </a:solidFill>
                <a:ea typeface="Times New Roman" panose="02020603050405020304" pitchFamily="18" charset="0"/>
              </a:rPr>
              <a:t>przed złożeniem wniosku o dofinansowanie</a:t>
            </a:r>
            <a:r>
              <a:rPr lang="pl-PL" sz="2000" dirty="0">
                <a:ea typeface="Times New Roman" panose="02020603050405020304" pitchFamily="18" charset="0"/>
              </a:rPr>
              <a:t>. </a:t>
            </a:r>
          </a:p>
          <a:p>
            <a:pPr lvl="0">
              <a:lnSpc>
                <a:spcPct val="115000"/>
              </a:lnSpc>
              <a:buSzPts val="1000"/>
              <a:tabLst>
                <a:tab pos="457200" algn="l"/>
              </a:tabLst>
            </a:pPr>
            <a:endParaRPr lang="pl-PL" sz="2000" dirty="0">
              <a:ea typeface="Times New Roman" panose="02020603050405020304" pitchFamily="18" charset="0"/>
            </a:endParaRPr>
          </a:p>
          <a:p>
            <a:pPr lvl="0">
              <a:lnSpc>
                <a:spcPct val="115000"/>
              </a:lnSpc>
              <a:buSzPts val="1000"/>
              <a:tabLst>
                <a:tab pos="457200" algn="l"/>
              </a:tabLst>
            </a:pPr>
            <a:r>
              <a:rPr lang="pl-PL" sz="2000" dirty="0">
                <a:solidFill>
                  <a:srgbClr val="0070C0"/>
                </a:solidFill>
                <a:ea typeface="Times New Roman" panose="02020603050405020304" pitchFamily="18" charset="0"/>
              </a:rPr>
              <a:t>Partnerem wiodącym </a:t>
            </a:r>
            <a:r>
              <a:rPr lang="pl-PL" sz="2000" dirty="0">
                <a:ea typeface="Times New Roman" panose="02020603050405020304" pitchFamily="18" charset="0"/>
              </a:rPr>
              <a:t>w projekcie partnerskim może być wyłącznie podmiot </a:t>
            </a:r>
            <a:r>
              <a:rPr lang="pl-PL" sz="2000" dirty="0">
                <a:solidFill>
                  <a:srgbClr val="0070C0"/>
                </a:solidFill>
                <a:ea typeface="Times New Roman" panose="02020603050405020304" pitchFamily="18" charset="0"/>
              </a:rPr>
              <a:t>o potencjale ekonomicznym</a:t>
            </a:r>
            <a:r>
              <a:rPr lang="pl-PL" sz="2000" dirty="0">
                <a:ea typeface="Times New Roman" panose="02020603050405020304" pitchFamily="18" charset="0"/>
              </a:rPr>
              <a:t> zapewniającym prawidłową realizację projekt, może być </a:t>
            </a:r>
            <a:r>
              <a:rPr lang="pl-PL" sz="2000" dirty="0">
                <a:solidFill>
                  <a:srgbClr val="0070C0"/>
                </a:solidFill>
                <a:ea typeface="Times New Roman" panose="02020603050405020304" pitchFamily="18" charset="0"/>
              </a:rPr>
              <a:t>wyłącznie podmiot inicjujący </a:t>
            </a:r>
            <a:r>
              <a:rPr lang="pl-PL" sz="2000" dirty="0">
                <a:ea typeface="Times New Roman" panose="02020603050405020304" pitchFamily="18" charset="0"/>
              </a:rPr>
              <a:t>partnerstwo. </a:t>
            </a:r>
          </a:p>
          <a:p>
            <a:pPr lvl="0">
              <a:lnSpc>
                <a:spcPct val="115000"/>
              </a:lnSpc>
              <a:buSzPts val="1000"/>
              <a:tabLst>
                <a:tab pos="457200" algn="l"/>
              </a:tabLst>
            </a:pPr>
            <a:endParaRPr lang="pl-PL" sz="2000" dirty="0">
              <a:ea typeface="Times New Roman" panose="02020603050405020304" pitchFamily="18" charset="0"/>
            </a:endParaRPr>
          </a:p>
          <a:p>
            <a:pPr lvl="0">
              <a:lnSpc>
                <a:spcPct val="115000"/>
              </a:lnSpc>
              <a:buSzPts val="1000"/>
              <a:tabLst>
                <a:tab pos="457200" algn="l"/>
              </a:tabLst>
            </a:pPr>
            <a:r>
              <a:rPr lang="pl-PL" sz="2000" dirty="0">
                <a:ea typeface="Times New Roman" panose="02020603050405020304" pitchFamily="18" charset="0"/>
              </a:rPr>
              <a:t>Partnerstwo nie może opierać się </a:t>
            </a:r>
            <a:r>
              <a:rPr lang="pl-PL" sz="2000" dirty="0">
                <a:solidFill>
                  <a:srgbClr val="0070C0"/>
                </a:solidFill>
                <a:ea typeface="Times New Roman" panose="02020603050405020304" pitchFamily="18" charset="0"/>
              </a:rPr>
              <a:t>wyłącznie na wniesieniu zasobów </a:t>
            </a:r>
            <a:r>
              <a:rPr lang="pl-PL" sz="2000" dirty="0">
                <a:ea typeface="Times New Roman" panose="02020603050405020304" pitchFamily="18" charset="0"/>
              </a:rPr>
              <a:t>do projektu . </a:t>
            </a:r>
          </a:p>
          <a:p>
            <a:pPr lvl="0">
              <a:lnSpc>
                <a:spcPct val="115000"/>
              </a:lnSpc>
              <a:buSzPts val="1000"/>
              <a:tabLst>
                <a:tab pos="457200" algn="l"/>
              </a:tabLst>
            </a:pPr>
            <a:endParaRPr lang="pl-PL" sz="2000" dirty="0">
              <a:ea typeface="Times New Roman" panose="02020603050405020304" pitchFamily="18" charset="0"/>
            </a:endParaRPr>
          </a:p>
          <a:p>
            <a:pPr lvl="0">
              <a:lnSpc>
                <a:spcPct val="115000"/>
              </a:lnSpc>
              <a:buSzPts val="1000"/>
              <a:tabLst>
                <a:tab pos="457200" algn="l"/>
              </a:tabLst>
            </a:pPr>
            <a:r>
              <a:rPr lang="pl-PL" sz="2000" dirty="0">
                <a:ea typeface="Times New Roman" panose="02020603050405020304" pitchFamily="18" charset="0"/>
              </a:rPr>
              <a:t>W przypadku projektu partnerskiego Umowa o dofinansowanie projektu jest zawierana z Wnioskodawcą, tj. Partnerem wiodącym.</a:t>
            </a:r>
          </a:p>
        </p:txBody>
      </p:sp>
    </p:spTree>
    <p:extLst>
      <p:ext uri="{BB962C8B-B14F-4D97-AF65-F5344CB8AC3E}">
        <p14:creationId xmlns:p14="http://schemas.microsoft.com/office/powerpoint/2010/main" val="160442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34272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Wytyczne</a:t>
            </a:r>
            <a:endParaRPr lang="pl-PL" sz="3200" dirty="0"/>
          </a:p>
        </p:txBody>
      </p:sp>
      <p:sp>
        <p:nvSpPr>
          <p:cNvPr id="4" name="pole tekstowe 3">
            <a:extLst>
              <a:ext uri="{FF2B5EF4-FFF2-40B4-BE49-F238E27FC236}">
                <a16:creationId xmlns:a16="http://schemas.microsoft.com/office/drawing/2014/main" id="{2E17EF79-D352-4EE2-9290-E572D7E7B9AB}"/>
              </a:ext>
            </a:extLst>
          </p:cNvPr>
          <p:cNvSpPr txBox="1"/>
          <p:nvPr/>
        </p:nvSpPr>
        <p:spPr>
          <a:xfrm>
            <a:off x="779317" y="814550"/>
            <a:ext cx="10425546" cy="5016758"/>
          </a:xfrm>
          <a:prstGeom prst="rect">
            <a:avLst/>
          </a:prstGeom>
          <a:noFill/>
        </p:spPr>
        <p:txBody>
          <a:bodyPr wrap="square" rtlCol="0">
            <a:spAutoFit/>
          </a:bodyPr>
          <a:lstStyle/>
          <a:p>
            <a:pPr algn="just"/>
            <a:r>
              <a:rPr lang="pl-PL" sz="2000" dirty="0"/>
              <a:t>Wytyczne dotyczące: </a:t>
            </a:r>
          </a:p>
          <a:p>
            <a:pPr marL="342900" indent="-342900" algn="just">
              <a:buFont typeface="Wingdings" panose="05000000000000000000" pitchFamily="2" charset="2"/>
              <a:buChar char="§"/>
            </a:pPr>
            <a:r>
              <a:rPr lang="pl-PL" sz="2000" dirty="0">
                <a:solidFill>
                  <a:srgbClr val="0070C0"/>
                </a:solidFill>
              </a:rPr>
              <a:t>wyboru projektów na lata 2021–2027</a:t>
            </a:r>
          </a:p>
          <a:p>
            <a:pPr marL="342900" indent="-342900" algn="just">
              <a:buFont typeface="Wingdings" panose="05000000000000000000" pitchFamily="2" charset="2"/>
              <a:buChar char="§"/>
            </a:pPr>
            <a:r>
              <a:rPr lang="pl-PL" sz="2000" dirty="0">
                <a:solidFill>
                  <a:srgbClr val="0070C0"/>
                </a:solidFill>
              </a:rPr>
              <a:t>kwalifikowalności wydatków 2021-2027 </a:t>
            </a:r>
          </a:p>
          <a:p>
            <a:pPr marL="342900" indent="-342900" algn="just">
              <a:buFont typeface="Wingdings" panose="05000000000000000000" pitchFamily="2" charset="2"/>
              <a:buChar char="§"/>
            </a:pPr>
            <a:r>
              <a:rPr lang="pl-PL" sz="2000" dirty="0">
                <a:solidFill>
                  <a:srgbClr val="0070C0"/>
                </a:solidFill>
              </a:rPr>
              <a:t>zagadnień związanych z przygotowaniem projektów inwestycyjnych, w tym hybrydowych na lata 2021-2027</a:t>
            </a:r>
          </a:p>
          <a:p>
            <a:pPr marL="342900" indent="-342900" algn="just">
              <a:buFont typeface="Wingdings" panose="05000000000000000000" pitchFamily="2" charset="2"/>
              <a:buChar char="§"/>
            </a:pPr>
            <a:r>
              <a:rPr lang="pl-PL" sz="2000" dirty="0">
                <a:solidFill>
                  <a:srgbClr val="0070C0"/>
                </a:solidFill>
              </a:rPr>
              <a:t>monitorowania postępu rzeczowego realizacji programów na lata 2021-2027</a:t>
            </a:r>
          </a:p>
          <a:p>
            <a:pPr marL="342900" indent="-342900" algn="just">
              <a:buFont typeface="Wingdings" panose="05000000000000000000" pitchFamily="2" charset="2"/>
              <a:buChar char="§"/>
            </a:pPr>
            <a:r>
              <a:rPr lang="pl-PL" sz="2000" dirty="0">
                <a:solidFill>
                  <a:srgbClr val="0070C0"/>
                </a:solidFill>
              </a:rPr>
              <a:t>warunków gromadzenia i przekazywania danych w postaci elektronicznej na lata 2021-2027 </a:t>
            </a:r>
          </a:p>
          <a:p>
            <a:pPr marL="342900" indent="-342900" algn="just">
              <a:buFont typeface="Wingdings" panose="05000000000000000000" pitchFamily="2" charset="2"/>
              <a:buChar char="§"/>
            </a:pPr>
            <a:r>
              <a:rPr lang="pl-PL" sz="2000" dirty="0">
                <a:solidFill>
                  <a:srgbClr val="0070C0"/>
                </a:solidFill>
              </a:rPr>
              <a:t>kontroli realizacji programów polityki spójności na lata 2021-2027</a:t>
            </a:r>
          </a:p>
          <a:p>
            <a:pPr marL="342900" indent="-342900" algn="just">
              <a:buFont typeface="Wingdings" panose="05000000000000000000" pitchFamily="2" charset="2"/>
              <a:buChar char="§"/>
            </a:pPr>
            <a:r>
              <a:rPr lang="pl-PL" sz="2000" dirty="0">
                <a:solidFill>
                  <a:srgbClr val="0070C0"/>
                </a:solidFill>
              </a:rPr>
              <a:t>ewaluacji polityki spójności na lata 2021-2027</a:t>
            </a:r>
          </a:p>
          <a:p>
            <a:pPr marL="342900" indent="-342900" algn="just">
              <a:buFont typeface="Wingdings" panose="05000000000000000000" pitchFamily="2" charset="2"/>
              <a:buChar char="§"/>
            </a:pPr>
            <a:r>
              <a:rPr lang="pl-PL" sz="2000" dirty="0">
                <a:solidFill>
                  <a:srgbClr val="0070C0"/>
                </a:solidFill>
              </a:rPr>
              <a:t>informacji i promocji Funduszy Europejskich na lata 2021–2027 </a:t>
            </a:r>
          </a:p>
          <a:p>
            <a:pPr marL="342900" indent="-342900" algn="just">
              <a:buFont typeface="Wingdings" panose="05000000000000000000" pitchFamily="2" charset="2"/>
              <a:buChar char="§"/>
            </a:pPr>
            <a:r>
              <a:rPr lang="pl-PL" sz="2000" dirty="0">
                <a:solidFill>
                  <a:srgbClr val="0070C0"/>
                </a:solidFill>
              </a:rPr>
              <a:t>realizacji zasad równościowych w ramach funduszy unijnych na lata 2021–2027</a:t>
            </a:r>
          </a:p>
          <a:p>
            <a:pPr algn="just"/>
            <a:endParaRPr lang="pl-PL" sz="2000" dirty="0"/>
          </a:p>
          <a:p>
            <a:pPr algn="just"/>
            <a:r>
              <a:rPr lang="pl-PL" sz="2000" dirty="0"/>
              <a:t>„Zamówienia udzielane w ramach projektów. Podręcznik wnioskodawcy i beneficjenta programów polityki spójności 2021–2027”. </a:t>
            </a:r>
            <a:r>
              <a:rPr lang="pl-PL" sz="2000" dirty="0">
                <a:solidFill>
                  <a:srgbClr val="0070C0"/>
                </a:solidFill>
              </a:rPr>
              <a:t>Podręcznik zamówień </a:t>
            </a:r>
            <a:r>
              <a:rPr lang="pl-PL" sz="2000" dirty="0"/>
              <a:t>został dostosowany do uregulowań Wytycznych dotyczących kwalifikowalności wydatków na lata 2021–2027 oraz wymogów Bazy Konkurencyjności (BK2021).</a:t>
            </a:r>
          </a:p>
        </p:txBody>
      </p:sp>
    </p:spTree>
    <p:extLst>
      <p:ext uri="{BB962C8B-B14F-4D97-AF65-F5344CB8AC3E}">
        <p14:creationId xmlns:p14="http://schemas.microsoft.com/office/powerpoint/2010/main" val="35137313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Porozumienie / umowa o partnerstwie</a:t>
            </a:r>
            <a:endParaRPr lang="pl-PL" sz="3200" dirty="0"/>
          </a:p>
        </p:txBody>
      </p:sp>
      <p:pic>
        <p:nvPicPr>
          <p:cNvPr id="6" name="Obraz 5" descr="partnerstwo.gif">
            <a:extLst>
              <a:ext uri="{FF2B5EF4-FFF2-40B4-BE49-F238E27FC236}">
                <a16:creationId xmlns:a16="http://schemas.microsoft.com/office/drawing/2014/main" id="{528EF11A-B067-41E0-9AE9-01A57A253E72}"/>
              </a:ext>
            </a:extLst>
          </p:cNvPr>
          <p:cNvPicPr>
            <a:picLocks noChangeAspect="1"/>
          </p:cNvPicPr>
          <p:nvPr/>
        </p:nvPicPr>
        <p:blipFill>
          <a:blip r:embed="rId2" cstate="print">
            <a:alphaModFix amt="12000"/>
          </a:blip>
          <a:stretch>
            <a:fillRect/>
          </a:stretch>
        </p:blipFill>
        <p:spPr>
          <a:xfrm>
            <a:off x="3919332" y="1601742"/>
            <a:ext cx="4353335" cy="3816424"/>
          </a:xfrm>
          <a:prstGeom prst="rect">
            <a:avLst/>
          </a:prstGeom>
        </p:spPr>
      </p:pic>
      <p:sp>
        <p:nvSpPr>
          <p:cNvPr id="4" name="pole tekstowe 3">
            <a:extLst>
              <a:ext uri="{FF2B5EF4-FFF2-40B4-BE49-F238E27FC236}">
                <a16:creationId xmlns:a16="http://schemas.microsoft.com/office/drawing/2014/main" id="{2E17EF79-D352-4EE2-9290-E572D7E7B9AB}"/>
              </a:ext>
            </a:extLst>
          </p:cNvPr>
          <p:cNvSpPr txBox="1"/>
          <p:nvPr/>
        </p:nvSpPr>
        <p:spPr>
          <a:xfrm>
            <a:off x="568035" y="1291326"/>
            <a:ext cx="11055927" cy="3964932"/>
          </a:xfrm>
          <a:prstGeom prst="rect">
            <a:avLst/>
          </a:prstGeom>
          <a:noFill/>
        </p:spPr>
        <p:txBody>
          <a:bodyPr wrap="square" rtlCol="0">
            <a:spAutoFit/>
          </a:bodyPr>
          <a:lstStyle/>
          <a:p>
            <a:pPr lvl="0">
              <a:lnSpc>
                <a:spcPct val="115000"/>
              </a:lnSpc>
              <a:buSzPts val="1000"/>
              <a:tabLst>
                <a:tab pos="457200" algn="l"/>
              </a:tabLst>
            </a:pPr>
            <a:r>
              <a:rPr lang="pl-PL" sz="2000" dirty="0">
                <a:ea typeface="Times New Roman" panose="02020603050405020304" pitchFamily="18" charset="0"/>
              </a:rPr>
              <a:t>zawiera w szczególności: </a:t>
            </a:r>
          </a:p>
          <a:p>
            <a:pPr lvl="0">
              <a:lnSpc>
                <a:spcPct val="115000"/>
              </a:lnSpc>
              <a:buSzPts val="1000"/>
              <a:tabLst>
                <a:tab pos="457200" algn="l"/>
              </a:tabLst>
            </a:pPr>
            <a:r>
              <a:rPr lang="pl-PL" sz="2000" i="1" dirty="0">
                <a:solidFill>
                  <a:srgbClr val="0070C0"/>
                </a:solidFill>
                <a:ea typeface="Times New Roman" panose="02020603050405020304" pitchFamily="18" charset="0"/>
              </a:rPr>
              <a:t>1) przedmiot porozumienia albo umowy;</a:t>
            </a:r>
          </a:p>
          <a:p>
            <a:pPr lvl="0">
              <a:lnSpc>
                <a:spcPct val="115000"/>
              </a:lnSpc>
              <a:buSzPts val="1000"/>
              <a:tabLst>
                <a:tab pos="457200" algn="l"/>
              </a:tabLst>
            </a:pPr>
            <a:r>
              <a:rPr lang="pl-PL" sz="2000" i="1" dirty="0">
                <a:solidFill>
                  <a:srgbClr val="0070C0"/>
                </a:solidFill>
                <a:ea typeface="Times New Roman" panose="02020603050405020304" pitchFamily="18" charset="0"/>
              </a:rPr>
              <a:t>2) prawa i obowiązki stron;</a:t>
            </a:r>
          </a:p>
          <a:p>
            <a:pPr lvl="0">
              <a:lnSpc>
                <a:spcPct val="115000"/>
              </a:lnSpc>
              <a:buSzPts val="1000"/>
              <a:tabLst>
                <a:tab pos="457200" algn="l"/>
              </a:tabLst>
            </a:pPr>
            <a:r>
              <a:rPr lang="pl-PL" sz="2000" i="1" dirty="0">
                <a:solidFill>
                  <a:srgbClr val="0070C0"/>
                </a:solidFill>
                <a:ea typeface="Times New Roman" panose="02020603050405020304" pitchFamily="18" charset="0"/>
              </a:rPr>
              <a:t>3) zakres i formę udziału poszczególnych partnerów w projekcie, w tym zakres realizowanych przez nich zadań;</a:t>
            </a:r>
          </a:p>
          <a:p>
            <a:pPr lvl="0">
              <a:lnSpc>
                <a:spcPct val="115000"/>
              </a:lnSpc>
              <a:buSzPts val="1000"/>
              <a:tabLst>
                <a:tab pos="457200" algn="l"/>
              </a:tabLst>
            </a:pPr>
            <a:r>
              <a:rPr lang="pl-PL" sz="2000" i="1" dirty="0">
                <a:solidFill>
                  <a:srgbClr val="0070C0"/>
                </a:solidFill>
                <a:ea typeface="Times New Roman" panose="02020603050405020304" pitchFamily="18" charset="0"/>
              </a:rPr>
              <a:t>4) partnera wiodącego uprawnionego do reprezentowania pozostałych partnerów projektu;</a:t>
            </a:r>
          </a:p>
          <a:p>
            <a:pPr lvl="0">
              <a:lnSpc>
                <a:spcPct val="115000"/>
              </a:lnSpc>
              <a:buSzPts val="1000"/>
              <a:tabLst>
                <a:tab pos="457200" algn="l"/>
              </a:tabLst>
            </a:pPr>
            <a:r>
              <a:rPr lang="pl-PL" sz="2000" i="1" dirty="0">
                <a:solidFill>
                  <a:srgbClr val="0070C0"/>
                </a:solidFill>
                <a:ea typeface="Times New Roman" panose="02020603050405020304" pitchFamily="18" charset="0"/>
              </a:rPr>
              <a:t>5) sposób przekazywania dofinansowania na pokrycie kosztów ponoszonych przez poszczególnych partnerów projektu, umożliwiający określenie kwoty dofinansowania udzielonego każdemu z partnerów;</a:t>
            </a:r>
          </a:p>
          <a:p>
            <a:pPr lvl="0">
              <a:lnSpc>
                <a:spcPct val="115000"/>
              </a:lnSpc>
              <a:buSzPts val="1000"/>
              <a:tabLst>
                <a:tab pos="457200" algn="l"/>
              </a:tabLst>
            </a:pPr>
            <a:r>
              <a:rPr lang="pl-PL" sz="2000" i="1" dirty="0">
                <a:solidFill>
                  <a:srgbClr val="0070C0"/>
                </a:solidFill>
                <a:ea typeface="Times New Roman" panose="02020603050405020304" pitchFamily="18" charset="0"/>
              </a:rPr>
              <a:t>6) sposób postępowania w przypadku naruszenia lub niewywiązania się stron z porozumienia lub umowy.</a:t>
            </a:r>
          </a:p>
          <a:p>
            <a:pPr lvl="0">
              <a:lnSpc>
                <a:spcPct val="115000"/>
              </a:lnSpc>
              <a:buSzPts val="1000"/>
              <a:tabLst>
                <a:tab pos="457200" algn="l"/>
              </a:tabLst>
            </a:pPr>
            <a:endParaRPr lang="pl-PL" sz="2000" i="1" dirty="0">
              <a:solidFill>
                <a:srgbClr val="0070C0"/>
              </a:solidFill>
              <a:ea typeface="Times New Roman" panose="02020603050405020304" pitchFamily="18" charset="0"/>
            </a:endParaRPr>
          </a:p>
          <a:p>
            <a:pPr lvl="0">
              <a:lnSpc>
                <a:spcPct val="115000"/>
              </a:lnSpc>
              <a:buSzPts val="1000"/>
              <a:tabLst>
                <a:tab pos="457200" algn="l"/>
              </a:tabLst>
            </a:pPr>
            <a:r>
              <a:rPr lang="pl-PL" sz="2000" dirty="0">
                <a:ea typeface="Times New Roman" panose="02020603050405020304" pitchFamily="18" charset="0"/>
              </a:rPr>
              <a:t>Porozumienie/umowa o partnerstwie stanowi załącznik do wniosku o dofinansowanie. </a:t>
            </a:r>
          </a:p>
        </p:txBody>
      </p:sp>
    </p:spTree>
    <p:extLst>
      <p:ext uri="{BB962C8B-B14F-4D97-AF65-F5344CB8AC3E}">
        <p14:creationId xmlns:p14="http://schemas.microsoft.com/office/powerpoint/2010/main" val="3537441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0FD7E11-D5A1-4146-B64E-9FA920FF26D9}"/>
              </a:ext>
            </a:extLst>
          </p:cNvPr>
          <p:cNvSpPr txBox="1"/>
          <p:nvPr/>
        </p:nvSpPr>
        <p:spPr>
          <a:xfrm>
            <a:off x="1238813" y="312903"/>
            <a:ext cx="9506554" cy="584775"/>
          </a:xfrm>
          <a:prstGeom prst="rect">
            <a:avLst/>
          </a:prstGeom>
          <a:noFill/>
        </p:spPr>
        <p:txBody>
          <a:bodyPr wrap="square" rtlCol="0">
            <a:spAutoFit/>
          </a:bodyPr>
          <a:lstStyle/>
          <a:p>
            <a:pPr algn="ctr"/>
            <a:r>
              <a:rPr lang="pl-PL" sz="3200" b="1" dirty="0">
                <a:solidFill>
                  <a:schemeClr val="accent1">
                    <a:lumMod val="50000"/>
                  </a:schemeClr>
                </a:solidFill>
                <a:latin typeface="Calibri" panose="020F0502020204030204" pitchFamily="34" charset="0"/>
              </a:rPr>
              <a:t>Aplikacja WOD</a:t>
            </a:r>
            <a:endParaRPr lang="pl-PL" sz="3200" dirty="0"/>
          </a:p>
        </p:txBody>
      </p:sp>
      <p:sp>
        <p:nvSpPr>
          <p:cNvPr id="7" name="pole tekstowe 6">
            <a:extLst>
              <a:ext uri="{FF2B5EF4-FFF2-40B4-BE49-F238E27FC236}">
                <a16:creationId xmlns:a16="http://schemas.microsoft.com/office/drawing/2014/main" id="{5F18FA4A-7BB3-4890-9771-B423EF28947A}"/>
              </a:ext>
            </a:extLst>
          </p:cNvPr>
          <p:cNvSpPr txBox="1"/>
          <p:nvPr/>
        </p:nvSpPr>
        <p:spPr>
          <a:xfrm>
            <a:off x="3121868" y="1032979"/>
            <a:ext cx="6097554" cy="646331"/>
          </a:xfrm>
          <a:prstGeom prst="rect">
            <a:avLst/>
          </a:prstGeom>
          <a:noFill/>
        </p:spPr>
        <p:txBody>
          <a:bodyPr wrap="square">
            <a:spAutoFit/>
          </a:bodyPr>
          <a:lstStyle/>
          <a:p>
            <a:r>
              <a:rPr lang="pl-PL" sz="3600" dirty="0">
                <a:solidFill>
                  <a:srgbClr val="00B0F0"/>
                </a:solidFill>
              </a:rPr>
              <a:t>https://wod.cst2021.gov.pl/</a:t>
            </a:r>
          </a:p>
        </p:txBody>
      </p:sp>
      <p:pic>
        <p:nvPicPr>
          <p:cNvPr id="8" name="Obraz 7">
            <a:extLst>
              <a:ext uri="{FF2B5EF4-FFF2-40B4-BE49-F238E27FC236}">
                <a16:creationId xmlns:a16="http://schemas.microsoft.com/office/drawing/2014/main" id="{7791CC19-CAEC-4C93-B154-A119751E3C68}"/>
              </a:ext>
            </a:extLst>
          </p:cNvPr>
          <p:cNvPicPr>
            <a:picLocks noChangeAspect="1"/>
          </p:cNvPicPr>
          <p:nvPr/>
        </p:nvPicPr>
        <p:blipFill>
          <a:blip r:embed="rId2"/>
          <a:stretch>
            <a:fillRect/>
          </a:stretch>
        </p:blipFill>
        <p:spPr>
          <a:xfrm>
            <a:off x="1510508" y="1978089"/>
            <a:ext cx="9320273" cy="3357964"/>
          </a:xfrm>
          <a:prstGeom prst="rect">
            <a:avLst/>
          </a:prstGeom>
        </p:spPr>
      </p:pic>
    </p:spTree>
    <p:extLst>
      <p:ext uri="{BB962C8B-B14F-4D97-AF65-F5344CB8AC3E}">
        <p14:creationId xmlns:p14="http://schemas.microsoft.com/office/powerpoint/2010/main" val="34597841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91CE46-7242-422B-A7C6-388ED3BDDB4C}"/>
              </a:ext>
            </a:extLst>
          </p:cNvPr>
          <p:cNvSpPr>
            <a:spLocks noGrp="1"/>
          </p:cNvSpPr>
          <p:nvPr>
            <p:ph type="ctrTitle"/>
          </p:nvPr>
        </p:nvSpPr>
        <p:spPr>
          <a:xfrm>
            <a:off x="1580332" y="2985246"/>
            <a:ext cx="9031400" cy="786807"/>
          </a:xfrm>
        </p:spPr>
        <p:txBody>
          <a:bodyPr>
            <a:normAutofit/>
          </a:bodyPr>
          <a:lstStyle/>
          <a:p>
            <a:pPr algn="ctr"/>
            <a:r>
              <a:rPr lang="pl-PL" sz="3600" dirty="0"/>
              <a:t>DODATKOWE PYTANIA</a:t>
            </a:r>
          </a:p>
        </p:txBody>
      </p:sp>
      <p:sp>
        <p:nvSpPr>
          <p:cNvPr id="3" name="Podtytuł 2">
            <a:extLst>
              <a:ext uri="{FF2B5EF4-FFF2-40B4-BE49-F238E27FC236}">
                <a16:creationId xmlns:a16="http://schemas.microsoft.com/office/drawing/2014/main" id="{8C1A5668-80FB-4B25-A4E8-DCFEF28FD410}"/>
              </a:ext>
            </a:extLst>
          </p:cNvPr>
          <p:cNvSpPr>
            <a:spLocks noGrp="1"/>
          </p:cNvSpPr>
          <p:nvPr>
            <p:ph type="subTitle" idx="1"/>
          </p:nvPr>
        </p:nvSpPr>
        <p:spPr>
          <a:xfrm>
            <a:off x="1580256" y="4217583"/>
            <a:ext cx="9031311" cy="979756"/>
          </a:xfrm>
        </p:spPr>
        <p:txBody>
          <a:bodyPr/>
          <a:lstStyle/>
          <a:p>
            <a:pPr algn="ctr"/>
            <a:r>
              <a:rPr lang="pl-PL" sz="3600" u="sng" dirty="0"/>
              <a:t>naborysrodowisko@warmia.mazury.pl </a:t>
            </a:r>
          </a:p>
          <a:p>
            <a:pPr algn="ctr"/>
            <a:endParaRPr lang="pl-PL" dirty="0"/>
          </a:p>
        </p:txBody>
      </p:sp>
    </p:spTree>
    <p:extLst>
      <p:ext uri="{BB962C8B-B14F-4D97-AF65-F5344CB8AC3E}">
        <p14:creationId xmlns:p14="http://schemas.microsoft.com/office/powerpoint/2010/main" val="13091862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obrazu 3"/>
          <p:cNvSpPr>
            <a:spLocks noGrp="1"/>
          </p:cNvSpPr>
          <p:nvPr>
            <p:ph type="pic" sz="quarter" idx="10"/>
          </p:nvPr>
        </p:nvSpPr>
        <p:spPr/>
      </p:sp>
      <p:sp>
        <p:nvSpPr>
          <p:cNvPr id="2" name="Tytuł 1">
            <a:extLst>
              <a:ext uri="{FF2B5EF4-FFF2-40B4-BE49-F238E27FC236}">
                <a16:creationId xmlns:a16="http://schemas.microsoft.com/office/drawing/2014/main" id="{3456B30E-C794-4797-8370-F561ECABB917}"/>
              </a:ext>
            </a:extLst>
          </p:cNvPr>
          <p:cNvSpPr>
            <a:spLocks noGrp="1"/>
          </p:cNvSpPr>
          <p:nvPr>
            <p:ph type="title"/>
          </p:nvPr>
        </p:nvSpPr>
        <p:spPr>
          <a:xfrm>
            <a:off x="3207488" y="5015446"/>
            <a:ext cx="8620386" cy="640082"/>
          </a:xfrm>
        </p:spPr>
        <p:txBody>
          <a:bodyPr/>
          <a:lstStyle/>
          <a:p>
            <a:r>
              <a:rPr lang="pl-PL" dirty="0"/>
              <a:t>Dziękuję za uwagę!</a:t>
            </a:r>
          </a:p>
        </p:txBody>
      </p:sp>
      <p:sp>
        <p:nvSpPr>
          <p:cNvPr id="6" name="pole tekstowe 5">
            <a:extLst>
              <a:ext uri="{FF2B5EF4-FFF2-40B4-BE49-F238E27FC236}">
                <a16:creationId xmlns:a16="http://schemas.microsoft.com/office/drawing/2014/main" id="{80730226-432A-4F04-AE94-CB5078B1738D}"/>
              </a:ext>
            </a:extLst>
          </p:cNvPr>
          <p:cNvSpPr txBox="1"/>
          <p:nvPr/>
        </p:nvSpPr>
        <p:spPr>
          <a:xfrm>
            <a:off x="2070310" y="797706"/>
            <a:ext cx="8952271" cy="3141245"/>
          </a:xfrm>
          <a:prstGeom prst="rect">
            <a:avLst/>
          </a:prstGeom>
          <a:noFill/>
        </p:spPr>
        <p:txBody>
          <a:bodyPr wrap="square">
            <a:spAutoFit/>
          </a:bodyPr>
          <a:lstStyle/>
          <a:p>
            <a:pPr algn="ctr">
              <a:lnSpc>
                <a:spcPct val="150000"/>
              </a:lnSpc>
            </a:pPr>
            <a:r>
              <a:rPr lang="pl-PL" sz="4400" b="1" dirty="0">
                <a:solidFill>
                  <a:schemeClr val="tx2"/>
                </a:solidFill>
                <a:latin typeface="Open Sans" pitchFamily="2" charset="0"/>
                <a:ea typeface="Open Sans" pitchFamily="2" charset="0"/>
                <a:cs typeface="Open Sans" pitchFamily="2" charset="0"/>
              </a:rPr>
              <a:t>Bartłomiej Jasiński</a:t>
            </a:r>
            <a:br>
              <a:rPr lang="pl-PL" sz="3200" b="1" dirty="0">
                <a:solidFill>
                  <a:schemeClr val="tx2"/>
                </a:solidFill>
                <a:latin typeface="Open Sans" pitchFamily="2" charset="0"/>
                <a:ea typeface="Open Sans" pitchFamily="2" charset="0"/>
                <a:cs typeface="Open Sans" pitchFamily="2" charset="0"/>
              </a:rPr>
            </a:br>
            <a:r>
              <a:rPr lang="pl-PL" sz="1800" b="1" dirty="0">
                <a:solidFill>
                  <a:schemeClr val="tx2"/>
                </a:solidFill>
                <a:latin typeface="Open Sans" pitchFamily="2" charset="0"/>
                <a:ea typeface="Open Sans" pitchFamily="2" charset="0"/>
                <a:cs typeface="Open Sans" pitchFamily="2" charset="0"/>
              </a:rPr>
              <a:t>Główny Specjalista</a:t>
            </a:r>
          </a:p>
          <a:p>
            <a:pPr algn="ctr">
              <a:lnSpc>
                <a:spcPct val="150000"/>
              </a:lnSpc>
            </a:pPr>
            <a:r>
              <a:rPr lang="pl-PL" sz="1800" b="1" dirty="0">
                <a:solidFill>
                  <a:schemeClr val="tx2"/>
                </a:solidFill>
                <a:latin typeface="Open Sans" pitchFamily="2" charset="0"/>
                <a:ea typeface="Open Sans" pitchFamily="2" charset="0"/>
                <a:cs typeface="Open Sans" pitchFamily="2" charset="0"/>
              </a:rPr>
              <a:t>Biuro Projektów Środowisko</a:t>
            </a:r>
          </a:p>
          <a:p>
            <a:pPr algn="ctr">
              <a:lnSpc>
                <a:spcPct val="150000"/>
              </a:lnSpc>
            </a:pPr>
            <a:r>
              <a:rPr lang="pl-PL" sz="1800" b="1" dirty="0">
                <a:solidFill>
                  <a:schemeClr val="tx2"/>
                </a:solidFill>
                <a:latin typeface="Open Sans" pitchFamily="2" charset="0"/>
                <a:ea typeface="Open Sans" pitchFamily="2" charset="0"/>
                <a:cs typeface="Open Sans" pitchFamily="2" charset="0"/>
              </a:rPr>
              <a:t>Departament Europejskiego Funduszu Rozwoju Regionalnego</a:t>
            </a:r>
          </a:p>
          <a:p>
            <a:pPr algn="ctr">
              <a:lnSpc>
                <a:spcPct val="150000"/>
              </a:lnSpc>
            </a:pPr>
            <a:r>
              <a:rPr lang="pl-PL" sz="1800" b="1" dirty="0">
                <a:solidFill>
                  <a:schemeClr val="tx2"/>
                </a:solidFill>
                <a:latin typeface="Open Sans" pitchFamily="2" charset="0"/>
                <a:ea typeface="Open Sans" pitchFamily="2" charset="0"/>
                <a:cs typeface="Open Sans" pitchFamily="2" charset="0"/>
              </a:rPr>
              <a:t>Urząd Marszałkowski Województwa Warmińsko-Mazurskiego </a:t>
            </a:r>
          </a:p>
          <a:p>
            <a:pPr algn="ctr">
              <a:lnSpc>
                <a:spcPct val="150000"/>
              </a:lnSpc>
            </a:pPr>
            <a:r>
              <a:rPr lang="pl-PL" sz="1800" b="1" dirty="0">
                <a:solidFill>
                  <a:schemeClr val="tx2"/>
                </a:solidFill>
                <a:latin typeface="Open Sans" pitchFamily="2" charset="0"/>
                <a:ea typeface="Open Sans" pitchFamily="2" charset="0"/>
                <a:cs typeface="Open Sans" pitchFamily="2" charset="0"/>
              </a:rPr>
              <a:t>w Olsztynie</a:t>
            </a:r>
          </a:p>
        </p:txBody>
      </p:sp>
    </p:spTree>
    <p:extLst>
      <p:ext uri="{BB962C8B-B14F-4D97-AF65-F5344CB8AC3E}">
        <p14:creationId xmlns:p14="http://schemas.microsoft.com/office/powerpoint/2010/main" val="3114149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obrazu 3"/>
          <p:cNvSpPr>
            <a:spLocks noGrp="1"/>
          </p:cNvSpPr>
          <p:nvPr>
            <p:ph type="pic" sz="quarter" idx="10"/>
          </p:nvPr>
        </p:nvSpPr>
        <p:spPr/>
      </p:sp>
      <p:sp>
        <p:nvSpPr>
          <p:cNvPr id="2" name="Tytuł 1">
            <a:extLst>
              <a:ext uri="{FF2B5EF4-FFF2-40B4-BE49-F238E27FC236}">
                <a16:creationId xmlns:a16="http://schemas.microsoft.com/office/drawing/2014/main" id="{3456B30E-C794-4797-8370-F561ECABB917}"/>
              </a:ext>
            </a:extLst>
          </p:cNvPr>
          <p:cNvSpPr>
            <a:spLocks noGrp="1"/>
          </p:cNvSpPr>
          <p:nvPr>
            <p:ph type="title"/>
          </p:nvPr>
        </p:nvSpPr>
        <p:spPr/>
        <p:txBody>
          <a:bodyPr/>
          <a:lstStyle/>
          <a:p>
            <a:r>
              <a:rPr lang="pl-PL" dirty="0"/>
              <a:t>Dziękuję za uwagę!</a:t>
            </a:r>
          </a:p>
        </p:txBody>
      </p:sp>
      <p:sp>
        <p:nvSpPr>
          <p:cNvPr id="5" name="Podtytuł 4"/>
          <p:cNvSpPr>
            <a:spLocks noGrp="1"/>
          </p:cNvSpPr>
          <p:nvPr>
            <p:ph idx="4294967295"/>
          </p:nvPr>
        </p:nvSpPr>
        <p:spPr>
          <a:xfrm>
            <a:off x="2272146" y="942109"/>
            <a:ext cx="7579880" cy="2303195"/>
          </a:xfrm>
          <a:prstGeom prst="rect">
            <a:avLst/>
          </a:prstGeom>
        </p:spPr>
        <p:txBody>
          <a:bodyPr wrap="square">
            <a:spAutoFit/>
          </a:bodyPr>
          <a:lstStyle/>
          <a:p>
            <a:pPr>
              <a:lnSpc>
                <a:spcPct val="100000"/>
              </a:lnSpc>
              <a:defRPr/>
            </a:pPr>
            <a:r>
              <a:rPr lang="pl-PL" sz="1800" b="1" dirty="0">
                <a:solidFill>
                  <a:schemeClr val="accent2">
                    <a:lumMod val="25000"/>
                  </a:schemeClr>
                </a:solidFill>
                <a:latin typeface="Arial" panose="020B0604020202020204" pitchFamily="34" charset="0"/>
                <a:cs typeface="Arial" panose="020B0604020202020204" pitchFamily="34" charset="0"/>
              </a:rPr>
              <a:t>Główny Punkt Informacyjny Funduszy Europejskich w Olsztynie</a:t>
            </a:r>
          </a:p>
          <a:p>
            <a:pPr>
              <a:lnSpc>
                <a:spcPct val="100000"/>
              </a:lnSpc>
              <a:defRPr/>
            </a:pPr>
            <a:r>
              <a:rPr lang="pl-PL" sz="1800" b="1" dirty="0">
                <a:solidFill>
                  <a:schemeClr val="accent2">
                    <a:lumMod val="25000"/>
                  </a:schemeClr>
                </a:solidFill>
                <a:latin typeface="Arial" panose="020B0604020202020204" pitchFamily="34" charset="0"/>
                <a:cs typeface="Arial" panose="020B0604020202020204" pitchFamily="34" charset="0"/>
              </a:rPr>
              <a:t>10 – 447 Olsztyn, ul. Głowackiego 17</a:t>
            </a:r>
          </a:p>
          <a:p>
            <a:pPr>
              <a:lnSpc>
                <a:spcPct val="100000"/>
              </a:lnSpc>
              <a:defRPr/>
            </a:pPr>
            <a:r>
              <a:rPr lang="pl-PL" sz="1800" b="1" dirty="0">
                <a:solidFill>
                  <a:schemeClr val="accent2">
                    <a:lumMod val="25000"/>
                  </a:schemeClr>
                </a:solidFill>
                <a:latin typeface="Arial" panose="020B0604020202020204" pitchFamily="34" charset="0"/>
                <a:cs typeface="Arial" panose="020B0604020202020204" pitchFamily="34" charset="0"/>
              </a:rPr>
              <a:t>Tel. 89 512 54 82/ 83/ 84/ 85/ 86/ 89</a:t>
            </a:r>
          </a:p>
          <a:p>
            <a:pPr>
              <a:lnSpc>
                <a:spcPct val="100000"/>
              </a:lnSpc>
              <a:defRPr/>
            </a:pPr>
            <a:r>
              <a:rPr lang="pl-PL" sz="1800" b="1" dirty="0">
                <a:solidFill>
                  <a:schemeClr val="accent2">
                    <a:lumMod val="25000"/>
                  </a:schemeClr>
                </a:solidFill>
                <a:latin typeface="Arial" panose="020B0604020202020204" pitchFamily="34" charset="0"/>
                <a:cs typeface="Arial" panose="020B0604020202020204" pitchFamily="34" charset="0"/>
              </a:rPr>
              <a:t>e-mail: pife.olsztyn@warmia.mazury.pl</a:t>
            </a:r>
          </a:p>
          <a:p>
            <a:pPr>
              <a:lnSpc>
                <a:spcPct val="100000"/>
              </a:lnSpc>
              <a:defRPr/>
            </a:pPr>
            <a:r>
              <a:rPr lang="pl-PL" sz="1800" b="1" dirty="0">
                <a:solidFill>
                  <a:schemeClr val="accent2">
                    <a:lumMod val="25000"/>
                  </a:schemeClr>
                </a:solidFill>
                <a:latin typeface="Arial" panose="020B0604020202020204" pitchFamily="34" charset="0"/>
                <a:cs typeface="Arial" panose="020B0604020202020204" pitchFamily="34" charset="0"/>
              </a:rPr>
              <a:t>poniedziałek: 8:00 – 18:00</a:t>
            </a:r>
          </a:p>
          <a:p>
            <a:pPr>
              <a:lnSpc>
                <a:spcPct val="100000"/>
              </a:lnSpc>
              <a:defRPr/>
            </a:pPr>
            <a:r>
              <a:rPr lang="pl-PL" sz="1800" b="1" dirty="0">
                <a:solidFill>
                  <a:schemeClr val="accent2">
                    <a:lumMod val="25000"/>
                  </a:schemeClr>
                </a:solidFill>
                <a:latin typeface="Arial" panose="020B0604020202020204" pitchFamily="34" charset="0"/>
                <a:cs typeface="Arial" panose="020B0604020202020204" pitchFamily="34" charset="0"/>
              </a:rPr>
              <a:t>wtorek- piątek 7:30 –15:30</a:t>
            </a:r>
          </a:p>
        </p:txBody>
      </p:sp>
    </p:spTree>
    <p:extLst>
      <p:ext uri="{BB962C8B-B14F-4D97-AF65-F5344CB8AC3E}">
        <p14:creationId xmlns:p14="http://schemas.microsoft.com/office/powerpoint/2010/main" val="2554725553"/>
      </p:ext>
    </p:extLst>
  </p:cSld>
  <p:clrMapOvr>
    <a:masterClrMapping/>
  </p:clrMapOvr>
</p:sld>
</file>

<file path=ppt/theme/theme1.xml><?xml version="1.0" encoding="utf-8"?>
<a:theme xmlns:a="http://schemas.openxmlformats.org/drawingml/2006/main" name="motyw pif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 pife" id="{0EE4F7F5-450D-4797-91EE-151764AFB159}" vid="{05ED7653-AB6B-46D2-ABAF-970301B24B65}"/>
    </a:ext>
  </a:extLst>
</a:theme>
</file>

<file path=ppt/theme/theme2.xml><?xml version="1.0" encoding="utf-8"?>
<a:theme xmlns:a="http://schemas.openxmlformats.org/drawingml/2006/main" name="PTF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FE" id="{774AAAF2-036C-4028-A424-6009A62205BD}" vid="{D7A518AA-B698-4E3B-A192-6DEE4319FDA8}"/>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motyw pife</Template>
  <TotalTime>12326</TotalTime>
  <Words>9269</Words>
  <Application>Microsoft Office PowerPoint</Application>
  <PresentationFormat>Panoramiczny</PresentationFormat>
  <Paragraphs>734</Paragraphs>
  <Slides>94</Slides>
  <Notes>4</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94</vt:i4>
      </vt:variant>
    </vt:vector>
  </HeadingPairs>
  <TitlesOfParts>
    <vt:vector size="101" baseType="lpstr">
      <vt:lpstr>Arial</vt:lpstr>
      <vt:lpstr>Calibri</vt:lpstr>
      <vt:lpstr>Open Sans</vt:lpstr>
      <vt:lpstr>Times New Roman</vt:lpstr>
      <vt:lpstr>Wingdings</vt:lpstr>
      <vt:lpstr>motyw pife</vt:lpstr>
      <vt:lpstr>PTFE</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DODATKOWE PYTANIA</vt:lpstr>
      <vt:lpstr>Dziękuję za uwagę!</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Dzialanie 10.3 Projekt „Samozatrudnienie super sprawa! 31”</dc:title>
  <dc:creator>Renata Juchniewicz</dc:creator>
  <cp:lastModifiedBy>Justyna Niedzwiecka</cp:lastModifiedBy>
  <cp:revision>802</cp:revision>
  <dcterms:created xsi:type="dcterms:W3CDTF">2020-03-03T11:18:01Z</dcterms:created>
  <dcterms:modified xsi:type="dcterms:W3CDTF">2024-02-23T07:42:29Z</dcterms:modified>
</cp:coreProperties>
</file>