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47"/>
  </p:notesMasterIdLst>
  <p:handoutMasterIdLst>
    <p:handoutMasterId r:id="rId48"/>
  </p:handoutMasterIdLst>
  <p:sldIdLst>
    <p:sldId id="369" r:id="rId2"/>
    <p:sldId id="415" r:id="rId3"/>
    <p:sldId id="378" r:id="rId4"/>
    <p:sldId id="377" r:id="rId5"/>
    <p:sldId id="375" r:id="rId6"/>
    <p:sldId id="434" r:id="rId7"/>
    <p:sldId id="435" r:id="rId8"/>
    <p:sldId id="371" r:id="rId9"/>
    <p:sldId id="422" r:id="rId10"/>
    <p:sldId id="464" r:id="rId11"/>
    <p:sldId id="440" r:id="rId12"/>
    <p:sldId id="439" r:id="rId13"/>
    <p:sldId id="426" r:id="rId14"/>
    <p:sldId id="461" r:id="rId15"/>
    <p:sldId id="460" r:id="rId16"/>
    <p:sldId id="442" r:id="rId17"/>
    <p:sldId id="443" r:id="rId18"/>
    <p:sldId id="411" r:id="rId19"/>
    <p:sldId id="412" r:id="rId20"/>
    <p:sldId id="410" r:id="rId21"/>
    <p:sldId id="447" r:id="rId22"/>
    <p:sldId id="448" r:id="rId23"/>
    <p:sldId id="456" r:id="rId24"/>
    <p:sldId id="458" r:id="rId25"/>
    <p:sldId id="457" r:id="rId26"/>
    <p:sldId id="382" r:id="rId27"/>
    <p:sldId id="383" r:id="rId28"/>
    <p:sldId id="384" r:id="rId29"/>
    <p:sldId id="385" r:id="rId30"/>
    <p:sldId id="386" r:id="rId31"/>
    <p:sldId id="428" r:id="rId32"/>
    <p:sldId id="390" r:id="rId33"/>
    <p:sldId id="429" r:id="rId34"/>
    <p:sldId id="392" r:id="rId35"/>
    <p:sldId id="393" r:id="rId36"/>
    <p:sldId id="394" r:id="rId37"/>
    <p:sldId id="395" r:id="rId38"/>
    <p:sldId id="396" r:id="rId39"/>
    <p:sldId id="462" r:id="rId40"/>
    <p:sldId id="463" r:id="rId41"/>
    <p:sldId id="430" r:id="rId42"/>
    <p:sldId id="425" r:id="rId43"/>
    <p:sldId id="453" r:id="rId44"/>
    <p:sldId id="454" r:id="rId45"/>
    <p:sldId id="328" r:id="rId46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aria Śmigiel (Ajewska)" initials="MŚ(" lastIdx="2" clrIdx="1">
    <p:extLst>
      <p:ext uri="{19B8F6BF-5375-455C-9EA6-DF929625EA0E}">
        <p15:presenceInfo xmlns:p15="http://schemas.microsoft.com/office/powerpoint/2012/main" userId="S-1-5-21-1483201677-2291391362-2284932482-5250" providerId="AD"/>
      </p:ext>
    </p:extLst>
  </p:cmAuthor>
  <p:cmAuthor id="3" name="Iwona Drobnica" initials="ID" lastIdx="1" clrIdx="2">
    <p:extLst>
      <p:ext uri="{19B8F6BF-5375-455C-9EA6-DF929625EA0E}">
        <p15:presenceInfo xmlns:p15="http://schemas.microsoft.com/office/powerpoint/2012/main" userId="S-1-5-21-1483201677-2291391362-2284932482-68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C79EA6-1E8C-4254-A882-9CA5568E727B}" v="40" dt="2024-03-23T19:07:57.795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5" autoAdjust="0"/>
  </p:normalViewPr>
  <p:slideViewPr>
    <p:cSldViewPr showGuides="1">
      <p:cViewPr varScale="1">
        <p:scale>
          <a:sx n="89" d="100"/>
          <a:sy n="89" d="100"/>
        </p:scale>
        <p:origin x="1230" y="90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C82ED1-D1B8-451F-9322-F0CD8091B772}" type="doc">
      <dgm:prSet loTypeId="urn:microsoft.com/office/officeart/2008/layout/LinedLis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pl-PL"/>
        </a:p>
      </dgm:t>
    </dgm:pt>
    <dgm:pt modelId="{A99B8856-3D8A-48C2-9E73-8481677B0307}">
      <dgm:prSet custT="1"/>
      <dgm:spPr>
        <a:solidFill>
          <a:schemeClr val="bg1"/>
        </a:solidFill>
      </dgm:spPr>
      <dgm:t>
        <a:bodyPr/>
        <a:lstStyle/>
        <a:p>
          <a:r>
            <a:rPr lang="pl-PL" sz="2100" dirty="0"/>
            <a:t> </a:t>
          </a:r>
          <a:r>
            <a:rPr lang="pl-PL" sz="2400" b="1" dirty="0"/>
            <a:t>Przedsięwzięcia realizowane w tym obszarze muszą być zgodne z:</a:t>
          </a:r>
        </a:p>
      </dgm:t>
    </dgm:pt>
    <dgm:pt modelId="{0E10ADDF-E4B3-484A-9AB3-91E256D808C5}" type="parTrans" cxnId="{0665F787-A6C8-4C3E-9FF2-5D98B9356CD1}">
      <dgm:prSet/>
      <dgm:spPr/>
      <dgm:t>
        <a:bodyPr/>
        <a:lstStyle/>
        <a:p>
          <a:endParaRPr lang="pl-PL"/>
        </a:p>
      </dgm:t>
    </dgm:pt>
    <dgm:pt modelId="{8789D384-3F82-4832-BC6A-CE5A9AE4A8B4}" type="sibTrans" cxnId="{0665F787-A6C8-4C3E-9FF2-5D98B9356CD1}">
      <dgm:prSet/>
      <dgm:spPr/>
      <dgm:t>
        <a:bodyPr/>
        <a:lstStyle/>
        <a:p>
          <a:endParaRPr lang="pl-PL"/>
        </a:p>
      </dgm:t>
    </dgm:pt>
    <dgm:pt modelId="{DC3B8298-166F-43FA-9AB5-6A80F45375B4}">
      <dgm:prSet custT="1"/>
      <dgm:spPr/>
      <dgm:t>
        <a:bodyPr/>
        <a:lstStyle/>
        <a:p>
          <a:r>
            <a:rPr lang="pl-PL" sz="2100" dirty="0"/>
            <a:t>a. </a:t>
          </a:r>
          <a:r>
            <a:rPr lang="pl-PL" sz="2200" dirty="0"/>
            <a:t>Ustawą z dnia 9 czerwca 2011 r. o wspieraniu rodziny i systemu pieczy zastępczej</a:t>
          </a:r>
          <a:r>
            <a:rPr lang="pl-PL" sz="2100" dirty="0"/>
            <a:t>;</a:t>
          </a:r>
        </a:p>
      </dgm:t>
    </dgm:pt>
    <dgm:pt modelId="{D6142380-F34E-472D-80F4-77A4FAFBF1DA}" type="parTrans" cxnId="{510384A1-46DF-405F-9672-46ECADE515A5}">
      <dgm:prSet/>
      <dgm:spPr/>
      <dgm:t>
        <a:bodyPr/>
        <a:lstStyle/>
        <a:p>
          <a:endParaRPr lang="pl-PL"/>
        </a:p>
      </dgm:t>
    </dgm:pt>
    <dgm:pt modelId="{4031452C-DD85-4F55-B2B1-DF37AE8AE079}" type="sibTrans" cxnId="{510384A1-46DF-405F-9672-46ECADE515A5}">
      <dgm:prSet/>
      <dgm:spPr/>
      <dgm:t>
        <a:bodyPr/>
        <a:lstStyle/>
        <a:p>
          <a:endParaRPr lang="pl-PL"/>
        </a:p>
      </dgm:t>
    </dgm:pt>
    <dgm:pt modelId="{BA7EEC4A-211A-4DD8-A935-78CE19987C9D}">
      <dgm:prSet custT="1"/>
      <dgm:spPr/>
      <dgm:t>
        <a:bodyPr/>
        <a:lstStyle/>
        <a:p>
          <a:r>
            <a:rPr lang="pl-PL" sz="2100" dirty="0"/>
            <a:t>b. </a:t>
          </a:r>
          <a:r>
            <a:rPr lang="pl-PL" sz="2200" dirty="0"/>
            <a:t>Strategią Rozwoju Usług Społecznych – polityka publiczna na lata 2021-2030           (z perspektywą do 2035r.);</a:t>
          </a:r>
        </a:p>
      </dgm:t>
    </dgm:pt>
    <dgm:pt modelId="{2C0519DB-E8C2-450B-9567-D4F040495C22}" type="parTrans" cxnId="{2EE5BD17-BF41-4FC4-88D9-B789A102BAA2}">
      <dgm:prSet/>
      <dgm:spPr/>
      <dgm:t>
        <a:bodyPr/>
        <a:lstStyle/>
        <a:p>
          <a:endParaRPr lang="pl-PL"/>
        </a:p>
      </dgm:t>
    </dgm:pt>
    <dgm:pt modelId="{D06B01DE-2145-4A9F-BC55-574BF5DCFD95}" type="sibTrans" cxnId="{2EE5BD17-BF41-4FC4-88D9-B789A102BAA2}">
      <dgm:prSet/>
      <dgm:spPr/>
      <dgm:t>
        <a:bodyPr/>
        <a:lstStyle/>
        <a:p>
          <a:endParaRPr lang="pl-PL"/>
        </a:p>
      </dgm:t>
    </dgm:pt>
    <dgm:pt modelId="{21CDE117-C619-4F5A-BDE1-62AAFEFAB4BB}">
      <dgm:prSet custT="1"/>
      <dgm:spPr/>
      <dgm:t>
        <a:bodyPr/>
        <a:lstStyle/>
        <a:p>
          <a:r>
            <a:rPr lang="pl-PL" sz="2100" dirty="0"/>
            <a:t>c. </a:t>
          </a:r>
          <a:r>
            <a:rPr lang="pl-PL" sz="2200" dirty="0"/>
            <a:t>Warmińsko-Mazurskim Planem Rozwoju Usług Społecznych i Deinstytucjonalizacji na lata 2023-2025 (oraz jego aktualizacją);</a:t>
          </a:r>
        </a:p>
      </dgm:t>
    </dgm:pt>
    <dgm:pt modelId="{0E276648-0D12-4108-A3FD-0BF4D2FB7853}" type="parTrans" cxnId="{24134872-8C70-40FC-8F50-4FDE2B999E3E}">
      <dgm:prSet/>
      <dgm:spPr/>
      <dgm:t>
        <a:bodyPr/>
        <a:lstStyle/>
        <a:p>
          <a:endParaRPr lang="pl-PL"/>
        </a:p>
      </dgm:t>
    </dgm:pt>
    <dgm:pt modelId="{3A574094-F63E-4B68-B36A-309A64628697}" type="sibTrans" cxnId="{24134872-8C70-40FC-8F50-4FDE2B999E3E}">
      <dgm:prSet/>
      <dgm:spPr/>
      <dgm:t>
        <a:bodyPr/>
        <a:lstStyle/>
        <a:p>
          <a:endParaRPr lang="pl-PL"/>
        </a:p>
      </dgm:t>
    </dgm:pt>
    <dgm:pt modelId="{493ABBBD-7FE9-4E06-958E-58D59EFC6146}">
      <dgm:prSet custT="1"/>
      <dgm:spPr/>
      <dgm:t>
        <a:bodyPr/>
        <a:lstStyle/>
        <a:p>
          <a:r>
            <a:rPr lang="pl-PL" sz="2100" dirty="0"/>
            <a:t>d. </a:t>
          </a:r>
          <a:r>
            <a:rPr lang="pl-PL" sz="2200" dirty="0"/>
            <a:t>Wytycznymi dotyczącymi realizacji projektów z udziałem środków Europejskiego Funduszu Społecznego Plus w regionalnych programach na lata 2021-2027</a:t>
          </a:r>
          <a:r>
            <a:rPr lang="pl-PL" sz="2100" dirty="0"/>
            <a:t>;</a:t>
          </a:r>
        </a:p>
      </dgm:t>
    </dgm:pt>
    <dgm:pt modelId="{3CEA1F46-79AA-499A-A6E4-73585070D852}" type="parTrans" cxnId="{77BFEEFE-AE40-4DF3-A14B-6528CE71BC4B}">
      <dgm:prSet/>
      <dgm:spPr/>
      <dgm:t>
        <a:bodyPr/>
        <a:lstStyle/>
        <a:p>
          <a:endParaRPr lang="pl-PL"/>
        </a:p>
      </dgm:t>
    </dgm:pt>
    <dgm:pt modelId="{572A4E3B-BDE0-4DB8-A1FA-797A93EC4B45}" type="sibTrans" cxnId="{77BFEEFE-AE40-4DF3-A14B-6528CE71BC4B}">
      <dgm:prSet/>
      <dgm:spPr/>
      <dgm:t>
        <a:bodyPr/>
        <a:lstStyle/>
        <a:p>
          <a:endParaRPr lang="pl-PL"/>
        </a:p>
      </dgm:t>
    </dgm:pt>
    <dgm:pt modelId="{192591EE-86CE-4BEE-99CF-74704EF21A8E}">
      <dgm:prSet/>
      <dgm:spPr/>
      <dgm:t>
        <a:bodyPr/>
        <a:lstStyle/>
        <a:p>
          <a:r>
            <a:rPr lang="pl-PL" dirty="0"/>
            <a:t>e. Krajowym Programem Przeciwdziałania Ubóstwu i Wykluczeniu Społecznemu. Aktualizacja 2021-2027, polityka publiczna z perspektywą do roku 2030. </a:t>
          </a:r>
        </a:p>
      </dgm:t>
    </dgm:pt>
    <dgm:pt modelId="{664565D0-5620-4CD0-9A0A-57E492DA5BAE}" type="parTrans" cxnId="{0A46286F-FCBC-4321-9F45-EA91DF8092E5}">
      <dgm:prSet/>
      <dgm:spPr/>
      <dgm:t>
        <a:bodyPr/>
        <a:lstStyle/>
        <a:p>
          <a:endParaRPr lang="pl-PL"/>
        </a:p>
      </dgm:t>
    </dgm:pt>
    <dgm:pt modelId="{9D608563-2EE0-45E4-B3B8-30E364CD01BE}" type="sibTrans" cxnId="{0A46286F-FCBC-4321-9F45-EA91DF8092E5}">
      <dgm:prSet/>
      <dgm:spPr/>
      <dgm:t>
        <a:bodyPr/>
        <a:lstStyle/>
        <a:p>
          <a:endParaRPr lang="pl-PL"/>
        </a:p>
      </dgm:t>
    </dgm:pt>
    <dgm:pt modelId="{0D1E5573-E876-4093-A063-800B9EB3A023}" type="pres">
      <dgm:prSet presAssocID="{69C82ED1-D1B8-451F-9322-F0CD8091B772}" presName="vert0" presStyleCnt="0">
        <dgm:presLayoutVars>
          <dgm:dir/>
          <dgm:animOne val="branch"/>
          <dgm:animLvl val="lvl"/>
        </dgm:presLayoutVars>
      </dgm:prSet>
      <dgm:spPr/>
    </dgm:pt>
    <dgm:pt modelId="{5F397917-2744-48E1-ADC9-FF974CDABA99}" type="pres">
      <dgm:prSet presAssocID="{A99B8856-3D8A-48C2-9E73-8481677B0307}" presName="thickLine" presStyleLbl="alignNode1" presStyleIdx="0" presStyleCnt="6"/>
      <dgm:spPr/>
    </dgm:pt>
    <dgm:pt modelId="{7CD36D30-2F57-48E8-B48C-3BAC0B556C3D}" type="pres">
      <dgm:prSet presAssocID="{A99B8856-3D8A-48C2-9E73-8481677B0307}" presName="horz1" presStyleCnt="0"/>
      <dgm:spPr/>
    </dgm:pt>
    <dgm:pt modelId="{BD6A3927-12BB-48C7-8412-E0BD4A2AAD35}" type="pres">
      <dgm:prSet presAssocID="{A99B8856-3D8A-48C2-9E73-8481677B0307}" presName="tx1" presStyleLbl="revTx" presStyleIdx="0" presStyleCnt="6"/>
      <dgm:spPr/>
    </dgm:pt>
    <dgm:pt modelId="{29AB8AB1-F67C-4651-A672-2546256C07B5}" type="pres">
      <dgm:prSet presAssocID="{A99B8856-3D8A-48C2-9E73-8481677B0307}" presName="vert1" presStyleCnt="0"/>
      <dgm:spPr/>
    </dgm:pt>
    <dgm:pt modelId="{A7B544E9-66E9-4B62-863A-5BBFD01C420A}" type="pres">
      <dgm:prSet presAssocID="{DC3B8298-166F-43FA-9AB5-6A80F45375B4}" presName="thickLine" presStyleLbl="alignNode1" presStyleIdx="1" presStyleCnt="6" custLinFactNeighborX="0" custLinFactNeighborY="-29817"/>
      <dgm:spPr/>
    </dgm:pt>
    <dgm:pt modelId="{9590610B-F674-4191-AEF3-ECBB2D028187}" type="pres">
      <dgm:prSet presAssocID="{DC3B8298-166F-43FA-9AB5-6A80F45375B4}" presName="horz1" presStyleCnt="0"/>
      <dgm:spPr/>
    </dgm:pt>
    <dgm:pt modelId="{9E7C7D3E-C973-4014-9147-5A98FF7E3699}" type="pres">
      <dgm:prSet presAssocID="{DC3B8298-166F-43FA-9AB5-6A80F45375B4}" presName="tx1" presStyleLbl="revTx" presStyleIdx="1" presStyleCnt="6" custScaleY="81444"/>
      <dgm:spPr/>
    </dgm:pt>
    <dgm:pt modelId="{2462D1AE-4D70-409E-A702-220AA1064351}" type="pres">
      <dgm:prSet presAssocID="{DC3B8298-166F-43FA-9AB5-6A80F45375B4}" presName="vert1" presStyleCnt="0"/>
      <dgm:spPr/>
    </dgm:pt>
    <dgm:pt modelId="{896CDC84-2023-4398-8EB5-C92FF97DEAAD}" type="pres">
      <dgm:prSet presAssocID="{BA7EEC4A-211A-4DD8-A935-78CE19987C9D}" presName="thickLine" presStyleLbl="alignNode1" presStyleIdx="2" presStyleCnt="6"/>
      <dgm:spPr/>
    </dgm:pt>
    <dgm:pt modelId="{06403033-20A6-4263-88E6-01608D63F23B}" type="pres">
      <dgm:prSet presAssocID="{BA7EEC4A-211A-4DD8-A935-78CE19987C9D}" presName="horz1" presStyleCnt="0"/>
      <dgm:spPr/>
    </dgm:pt>
    <dgm:pt modelId="{E9FDFA6C-6AAA-41F1-92D5-26C961EB9ACC}" type="pres">
      <dgm:prSet presAssocID="{BA7EEC4A-211A-4DD8-A935-78CE19987C9D}" presName="tx1" presStyleLbl="revTx" presStyleIdx="2" presStyleCnt="6" custScaleY="94585"/>
      <dgm:spPr/>
    </dgm:pt>
    <dgm:pt modelId="{4E006578-0113-4A26-A1B5-1B2A229D4D35}" type="pres">
      <dgm:prSet presAssocID="{BA7EEC4A-211A-4DD8-A935-78CE19987C9D}" presName="vert1" presStyleCnt="0"/>
      <dgm:spPr/>
    </dgm:pt>
    <dgm:pt modelId="{FF45B37F-D9A0-416B-AE43-C0B76080CB55}" type="pres">
      <dgm:prSet presAssocID="{21CDE117-C619-4F5A-BDE1-62AAFEFAB4BB}" presName="thickLine" presStyleLbl="alignNode1" presStyleIdx="3" presStyleCnt="6"/>
      <dgm:spPr/>
    </dgm:pt>
    <dgm:pt modelId="{D266C6C9-94D7-4773-B020-3EF9AE27A421}" type="pres">
      <dgm:prSet presAssocID="{21CDE117-C619-4F5A-BDE1-62AAFEFAB4BB}" presName="horz1" presStyleCnt="0"/>
      <dgm:spPr/>
    </dgm:pt>
    <dgm:pt modelId="{D47DBA55-B75E-48F3-B626-82AE6C4EAE97}" type="pres">
      <dgm:prSet presAssocID="{21CDE117-C619-4F5A-BDE1-62AAFEFAB4BB}" presName="tx1" presStyleLbl="revTx" presStyleIdx="3" presStyleCnt="6" custScaleY="102482" custLinFactNeighborX="0" custLinFactNeighborY="-802"/>
      <dgm:spPr/>
    </dgm:pt>
    <dgm:pt modelId="{B6E1E8A6-1D13-488F-B8A7-A54B61F38075}" type="pres">
      <dgm:prSet presAssocID="{21CDE117-C619-4F5A-BDE1-62AAFEFAB4BB}" presName="vert1" presStyleCnt="0"/>
      <dgm:spPr/>
    </dgm:pt>
    <dgm:pt modelId="{E0E34B45-E8AA-47B5-AEAC-49A0E69DB8F3}" type="pres">
      <dgm:prSet presAssocID="{493ABBBD-7FE9-4E06-958E-58D59EFC6146}" presName="thickLine" presStyleLbl="alignNode1" presStyleIdx="4" presStyleCnt="6"/>
      <dgm:spPr/>
    </dgm:pt>
    <dgm:pt modelId="{BB68C4DC-0DB1-4CCD-93C9-D01C64D4490A}" type="pres">
      <dgm:prSet presAssocID="{493ABBBD-7FE9-4E06-958E-58D59EFC6146}" presName="horz1" presStyleCnt="0"/>
      <dgm:spPr/>
    </dgm:pt>
    <dgm:pt modelId="{652C8E2F-9FA5-45F4-B01F-61F45C05514C}" type="pres">
      <dgm:prSet presAssocID="{493ABBBD-7FE9-4E06-958E-58D59EFC6146}" presName="tx1" presStyleLbl="revTx" presStyleIdx="4" presStyleCnt="6" custScaleY="114183"/>
      <dgm:spPr/>
    </dgm:pt>
    <dgm:pt modelId="{5001BC17-48D8-47A0-A042-673F2F1E94F2}" type="pres">
      <dgm:prSet presAssocID="{493ABBBD-7FE9-4E06-958E-58D59EFC6146}" presName="vert1" presStyleCnt="0"/>
      <dgm:spPr/>
    </dgm:pt>
    <dgm:pt modelId="{04A35CF7-1923-48C8-B51C-3456DD02F0D7}" type="pres">
      <dgm:prSet presAssocID="{192591EE-86CE-4BEE-99CF-74704EF21A8E}" presName="thickLine" presStyleLbl="alignNode1" presStyleIdx="5" presStyleCnt="6"/>
      <dgm:spPr/>
    </dgm:pt>
    <dgm:pt modelId="{CA0AF2A3-D501-4A10-A1E5-89B501CFFF9F}" type="pres">
      <dgm:prSet presAssocID="{192591EE-86CE-4BEE-99CF-74704EF21A8E}" presName="horz1" presStyleCnt="0"/>
      <dgm:spPr/>
    </dgm:pt>
    <dgm:pt modelId="{0DE7D019-D803-48ED-A46E-DBA0B6CE933C}" type="pres">
      <dgm:prSet presAssocID="{192591EE-86CE-4BEE-99CF-74704EF21A8E}" presName="tx1" presStyleLbl="revTx" presStyleIdx="5" presStyleCnt="6"/>
      <dgm:spPr/>
    </dgm:pt>
    <dgm:pt modelId="{C80E361E-7F33-4DB9-8C6E-0052E8BA4AC9}" type="pres">
      <dgm:prSet presAssocID="{192591EE-86CE-4BEE-99CF-74704EF21A8E}" presName="vert1" presStyleCnt="0"/>
      <dgm:spPr/>
    </dgm:pt>
  </dgm:ptLst>
  <dgm:cxnLst>
    <dgm:cxn modelId="{2EE5BD17-BF41-4FC4-88D9-B789A102BAA2}" srcId="{69C82ED1-D1B8-451F-9322-F0CD8091B772}" destId="{BA7EEC4A-211A-4DD8-A935-78CE19987C9D}" srcOrd="2" destOrd="0" parTransId="{2C0519DB-E8C2-450B-9567-D4F040495C22}" sibTransId="{D06B01DE-2145-4A9F-BC55-574BF5DCFD95}"/>
    <dgm:cxn modelId="{B4AADD3B-18E5-4D31-8EC3-5EDF165DFC34}" type="presOf" srcId="{BA7EEC4A-211A-4DD8-A935-78CE19987C9D}" destId="{E9FDFA6C-6AAA-41F1-92D5-26C961EB9ACC}" srcOrd="0" destOrd="0" presId="urn:microsoft.com/office/officeart/2008/layout/LinedList"/>
    <dgm:cxn modelId="{77A8BB60-787D-454D-9F07-75FABB6D5298}" type="presOf" srcId="{192591EE-86CE-4BEE-99CF-74704EF21A8E}" destId="{0DE7D019-D803-48ED-A46E-DBA0B6CE933C}" srcOrd="0" destOrd="0" presId="urn:microsoft.com/office/officeart/2008/layout/LinedList"/>
    <dgm:cxn modelId="{60645569-499C-4125-9A58-436B60733CA8}" type="presOf" srcId="{69C82ED1-D1B8-451F-9322-F0CD8091B772}" destId="{0D1E5573-E876-4093-A063-800B9EB3A023}" srcOrd="0" destOrd="0" presId="urn:microsoft.com/office/officeart/2008/layout/LinedList"/>
    <dgm:cxn modelId="{0A46286F-FCBC-4321-9F45-EA91DF8092E5}" srcId="{69C82ED1-D1B8-451F-9322-F0CD8091B772}" destId="{192591EE-86CE-4BEE-99CF-74704EF21A8E}" srcOrd="5" destOrd="0" parTransId="{664565D0-5620-4CD0-9A0A-57E492DA5BAE}" sibTransId="{9D608563-2EE0-45E4-B3B8-30E364CD01BE}"/>
    <dgm:cxn modelId="{24134872-8C70-40FC-8F50-4FDE2B999E3E}" srcId="{69C82ED1-D1B8-451F-9322-F0CD8091B772}" destId="{21CDE117-C619-4F5A-BDE1-62AAFEFAB4BB}" srcOrd="3" destOrd="0" parTransId="{0E276648-0D12-4108-A3FD-0BF4D2FB7853}" sibTransId="{3A574094-F63E-4B68-B36A-309A64628697}"/>
    <dgm:cxn modelId="{CCD22755-80A6-421C-B9D0-1F3FD831F32E}" type="presOf" srcId="{A99B8856-3D8A-48C2-9E73-8481677B0307}" destId="{BD6A3927-12BB-48C7-8412-E0BD4A2AAD35}" srcOrd="0" destOrd="0" presId="urn:microsoft.com/office/officeart/2008/layout/LinedList"/>
    <dgm:cxn modelId="{33EF5056-61D2-4D70-BC3F-9CE0FC4BFF73}" type="presOf" srcId="{493ABBBD-7FE9-4E06-958E-58D59EFC6146}" destId="{652C8E2F-9FA5-45F4-B01F-61F45C05514C}" srcOrd="0" destOrd="0" presId="urn:microsoft.com/office/officeart/2008/layout/LinedList"/>
    <dgm:cxn modelId="{1F104A77-5D73-479A-9674-5B5F1430D441}" type="presOf" srcId="{21CDE117-C619-4F5A-BDE1-62AAFEFAB4BB}" destId="{D47DBA55-B75E-48F3-B626-82AE6C4EAE97}" srcOrd="0" destOrd="0" presId="urn:microsoft.com/office/officeart/2008/layout/LinedList"/>
    <dgm:cxn modelId="{0665F787-A6C8-4C3E-9FF2-5D98B9356CD1}" srcId="{69C82ED1-D1B8-451F-9322-F0CD8091B772}" destId="{A99B8856-3D8A-48C2-9E73-8481677B0307}" srcOrd="0" destOrd="0" parTransId="{0E10ADDF-E4B3-484A-9AB3-91E256D808C5}" sibTransId="{8789D384-3F82-4832-BC6A-CE5A9AE4A8B4}"/>
    <dgm:cxn modelId="{510384A1-46DF-405F-9672-46ECADE515A5}" srcId="{69C82ED1-D1B8-451F-9322-F0CD8091B772}" destId="{DC3B8298-166F-43FA-9AB5-6A80F45375B4}" srcOrd="1" destOrd="0" parTransId="{D6142380-F34E-472D-80F4-77A4FAFBF1DA}" sibTransId="{4031452C-DD85-4F55-B2B1-DF37AE8AE079}"/>
    <dgm:cxn modelId="{471DF7E9-B596-4168-BB4D-E077C249C363}" type="presOf" srcId="{DC3B8298-166F-43FA-9AB5-6A80F45375B4}" destId="{9E7C7D3E-C973-4014-9147-5A98FF7E3699}" srcOrd="0" destOrd="0" presId="urn:microsoft.com/office/officeart/2008/layout/LinedList"/>
    <dgm:cxn modelId="{77BFEEFE-AE40-4DF3-A14B-6528CE71BC4B}" srcId="{69C82ED1-D1B8-451F-9322-F0CD8091B772}" destId="{493ABBBD-7FE9-4E06-958E-58D59EFC6146}" srcOrd="4" destOrd="0" parTransId="{3CEA1F46-79AA-499A-A6E4-73585070D852}" sibTransId="{572A4E3B-BDE0-4DB8-A1FA-797A93EC4B45}"/>
    <dgm:cxn modelId="{D3AB8694-F331-4C39-8F6A-28B6EB86B9E0}" type="presParOf" srcId="{0D1E5573-E876-4093-A063-800B9EB3A023}" destId="{5F397917-2744-48E1-ADC9-FF974CDABA99}" srcOrd="0" destOrd="0" presId="urn:microsoft.com/office/officeart/2008/layout/LinedList"/>
    <dgm:cxn modelId="{057D961C-0DAD-4924-A3EC-15608249003A}" type="presParOf" srcId="{0D1E5573-E876-4093-A063-800B9EB3A023}" destId="{7CD36D30-2F57-48E8-B48C-3BAC0B556C3D}" srcOrd="1" destOrd="0" presId="urn:microsoft.com/office/officeart/2008/layout/LinedList"/>
    <dgm:cxn modelId="{2ACCA6D0-FAD3-427C-8BB5-164FA364B7DE}" type="presParOf" srcId="{7CD36D30-2F57-48E8-B48C-3BAC0B556C3D}" destId="{BD6A3927-12BB-48C7-8412-E0BD4A2AAD35}" srcOrd="0" destOrd="0" presId="urn:microsoft.com/office/officeart/2008/layout/LinedList"/>
    <dgm:cxn modelId="{5615FC7C-D093-4612-A381-9BD108B4EB9B}" type="presParOf" srcId="{7CD36D30-2F57-48E8-B48C-3BAC0B556C3D}" destId="{29AB8AB1-F67C-4651-A672-2546256C07B5}" srcOrd="1" destOrd="0" presId="urn:microsoft.com/office/officeart/2008/layout/LinedList"/>
    <dgm:cxn modelId="{2E439211-23F9-438A-BF85-8426FEB4CE28}" type="presParOf" srcId="{0D1E5573-E876-4093-A063-800B9EB3A023}" destId="{A7B544E9-66E9-4B62-863A-5BBFD01C420A}" srcOrd="2" destOrd="0" presId="urn:microsoft.com/office/officeart/2008/layout/LinedList"/>
    <dgm:cxn modelId="{143048E5-C875-4635-81B6-CE9A0DA06466}" type="presParOf" srcId="{0D1E5573-E876-4093-A063-800B9EB3A023}" destId="{9590610B-F674-4191-AEF3-ECBB2D028187}" srcOrd="3" destOrd="0" presId="urn:microsoft.com/office/officeart/2008/layout/LinedList"/>
    <dgm:cxn modelId="{0D650FB7-07E9-42DB-AB68-6A2535A2F5F6}" type="presParOf" srcId="{9590610B-F674-4191-AEF3-ECBB2D028187}" destId="{9E7C7D3E-C973-4014-9147-5A98FF7E3699}" srcOrd="0" destOrd="0" presId="urn:microsoft.com/office/officeart/2008/layout/LinedList"/>
    <dgm:cxn modelId="{B3CAA375-CA4C-4962-9AC8-DE64F82C42FA}" type="presParOf" srcId="{9590610B-F674-4191-AEF3-ECBB2D028187}" destId="{2462D1AE-4D70-409E-A702-220AA1064351}" srcOrd="1" destOrd="0" presId="urn:microsoft.com/office/officeart/2008/layout/LinedList"/>
    <dgm:cxn modelId="{95F38975-5836-4249-8070-1005F4E700D8}" type="presParOf" srcId="{0D1E5573-E876-4093-A063-800B9EB3A023}" destId="{896CDC84-2023-4398-8EB5-C92FF97DEAAD}" srcOrd="4" destOrd="0" presId="urn:microsoft.com/office/officeart/2008/layout/LinedList"/>
    <dgm:cxn modelId="{CFB1BA94-C27C-42E5-9E9F-0FC34E9C3A9D}" type="presParOf" srcId="{0D1E5573-E876-4093-A063-800B9EB3A023}" destId="{06403033-20A6-4263-88E6-01608D63F23B}" srcOrd="5" destOrd="0" presId="urn:microsoft.com/office/officeart/2008/layout/LinedList"/>
    <dgm:cxn modelId="{AE874459-A980-485C-9D6F-E8B71CEEB2CD}" type="presParOf" srcId="{06403033-20A6-4263-88E6-01608D63F23B}" destId="{E9FDFA6C-6AAA-41F1-92D5-26C961EB9ACC}" srcOrd="0" destOrd="0" presId="urn:microsoft.com/office/officeart/2008/layout/LinedList"/>
    <dgm:cxn modelId="{AAA97D7C-9369-4036-9B5C-7B6AD7D34315}" type="presParOf" srcId="{06403033-20A6-4263-88E6-01608D63F23B}" destId="{4E006578-0113-4A26-A1B5-1B2A229D4D35}" srcOrd="1" destOrd="0" presId="urn:microsoft.com/office/officeart/2008/layout/LinedList"/>
    <dgm:cxn modelId="{8DD16EA1-7969-49E7-BF35-020BB36F1BF5}" type="presParOf" srcId="{0D1E5573-E876-4093-A063-800B9EB3A023}" destId="{FF45B37F-D9A0-416B-AE43-C0B76080CB55}" srcOrd="6" destOrd="0" presId="urn:microsoft.com/office/officeart/2008/layout/LinedList"/>
    <dgm:cxn modelId="{4645B39C-0EA7-427A-B6DB-65F269FEFBCF}" type="presParOf" srcId="{0D1E5573-E876-4093-A063-800B9EB3A023}" destId="{D266C6C9-94D7-4773-B020-3EF9AE27A421}" srcOrd="7" destOrd="0" presId="urn:microsoft.com/office/officeart/2008/layout/LinedList"/>
    <dgm:cxn modelId="{A35589B8-3284-46EF-A6A3-DF636151A4FA}" type="presParOf" srcId="{D266C6C9-94D7-4773-B020-3EF9AE27A421}" destId="{D47DBA55-B75E-48F3-B626-82AE6C4EAE97}" srcOrd="0" destOrd="0" presId="urn:microsoft.com/office/officeart/2008/layout/LinedList"/>
    <dgm:cxn modelId="{35591E54-9C09-4577-AF2F-7FE75C90F9B3}" type="presParOf" srcId="{D266C6C9-94D7-4773-B020-3EF9AE27A421}" destId="{B6E1E8A6-1D13-488F-B8A7-A54B61F38075}" srcOrd="1" destOrd="0" presId="urn:microsoft.com/office/officeart/2008/layout/LinedList"/>
    <dgm:cxn modelId="{F0AF0D83-9BA0-4468-8ADC-DC0D50887B9D}" type="presParOf" srcId="{0D1E5573-E876-4093-A063-800B9EB3A023}" destId="{E0E34B45-E8AA-47B5-AEAC-49A0E69DB8F3}" srcOrd="8" destOrd="0" presId="urn:microsoft.com/office/officeart/2008/layout/LinedList"/>
    <dgm:cxn modelId="{9E7803AA-6C4D-4897-B12F-3AB524633649}" type="presParOf" srcId="{0D1E5573-E876-4093-A063-800B9EB3A023}" destId="{BB68C4DC-0DB1-4CCD-93C9-D01C64D4490A}" srcOrd="9" destOrd="0" presId="urn:microsoft.com/office/officeart/2008/layout/LinedList"/>
    <dgm:cxn modelId="{180139BF-4B7A-49AC-B528-9750F70D1C2A}" type="presParOf" srcId="{BB68C4DC-0DB1-4CCD-93C9-D01C64D4490A}" destId="{652C8E2F-9FA5-45F4-B01F-61F45C05514C}" srcOrd="0" destOrd="0" presId="urn:microsoft.com/office/officeart/2008/layout/LinedList"/>
    <dgm:cxn modelId="{EBC33EF9-C0C2-4375-B991-062087C543B4}" type="presParOf" srcId="{BB68C4DC-0DB1-4CCD-93C9-D01C64D4490A}" destId="{5001BC17-48D8-47A0-A042-673F2F1E94F2}" srcOrd="1" destOrd="0" presId="urn:microsoft.com/office/officeart/2008/layout/LinedList"/>
    <dgm:cxn modelId="{F9369A3F-7F2A-4D13-8670-F94E46374F79}" type="presParOf" srcId="{0D1E5573-E876-4093-A063-800B9EB3A023}" destId="{04A35CF7-1923-48C8-B51C-3456DD02F0D7}" srcOrd="10" destOrd="0" presId="urn:microsoft.com/office/officeart/2008/layout/LinedList"/>
    <dgm:cxn modelId="{C28396DD-238F-41AE-8DD7-54A25161894E}" type="presParOf" srcId="{0D1E5573-E876-4093-A063-800B9EB3A023}" destId="{CA0AF2A3-D501-4A10-A1E5-89B501CFFF9F}" srcOrd="11" destOrd="0" presId="urn:microsoft.com/office/officeart/2008/layout/LinedList"/>
    <dgm:cxn modelId="{8722F6E1-2759-412F-AA56-0EFC08850EDB}" type="presParOf" srcId="{CA0AF2A3-D501-4A10-A1E5-89B501CFFF9F}" destId="{0DE7D019-D803-48ED-A46E-DBA0B6CE933C}" srcOrd="0" destOrd="0" presId="urn:microsoft.com/office/officeart/2008/layout/LinedList"/>
    <dgm:cxn modelId="{2103F2EB-9929-4788-AF88-FA0E88B292A3}" type="presParOf" srcId="{CA0AF2A3-D501-4A10-A1E5-89B501CFFF9F}" destId="{C80E361E-7F33-4DB9-8C6E-0052E8BA4AC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0AA7C4-D69A-4C0D-AC83-7DF06C07C524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l-PL"/>
        </a:p>
      </dgm:t>
    </dgm:pt>
    <dgm:pt modelId="{BA6E79CD-30E2-4F84-9E02-3435A2635719}">
      <dgm:prSet phldrT="[Tekst]" custT="1"/>
      <dgm:spPr/>
      <dgm:t>
        <a:bodyPr/>
        <a:lstStyle/>
        <a:p>
          <a:r>
            <a:rPr lang="pl-PL" sz="1800" dirty="0"/>
            <a:t>Wsparcie odbywa się </a:t>
          </a:r>
          <a:r>
            <a:rPr lang="pl-PL" sz="1800" b="1" dirty="0"/>
            <a:t>zgodnie z zasadą </a:t>
          </a:r>
          <a:r>
            <a:rPr lang="pl-PL" sz="1800" b="1" dirty="0" err="1"/>
            <a:t>deinstytucjonalizacji</a:t>
          </a:r>
          <a:r>
            <a:rPr lang="pl-PL" sz="1800" b="1" dirty="0"/>
            <a:t> </a:t>
          </a:r>
          <a:r>
            <a:rPr lang="pl-PL" sz="1800" dirty="0"/>
            <a:t>usług i zakłada zwiększenie dostępności i jakości usług dla osób lub rodzin najbardziej potrzebujących pomocy, będących w szczególnie trudnej sytuacji życiowej oraz z największymi deficytami w zakresie kompetencji społecznych, w tym do dzieci i młodzieży (adekwatnie do zdiagnozowanych potrzeb). </a:t>
          </a:r>
        </a:p>
        <a:p>
          <a:r>
            <a:rPr lang="pl-PL" sz="1800" dirty="0"/>
            <a:t>Wsparcie z zakresu usług społecznych dotyczy wyłącznie usług świadczonych w społeczności lokalnej.</a:t>
          </a:r>
        </a:p>
      </dgm:t>
    </dgm:pt>
    <dgm:pt modelId="{EF78DFE6-E93C-480D-8108-80EDF9940BBC}" type="parTrans" cxnId="{D27381AB-6C8F-40A3-B5C0-52B696572A45}">
      <dgm:prSet/>
      <dgm:spPr/>
      <dgm:t>
        <a:bodyPr/>
        <a:lstStyle/>
        <a:p>
          <a:endParaRPr lang="pl-PL"/>
        </a:p>
      </dgm:t>
    </dgm:pt>
    <dgm:pt modelId="{38499DEA-F813-4415-9C11-41F692421842}" type="sibTrans" cxnId="{D27381AB-6C8F-40A3-B5C0-52B696572A45}">
      <dgm:prSet/>
      <dgm:spPr/>
      <dgm:t>
        <a:bodyPr/>
        <a:lstStyle/>
        <a:p>
          <a:endParaRPr lang="pl-PL"/>
        </a:p>
      </dgm:t>
    </dgm:pt>
    <dgm:pt modelId="{146CE4E3-2F76-4C81-B701-E06959E39987}">
      <dgm:prSet phldrT="[Tekst]" custT="1"/>
      <dgm:spPr/>
      <dgm:t>
        <a:bodyPr/>
        <a:lstStyle/>
        <a:p>
          <a:r>
            <a:rPr lang="pl-PL" sz="1800" dirty="0"/>
            <a:t>W projektach nie jest wspierana opieka instytucjonalna (nie są tworzone nowe miejsca ani wspierane istniejące miejsca opieki w placówkach świadczących opiekę instytucjonalną). </a:t>
          </a:r>
        </a:p>
        <a:p>
          <a:r>
            <a:rPr lang="pl-PL" sz="1800" dirty="0"/>
            <a:t>Uzupełniająco dopuszcza się możliwość sfinansowania placówkom świadczącym opiekę instytucjonalną działań mających na celu </a:t>
          </a:r>
          <a:r>
            <a:rPr lang="pl-PL" sz="1800" dirty="0" err="1"/>
            <a:t>deinstytucjonalizację</a:t>
          </a:r>
          <a:r>
            <a:rPr lang="pl-PL" sz="1800" dirty="0"/>
            <a:t> usług, tj. pozwalających na rozszerzenie oferty o prowadzenie usług świadczonych w społeczności lokalnej, w takim zakresie w jakim przyczyni się to do zwiększenia liczby miejsc świadczenia usług w społeczności lokalnej oraz liczby osób objętych usługami świadczonymi w społeczności lokalnej.</a:t>
          </a:r>
        </a:p>
      </dgm:t>
    </dgm:pt>
    <dgm:pt modelId="{636A3451-A885-4F3D-A849-CF863FD7C70E}" type="parTrans" cxnId="{64145AF9-BC48-4378-B36D-DFE8E5517360}">
      <dgm:prSet/>
      <dgm:spPr/>
      <dgm:t>
        <a:bodyPr/>
        <a:lstStyle/>
        <a:p>
          <a:endParaRPr lang="pl-PL"/>
        </a:p>
      </dgm:t>
    </dgm:pt>
    <dgm:pt modelId="{91C4242C-530A-4D47-972D-0F946D26E032}" type="sibTrans" cxnId="{64145AF9-BC48-4378-B36D-DFE8E5517360}">
      <dgm:prSet/>
      <dgm:spPr/>
      <dgm:t>
        <a:bodyPr/>
        <a:lstStyle/>
        <a:p>
          <a:endParaRPr lang="pl-PL"/>
        </a:p>
      </dgm:t>
    </dgm:pt>
    <dgm:pt modelId="{0EA7A7B0-AABB-4E88-8B47-C5605C806E7E}" type="pres">
      <dgm:prSet presAssocID="{050AA7C4-D69A-4C0D-AC83-7DF06C07C524}" presName="diagram" presStyleCnt="0">
        <dgm:presLayoutVars>
          <dgm:dir/>
          <dgm:resizeHandles val="exact"/>
        </dgm:presLayoutVars>
      </dgm:prSet>
      <dgm:spPr/>
    </dgm:pt>
    <dgm:pt modelId="{98CCA981-799A-4C13-92EC-7264ED2E0626}" type="pres">
      <dgm:prSet presAssocID="{BA6E79CD-30E2-4F84-9E02-3435A2635719}" presName="node" presStyleLbl="node1" presStyleIdx="0" presStyleCnt="2" custScaleX="137951" custScaleY="218457" custLinFactNeighborX="-6597" custLinFactNeighborY="-50861">
        <dgm:presLayoutVars>
          <dgm:bulletEnabled val="1"/>
        </dgm:presLayoutVars>
      </dgm:prSet>
      <dgm:spPr>
        <a:prstGeom prst="roundRect">
          <a:avLst/>
        </a:prstGeom>
      </dgm:spPr>
    </dgm:pt>
    <dgm:pt modelId="{54558028-5D1E-466D-B5C6-3203C0AFCB9C}" type="pres">
      <dgm:prSet presAssocID="{38499DEA-F813-4415-9C11-41F692421842}" presName="sibTrans" presStyleCnt="0"/>
      <dgm:spPr/>
    </dgm:pt>
    <dgm:pt modelId="{5C84EDF8-1EC0-4766-89C7-57C6A3C0F0EC}" type="pres">
      <dgm:prSet presAssocID="{146CE4E3-2F76-4C81-B701-E06959E39987}" presName="node" presStyleLbl="node1" presStyleIdx="1" presStyleCnt="2" custScaleX="132152" custScaleY="244057" custLinFactNeighborX="-4099" custLinFactNeighborY="27181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D27381AB-6C8F-40A3-B5C0-52B696572A45}" srcId="{050AA7C4-D69A-4C0D-AC83-7DF06C07C524}" destId="{BA6E79CD-30E2-4F84-9E02-3435A2635719}" srcOrd="0" destOrd="0" parTransId="{EF78DFE6-E93C-480D-8108-80EDF9940BBC}" sibTransId="{38499DEA-F813-4415-9C11-41F692421842}"/>
    <dgm:cxn modelId="{E34172C0-41DC-4927-85D7-0DBC8106EBB3}" type="presOf" srcId="{050AA7C4-D69A-4C0D-AC83-7DF06C07C524}" destId="{0EA7A7B0-AABB-4E88-8B47-C5605C806E7E}" srcOrd="0" destOrd="0" presId="urn:microsoft.com/office/officeart/2005/8/layout/default"/>
    <dgm:cxn modelId="{357BC5CB-461D-4581-B63D-87E6AAEE9A9F}" type="presOf" srcId="{BA6E79CD-30E2-4F84-9E02-3435A2635719}" destId="{98CCA981-799A-4C13-92EC-7264ED2E0626}" srcOrd="0" destOrd="0" presId="urn:microsoft.com/office/officeart/2005/8/layout/default"/>
    <dgm:cxn modelId="{4ADE77F7-BE99-4817-9DDC-E817E27CC0A8}" type="presOf" srcId="{146CE4E3-2F76-4C81-B701-E06959E39987}" destId="{5C84EDF8-1EC0-4766-89C7-57C6A3C0F0EC}" srcOrd="0" destOrd="0" presId="urn:microsoft.com/office/officeart/2005/8/layout/default"/>
    <dgm:cxn modelId="{64145AF9-BC48-4378-B36D-DFE8E5517360}" srcId="{050AA7C4-D69A-4C0D-AC83-7DF06C07C524}" destId="{146CE4E3-2F76-4C81-B701-E06959E39987}" srcOrd="1" destOrd="0" parTransId="{636A3451-A885-4F3D-A849-CF863FD7C70E}" sibTransId="{91C4242C-530A-4D47-972D-0F946D26E032}"/>
    <dgm:cxn modelId="{61C1F54A-3B44-495A-A446-48496D2076F0}" type="presParOf" srcId="{0EA7A7B0-AABB-4E88-8B47-C5605C806E7E}" destId="{98CCA981-799A-4C13-92EC-7264ED2E0626}" srcOrd="0" destOrd="0" presId="urn:microsoft.com/office/officeart/2005/8/layout/default"/>
    <dgm:cxn modelId="{CDD11B2A-54E2-41A9-9AB9-EB5193D08A65}" type="presParOf" srcId="{0EA7A7B0-AABB-4E88-8B47-C5605C806E7E}" destId="{54558028-5D1E-466D-B5C6-3203C0AFCB9C}" srcOrd="1" destOrd="0" presId="urn:microsoft.com/office/officeart/2005/8/layout/default"/>
    <dgm:cxn modelId="{D7159011-C2FE-4A7F-8703-D1DA24048E4B}" type="presParOf" srcId="{0EA7A7B0-AABB-4E88-8B47-C5605C806E7E}" destId="{5C84EDF8-1EC0-4766-89C7-57C6A3C0F0EC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0AA7C4-D69A-4C0D-AC83-7DF06C07C524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l-PL"/>
        </a:p>
      </dgm:t>
    </dgm:pt>
    <dgm:pt modelId="{BA6E79CD-30E2-4F84-9E02-3435A2635719}">
      <dgm:prSet phldrT="[Tekst]" custT="1"/>
      <dgm:spPr/>
      <dgm:t>
        <a:bodyPr/>
        <a:lstStyle/>
        <a:p>
          <a:r>
            <a:rPr lang="pl-PL" sz="2000" dirty="0"/>
            <a:t>Usługi w zakresie przeciwdziałania przemocy, w tym przemocy w domowej, kompleksowej pomocy dzieciom pokrzywdzonym przestępstwem (i ich rodzinom) oraz interwencji kryzysowej obejmować mogą m.in.:</a:t>
          </a:r>
        </a:p>
        <a:p>
          <a:r>
            <a:rPr lang="pl-PL" sz="2000" dirty="0"/>
            <a:t>- ułatwianie dostępu do poradnictwa specjalistycznego i usług terapeutycznych dla ofiar oraz sprawców przemocy (programy korekcyjno-edukacyjne), </a:t>
          </a:r>
        </a:p>
        <a:p>
          <a:r>
            <a:rPr lang="pl-PL" sz="2000" dirty="0"/>
            <a:t>- rozwój usług specjalistycznych i interwencyjnych dla osób doświadczających kryzysu, przemocy, dyskryminacji, w tym tworzenie i rozwój ośrodków oraz punktów interwencji kryzysowej,</a:t>
          </a:r>
        </a:p>
        <a:p>
          <a:r>
            <a:rPr lang="pl-PL" sz="2000" dirty="0"/>
            <a:t>- organizowanie dla rodzin spotkań i grup wsparcia lub grup samopomocowych.</a:t>
          </a:r>
        </a:p>
      </dgm:t>
    </dgm:pt>
    <dgm:pt modelId="{EF78DFE6-E93C-480D-8108-80EDF9940BBC}" type="parTrans" cxnId="{D27381AB-6C8F-40A3-B5C0-52B696572A45}">
      <dgm:prSet/>
      <dgm:spPr/>
      <dgm:t>
        <a:bodyPr/>
        <a:lstStyle/>
        <a:p>
          <a:endParaRPr lang="pl-PL"/>
        </a:p>
      </dgm:t>
    </dgm:pt>
    <dgm:pt modelId="{38499DEA-F813-4415-9C11-41F692421842}" type="sibTrans" cxnId="{D27381AB-6C8F-40A3-B5C0-52B696572A45}">
      <dgm:prSet/>
      <dgm:spPr/>
      <dgm:t>
        <a:bodyPr/>
        <a:lstStyle/>
        <a:p>
          <a:endParaRPr lang="pl-PL"/>
        </a:p>
      </dgm:t>
    </dgm:pt>
    <dgm:pt modelId="{0EA7A7B0-AABB-4E88-8B47-C5605C806E7E}" type="pres">
      <dgm:prSet presAssocID="{050AA7C4-D69A-4C0D-AC83-7DF06C07C524}" presName="diagram" presStyleCnt="0">
        <dgm:presLayoutVars>
          <dgm:dir/>
          <dgm:resizeHandles val="exact"/>
        </dgm:presLayoutVars>
      </dgm:prSet>
      <dgm:spPr/>
    </dgm:pt>
    <dgm:pt modelId="{98CCA981-799A-4C13-92EC-7264ED2E0626}" type="pres">
      <dgm:prSet presAssocID="{BA6E79CD-30E2-4F84-9E02-3435A2635719}" presName="node" presStyleLbl="node1" presStyleIdx="0" presStyleCnt="1" custScaleX="100000" custScaleY="66736" custLinFactNeighborX="-16088" custLinFactNeighborY="-32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D27381AB-6C8F-40A3-B5C0-52B696572A45}" srcId="{050AA7C4-D69A-4C0D-AC83-7DF06C07C524}" destId="{BA6E79CD-30E2-4F84-9E02-3435A2635719}" srcOrd="0" destOrd="0" parTransId="{EF78DFE6-E93C-480D-8108-80EDF9940BBC}" sibTransId="{38499DEA-F813-4415-9C11-41F692421842}"/>
    <dgm:cxn modelId="{E34172C0-41DC-4927-85D7-0DBC8106EBB3}" type="presOf" srcId="{050AA7C4-D69A-4C0D-AC83-7DF06C07C524}" destId="{0EA7A7B0-AABB-4E88-8B47-C5605C806E7E}" srcOrd="0" destOrd="0" presId="urn:microsoft.com/office/officeart/2005/8/layout/default"/>
    <dgm:cxn modelId="{357BC5CB-461D-4581-B63D-87E6AAEE9A9F}" type="presOf" srcId="{BA6E79CD-30E2-4F84-9E02-3435A2635719}" destId="{98CCA981-799A-4C13-92EC-7264ED2E0626}" srcOrd="0" destOrd="0" presId="urn:microsoft.com/office/officeart/2005/8/layout/default"/>
    <dgm:cxn modelId="{61C1F54A-3B44-495A-A446-48496D2076F0}" type="presParOf" srcId="{0EA7A7B0-AABB-4E88-8B47-C5605C806E7E}" destId="{98CCA981-799A-4C13-92EC-7264ED2E0626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0AA7C4-D69A-4C0D-AC83-7DF06C07C524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l-PL"/>
        </a:p>
      </dgm:t>
    </dgm:pt>
    <dgm:pt modelId="{BA6E79CD-30E2-4F84-9E02-3435A2635719}">
      <dgm:prSet phldrT="[Tekst]" custT="1"/>
      <dgm:spPr/>
      <dgm:t>
        <a:bodyPr/>
        <a:lstStyle/>
        <a:p>
          <a:r>
            <a:rPr lang="pl-PL" sz="2000" dirty="0"/>
            <a:t>Działania aktywizacji społecznej prowadzone będą zarówno na rzecz podstawowych grup docelowych </a:t>
          </a:r>
          <a:r>
            <a:rPr lang="pl-PL" sz="2000" b="1" dirty="0"/>
            <a:t>jak i ich otoczenia</a:t>
          </a:r>
          <a:r>
            <a:rPr lang="pl-PL" sz="2000" dirty="0"/>
            <a:t>.</a:t>
          </a:r>
        </a:p>
      </dgm:t>
    </dgm:pt>
    <dgm:pt modelId="{EF78DFE6-E93C-480D-8108-80EDF9940BBC}" type="parTrans" cxnId="{D27381AB-6C8F-40A3-B5C0-52B696572A45}">
      <dgm:prSet/>
      <dgm:spPr/>
      <dgm:t>
        <a:bodyPr/>
        <a:lstStyle/>
        <a:p>
          <a:endParaRPr lang="pl-PL"/>
        </a:p>
      </dgm:t>
    </dgm:pt>
    <dgm:pt modelId="{38499DEA-F813-4415-9C11-41F692421842}" type="sibTrans" cxnId="{D27381AB-6C8F-40A3-B5C0-52B696572A45}">
      <dgm:prSet/>
      <dgm:spPr/>
      <dgm:t>
        <a:bodyPr/>
        <a:lstStyle/>
        <a:p>
          <a:endParaRPr lang="pl-PL"/>
        </a:p>
      </dgm:t>
    </dgm:pt>
    <dgm:pt modelId="{146CE4E3-2F76-4C81-B701-E06959E39987}">
      <dgm:prSet phldrT="[Tekst]" custT="1"/>
      <dgm:spPr/>
      <dgm:t>
        <a:bodyPr/>
        <a:lstStyle/>
        <a:p>
          <a:r>
            <a:rPr lang="pl-PL" sz="2000" dirty="0"/>
            <a:t>Możliwe będzie </a:t>
          </a:r>
          <a:r>
            <a:rPr lang="pl-PL" sz="2000" b="1" dirty="0"/>
            <a:t>szkolenie kadry na potrzeby </a:t>
          </a:r>
          <a:r>
            <a:rPr lang="pl-PL" sz="2000" dirty="0"/>
            <a:t>świadczenia usług w społeczności lokalnej (podnoszenie kompetencji i kwalifikacji na podstawie zdiagnozowanych potrzeb, jako uzupełnienie projektów z zakresu rozwoju usług w społeczności lokalnej), </a:t>
          </a:r>
          <a:br>
            <a:rPr lang="pl-PL" sz="2000" dirty="0"/>
          </a:br>
          <a:r>
            <a:rPr lang="pl-PL" sz="2000" dirty="0"/>
            <a:t>przy czym działania nie mogą powielać wsparcia realizowanego w ramach programu Fundusze Europejskie dla Rozwoju Społecznego </a:t>
          </a:r>
          <a:br>
            <a:rPr lang="pl-PL" sz="2000" dirty="0"/>
          </a:br>
          <a:r>
            <a:rPr lang="pl-PL" sz="2000" dirty="0"/>
            <a:t>2021-2027(FERS). </a:t>
          </a:r>
        </a:p>
      </dgm:t>
    </dgm:pt>
    <dgm:pt modelId="{636A3451-A885-4F3D-A849-CF863FD7C70E}" type="parTrans" cxnId="{64145AF9-BC48-4378-B36D-DFE8E5517360}">
      <dgm:prSet/>
      <dgm:spPr/>
      <dgm:t>
        <a:bodyPr/>
        <a:lstStyle/>
        <a:p>
          <a:endParaRPr lang="pl-PL"/>
        </a:p>
      </dgm:t>
    </dgm:pt>
    <dgm:pt modelId="{91C4242C-530A-4D47-972D-0F946D26E032}" type="sibTrans" cxnId="{64145AF9-BC48-4378-B36D-DFE8E5517360}">
      <dgm:prSet/>
      <dgm:spPr/>
      <dgm:t>
        <a:bodyPr/>
        <a:lstStyle/>
        <a:p>
          <a:endParaRPr lang="pl-PL"/>
        </a:p>
      </dgm:t>
    </dgm:pt>
    <dgm:pt modelId="{0534374F-4DCC-450A-800C-7C00E46398AF}">
      <dgm:prSet phldrT="[Tekst]" custT="1"/>
      <dgm:spPr/>
      <dgm:t>
        <a:bodyPr/>
        <a:lstStyle/>
        <a:p>
          <a:r>
            <a:rPr lang="pl-PL" sz="2000" dirty="0"/>
            <a:t>Preferowane</a:t>
          </a:r>
          <a:r>
            <a:rPr lang="pl-PL" sz="2000" baseline="0" dirty="0"/>
            <a:t> do wsparcia będą osoby korzystające z Programu FE PŻ 2021-2025.</a:t>
          </a:r>
          <a:endParaRPr lang="pl-PL" sz="2000" dirty="0"/>
        </a:p>
      </dgm:t>
    </dgm:pt>
    <dgm:pt modelId="{07236B2F-8031-4BAF-8C2B-CF9E6C2DD1F6}" type="parTrans" cxnId="{726D8A63-5126-43CA-AF53-F173BB74F508}">
      <dgm:prSet/>
      <dgm:spPr/>
      <dgm:t>
        <a:bodyPr/>
        <a:lstStyle/>
        <a:p>
          <a:endParaRPr lang="pl-PL"/>
        </a:p>
      </dgm:t>
    </dgm:pt>
    <dgm:pt modelId="{94545E64-7B45-4566-8786-F8F6F71BCB6A}" type="sibTrans" cxnId="{726D8A63-5126-43CA-AF53-F173BB74F508}">
      <dgm:prSet/>
      <dgm:spPr/>
      <dgm:t>
        <a:bodyPr/>
        <a:lstStyle/>
        <a:p>
          <a:endParaRPr lang="pl-PL"/>
        </a:p>
      </dgm:t>
    </dgm:pt>
    <dgm:pt modelId="{0EA7A7B0-AABB-4E88-8B47-C5605C806E7E}" type="pres">
      <dgm:prSet presAssocID="{050AA7C4-D69A-4C0D-AC83-7DF06C07C524}" presName="diagram" presStyleCnt="0">
        <dgm:presLayoutVars>
          <dgm:dir/>
          <dgm:resizeHandles val="exact"/>
        </dgm:presLayoutVars>
      </dgm:prSet>
      <dgm:spPr/>
    </dgm:pt>
    <dgm:pt modelId="{98CCA981-799A-4C13-92EC-7264ED2E0626}" type="pres">
      <dgm:prSet presAssocID="{BA6E79CD-30E2-4F84-9E02-3435A2635719}" presName="node" presStyleLbl="node1" presStyleIdx="0" presStyleCnt="3" custScaleY="118833" custLinFactNeighborX="-1514" custLinFactNeighborY="-25683">
        <dgm:presLayoutVars>
          <dgm:bulletEnabled val="1"/>
        </dgm:presLayoutVars>
      </dgm:prSet>
      <dgm:spPr>
        <a:prstGeom prst="roundRect">
          <a:avLst/>
        </a:prstGeom>
      </dgm:spPr>
    </dgm:pt>
    <dgm:pt modelId="{54558028-5D1E-466D-B5C6-3203C0AFCB9C}" type="pres">
      <dgm:prSet presAssocID="{38499DEA-F813-4415-9C11-41F692421842}" presName="sibTrans" presStyleCnt="0"/>
      <dgm:spPr/>
    </dgm:pt>
    <dgm:pt modelId="{5C84EDF8-1EC0-4766-89C7-57C6A3C0F0EC}" type="pres">
      <dgm:prSet presAssocID="{146CE4E3-2F76-4C81-B701-E06959E39987}" presName="node" presStyleLbl="node1" presStyleIdx="1" presStyleCnt="3" custScaleX="132152" custScaleY="190827" custLinFactNeighborX="-2418" custLinFactNeighborY="20862">
        <dgm:presLayoutVars>
          <dgm:bulletEnabled val="1"/>
        </dgm:presLayoutVars>
      </dgm:prSet>
      <dgm:spPr>
        <a:prstGeom prst="roundRect">
          <a:avLst/>
        </a:prstGeom>
      </dgm:spPr>
    </dgm:pt>
    <dgm:pt modelId="{65DBD0E1-CE76-40E9-BF13-03D797B9CEB0}" type="pres">
      <dgm:prSet presAssocID="{91C4242C-530A-4D47-972D-0F946D26E032}" presName="sibTrans" presStyleCnt="0"/>
      <dgm:spPr/>
    </dgm:pt>
    <dgm:pt modelId="{B2F9ECE7-2B11-46CD-B3D5-7D004267229B}" type="pres">
      <dgm:prSet presAssocID="{0534374F-4DCC-450A-800C-7C00E46398AF}" presName="node" presStyleLbl="node1" presStyleIdx="2" presStyleCnt="3" custScaleX="107752" custScaleY="75492" custLinFactNeighborX="-68714" custLinFactNeighborY="-41836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726D8A63-5126-43CA-AF53-F173BB74F508}" srcId="{050AA7C4-D69A-4C0D-AC83-7DF06C07C524}" destId="{0534374F-4DCC-450A-800C-7C00E46398AF}" srcOrd="2" destOrd="0" parTransId="{07236B2F-8031-4BAF-8C2B-CF9E6C2DD1F6}" sibTransId="{94545E64-7B45-4566-8786-F8F6F71BCB6A}"/>
    <dgm:cxn modelId="{D27381AB-6C8F-40A3-B5C0-52B696572A45}" srcId="{050AA7C4-D69A-4C0D-AC83-7DF06C07C524}" destId="{BA6E79CD-30E2-4F84-9E02-3435A2635719}" srcOrd="0" destOrd="0" parTransId="{EF78DFE6-E93C-480D-8108-80EDF9940BBC}" sibTransId="{38499DEA-F813-4415-9C11-41F692421842}"/>
    <dgm:cxn modelId="{E34172C0-41DC-4927-85D7-0DBC8106EBB3}" type="presOf" srcId="{050AA7C4-D69A-4C0D-AC83-7DF06C07C524}" destId="{0EA7A7B0-AABB-4E88-8B47-C5605C806E7E}" srcOrd="0" destOrd="0" presId="urn:microsoft.com/office/officeart/2005/8/layout/default"/>
    <dgm:cxn modelId="{357BC5CB-461D-4581-B63D-87E6AAEE9A9F}" type="presOf" srcId="{BA6E79CD-30E2-4F84-9E02-3435A2635719}" destId="{98CCA981-799A-4C13-92EC-7264ED2E0626}" srcOrd="0" destOrd="0" presId="urn:microsoft.com/office/officeart/2005/8/layout/default"/>
    <dgm:cxn modelId="{18226AE1-A2C6-4502-A566-61D45307022D}" type="presOf" srcId="{0534374F-4DCC-450A-800C-7C00E46398AF}" destId="{B2F9ECE7-2B11-46CD-B3D5-7D004267229B}" srcOrd="0" destOrd="0" presId="urn:microsoft.com/office/officeart/2005/8/layout/default"/>
    <dgm:cxn modelId="{4ADE77F7-BE99-4817-9DDC-E817E27CC0A8}" type="presOf" srcId="{146CE4E3-2F76-4C81-B701-E06959E39987}" destId="{5C84EDF8-1EC0-4766-89C7-57C6A3C0F0EC}" srcOrd="0" destOrd="0" presId="urn:microsoft.com/office/officeart/2005/8/layout/default"/>
    <dgm:cxn modelId="{64145AF9-BC48-4378-B36D-DFE8E5517360}" srcId="{050AA7C4-D69A-4C0D-AC83-7DF06C07C524}" destId="{146CE4E3-2F76-4C81-B701-E06959E39987}" srcOrd="1" destOrd="0" parTransId="{636A3451-A885-4F3D-A849-CF863FD7C70E}" sibTransId="{91C4242C-530A-4D47-972D-0F946D26E032}"/>
    <dgm:cxn modelId="{61C1F54A-3B44-495A-A446-48496D2076F0}" type="presParOf" srcId="{0EA7A7B0-AABB-4E88-8B47-C5605C806E7E}" destId="{98CCA981-799A-4C13-92EC-7264ED2E0626}" srcOrd="0" destOrd="0" presId="urn:microsoft.com/office/officeart/2005/8/layout/default"/>
    <dgm:cxn modelId="{CDD11B2A-54E2-41A9-9AB9-EB5193D08A65}" type="presParOf" srcId="{0EA7A7B0-AABB-4E88-8B47-C5605C806E7E}" destId="{54558028-5D1E-466D-B5C6-3203C0AFCB9C}" srcOrd="1" destOrd="0" presId="urn:microsoft.com/office/officeart/2005/8/layout/default"/>
    <dgm:cxn modelId="{D7159011-C2FE-4A7F-8703-D1DA24048E4B}" type="presParOf" srcId="{0EA7A7B0-AABB-4E88-8B47-C5605C806E7E}" destId="{5C84EDF8-1EC0-4766-89C7-57C6A3C0F0EC}" srcOrd="2" destOrd="0" presId="urn:microsoft.com/office/officeart/2005/8/layout/default"/>
    <dgm:cxn modelId="{55A594B6-FBFA-4507-AEB3-A4A5773318D5}" type="presParOf" srcId="{0EA7A7B0-AABB-4E88-8B47-C5605C806E7E}" destId="{65DBD0E1-CE76-40E9-BF13-03D797B9CEB0}" srcOrd="3" destOrd="0" presId="urn:microsoft.com/office/officeart/2005/8/layout/default"/>
    <dgm:cxn modelId="{723F7F24-0A63-4399-91F9-6C81B87575AF}" type="presParOf" srcId="{0EA7A7B0-AABB-4E88-8B47-C5605C806E7E}" destId="{B2F9ECE7-2B11-46CD-B3D5-7D004267229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50AA7C4-D69A-4C0D-AC83-7DF06C07C524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l-PL"/>
        </a:p>
      </dgm:t>
    </dgm:pt>
    <dgm:pt modelId="{C8E509D3-F393-4896-8C5F-34DA287221B9}">
      <dgm:prSet custT="1"/>
      <dgm:spPr/>
      <dgm:t>
        <a:bodyPr/>
        <a:lstStyle/>
        <a:p>
          <a:r>
            <a:rPr lang="pl-PL" sz="1800" dirty="0"/>
            <a:t>Szkolenia mogą dotyczyć kadry własnej Wnioskodawcy/Partnera i przeprowadzane są na potrzeby świadczenia usług zaplanowanych </a:t>
          </a:r>
          <a:br>
            <a:rPr lang="pl-PL" sz="1800" dirty="0"/>
          </a:br>
          <a:r>
            <a:rPr lang="pl-PL" sz="1800" dirty="0"/>
            <a:t>w projekcie. </a:t>
          </a:r>
        </a:p>
        <a:p>
          <a:r>
            <a:rPr lang="pl-PL" sz="1800" dirty="0"/>
            <a:t>Grupę docelową mogą stanowić m.in.: pracownicy socjalni, asystenci rodziny, asystenci osób niepełnosprawnych itp.</a:t>
          </a:r>
        </a:p>
      </dgm:t>
    </dgm:pt>
    <dgm:pt modelId="{F1C75CEE-2F00-430E-B7B8-5247F0EB8CB3}" type="parTrans" cxnId="{54DF7231-E34B-4C50-81C6-4BE1C8C830D1}">
      <dgm:prSet/>
      <dgm:spPr/>
      <dgm:t>
        <a:bodyPr/>
        <a:lstStyle/>
        <a:p>
          <a:endParaRPr lang="pl-PL"/>
        </a:p>
      </dgm:t>
    </dgm:pt>
    <dgm:pt modelId="{AAD09EB4-19C9-4561-AE89-F34073B51D5C}" type="sibTrans" cxnId="{54DF7231-E34B-4C50-81C6-4BE1C8C830D1}">
      <dgm:prSet/>
      <dgm:spPr/>
      <dgm:t>
        <a:bodyPr/>
        <a:lstStyle/>
        <a:p>
          <a:endParaRPr lang="pl-PL"/>
        </a:p>
      </dgm:t>
    </dgm:pt>
    <dgm:pt modelId="{69A81B31-6B28-4EF0-BFCB-03ED5D629D34}">
      <dgm:prSet custT="1"/>
      <dgm:spPr/>
      <dgm:t>
        <a:bodyPr/>
        <a:lstStyle/>
        <a:p>
          <a:r>
            <a:rPr lang="pl-PL" sz="1800" dirty="0"/>
            <a:t>Zaplanowane wsparcie musi wynikać z przeprowadzonej przez Wnioskodawcę diagnozy w zakresie potrzeb szkoleniowych osób świadczących usługi społeczne. Wnioski z diagnozy w tym zakresie należy przedstawić we wniosku dofinansowanie w pkt. Opis Projektu. </a:t>
          </a:r>
        </a:p>
      </dgm:t>
    </dgm:pt>
    <dgm:pt modelId="{1AC37248-8F5F-4884-A900-16732BE51160}" type="parTrans" cxnId="{FB774550-6DEE-4BE7-9DE0-A88EF2E4E6A6}">
      <dgm:prSet/>
      <dgm:spPr/>
      <dgm:t>
        <a:bodyPr/>
        <a:lstStyle/>
        <a:p>
          <a:endParaRPr lang="pl-PL"/>
        </a:p>
      </dgm:t>
    </dgm:pt>
    <dgm:pt modelId="{38BE3831-90AB-4833-92A7-6D26B2D28BF7}" type="sibTrans" cxnId="{FB774550-6DEE-4BE7-9DE0-A88EF2E4E6A6}">
      <dgm:prSet/>
      <dgm:spPr/>
      <dgm:t>
        <a:bodyPr/>
        <a:lstStyle/>
        <a:p>
          <a:endParaRPr lang="pl-PL"/>
        </a:p>
      </dgm:t>
    </dgm:pt>
    <dgm:pt modelId="{F88E2B7C-8A32-488A-AAC4-194B8E746E39}">
      <dgm:prSet custT="1"/>
      <dgm:spPr/>
      <dgm:t>
        <a:bodyPr/>
        <a:lstStyle/>
        <a:p>
          <a:r>
            <a:rPr lang="pl-PL" sz="1800" dirty="0"/>
            <a:t>Po ukończeniu szkolenia przez kadrę własną Wnioskodawcy/Partnera i uzyskaniu odpowiednich kwalifikacji, osoby te powinny zostać zaangażowane do realizacji usług społecznych na rzecz uczestników projektu (jako personel projektu). </a:t>
          </a:r>
        </a:p>
        <a:p>
          <a:r>
            <a:rPr lang="pl-PL" sz="1800" dirty="0"/>
            <a:t>W związku z powyższym wsparcie szkoleniowe powinno zostać zaplanowane na początku realizacji projektu.</a:t>
          </a:r>
        </a:p>
      </dgm:t>
    </dgm:pt>
    <dgm:pt modelId="{9EDA96CA-B15C-451E-A96F-740EC09D74FF}" type="parTrans" cxnId="{0097E78A-D8AF-48C4-9606-CE2EFFFF3B1B}">
      <dgm:prSet/>
      <dgm:spPr/>
      <dgm:t>
        <a:bodyPr/>
        <a:lstStyle/>
        <a:p>
          <a:endParaRPr lang="pl-PL"/>
        </a:p>
      </dgm:t>
    </dgm:pt>
    <dgm:pt modelId="{61B35A21-D5B5-482D-B8F8-BDA435712B19}" type="sibTrans" cxnId="{0097E78A-D8AF-48C4-9606-CE2EFFFF3B1B}">
      <dgm:prSet/>
      <dgm:spPr/>
      <dgm:t>
        <a:bodyPr/>
        <a:lstStyle/>
        <a:p>
          <a:endParaRPr lang="pl-PL"/>
        </a:p>
      </dgm:t>
    </dgm:pt>
    <dgm:pt modelId="{318B1F82-93A1-431A-9FCD-322020652CF8}">
      <dgm:prSet custT="1"/>
      <dgm:spPr/>
      <dgm:t>
        <a:bodyPr/>
        <a:lstStyle/>
        <a:p>
          <a:r>
            <a:rPr lang="pl-PL" sz="1800" dirty="0"/>
            <a:t>Wsparcie szkoleniowe może  wystąpić jedynie jako wsparcie uzupełniające w ramach projektów dotyczących usług społecznych.</a:t>
          </a:r>
        </a:p>
      </dgm:t>
    </dgm:pt>
    <dgm:pt modelId="{956714B3-B9ED-4D3B-8129-B888E1B7956B}" type="parTrans" cxnId="{9658ED88-7C61-4B83-A25A-CC8454572926}">
      <dgm:prSet/>
      <dgm:spPr/>
      <dgm:t>
        <a:bodyPr/>
        <a:lstStyle/>
        <a:p>
          <a:endParaRPr lang="pl-PL"/>
        </a:p>
      </dgm:t>
    </dgm:pt>
    <dgm:pt modelId="{89BB9375-3AAC-440C-82D1-AEDF0BEBDA5F}" type="sibTrans" cxnId="{9658ED88-7C61-4B83-A25A-CC8454572926}">
      <dgm:prSet/>
      <dgm:spPr/>
      <dgm:t>
        <a:bodyPr/>
        <a:lstStyle/>
        <a:p>
          <a:endParaRPr lang="pl-PL"/>
        </a:p>
      </dgm:t>
    </dgm:pt>
    <dgm:pt modelId="{0EA7A7B0-AABB-4E88-8B47-C5605C806E7E}" type="pres">
      <dgm:prSet presAssocID="{050AA7C4-D69A-4C0D-AC83-7DF06C07C524}" presName="diagram" presStyleCnt="0">
        <dgm:presLayoutVars>
          <dgm:dir/>
          <dgm:resizeHandles val="exact"/>
        </dgm:presLayoutVars>
      </dgm:prSet>
      <dgm:spPr/>
    </dgm:pt>
    <dgm:pt modelId="{77063E9E-C2C4-46D2-AA6A-D61BE897062C}" type="pres">
      <dgm:prSet presAssocID="{C8E509D3-F393-4896-8C5F-34DA287221B9}" presName="node" presStyleLbl="node1" presStyleIdx="0" presStyleCnt="4" custScaleX="120307" custScaleY="138676" custLinFactNeighborX="-9420" custLinFactNeighborY="9063">
        <dgm:presLayoutVars>
          <dgm:bulletEnabled val="1"/>
        </dgm:presLayoutVars>
      </dgm:prSet>
      <dgm:spPr>
        <a:prstGeom prst="roundRect">
          <a:avLst/>
        </a:prstGeom>
      </dgm:spPr>
    </dgm:pt>
    <dgm:pt modelId="{661DE19B-9E18-4625-9D18-67D2013935B5}" type="pres">
      <dgm:prSet presAssocID="{AAD09EB4-19C9-4561-AE89-F34073B51D5C}" presName="sibTrans" presStyleCnt="0"/>
      <dgm:spPr/>
    </dgm:pt>
    <dgm:pt modelId="{F885C2A2-A80F-4709-AECB-5D904D87C23F}" type="pres">
      <dgm:prSet presAssocID="{69A81B31-6B28-4EF0-BFCB-03ED5D629D34}" presName="node" presStyleLbl="node1" presStyleIdx="1" presStyleCnt="4" custScaleX="128927" custScaleY="121990" custLinFactNeighborX="1449" custLinFactNeighborY="720">
        <dgm:presLayoutVars>
          <dgm:bulletEnabled val="1"/>
        </dgm:presLayoutVars>
      </dgm:prSet>
      <dgm:spPr>
        <a:prstGeom prst="roundRect">
          <a:avLst/>
        </a:prstGeom>
      </dgm:spPr>
    </dgm:pt>
    <dgm:pt modelId="{9E739E38-989A-49C8-8DBB-FAF45F8A9740}" type="pres">
      <dgm:prSet presAssocID="{38BE3831-90AB-4833-92A7-6D26B2D28BF7}" presName="sibTrans" presStyleCnt="0"/>
      <dgm:spPr/>
    </dgm:pt>
    <dgm:pt modelId="{AC139A75-85FD-4B61-9AA2-B740DF3C4913}" type="pres">
      <dgm:prSet presAssocID="{F88E2B7C-8A32-488A-AAC4-194B8E746E39}" presName="node" presStyleLbl="node1" presStyleIdx="2" presStyleCnt="4" custScaleX="136257" custScaleY="147360" custLinFactNeighborX="-14762" custLinFactNeighborY="-295">
        <dgm:presLayoutVars>
          <dgm:bulletEnabled val="1"/>
        </dgm:presLayoutVars>
      </dgm:prSet>
      <dgm:spPr>
        <a:prstGeom prst="roundRect">
          <a:avLst/>
        </a:prstGeom>
      </dgm:spPr>
    </dgm:pt>
    <dgm:pt modelId="{FD65EE3F-7441-41A7-AFAD-DD0ED2FE4495}" type="pres">
      <dgm:prSet presAssocID="{61B35A21-D5B5-482D-B8F8-BDA435712B19}" presName="sibTrans" presStyleCnt="0"/>
      <dgm:spPr/>
    </dgm:pt>
    <dgm:pt modelId="{7DDA2C48-AD86-473C-BAC8-C390AF740C92}" type="pres">
      <dgm:prSet presAssocID="{318B1F82-93A1-431A-9FCD-322020652CF8}" presName="node" presStyleLbl="node1" presStyleIdx="3" presStyleCnt="4" custScaleX="105289" custScaleY="119064" custLinFactNeighborX="-3372" custLinFactNeighborY="-24955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44B36225-761B-424A-8549-802046291E4D}" type="presOf" srcId="{318B1F82-93A1-431A-9FCD-322020652CF8}" destId="{7DDA2C48-AD86-473C-BAC8-C390AF740C92}" srcOrd="0" destOrd="0" presId="urn:microsoft.com/office/officeart/2005/8/layout/default"/>
    <dgm:cxn modelId="{AD9D362D-8E4A-464B-AA90-1DE76F5AAAFD}" type="presOf" srcId="{69A81B31-6B28-4EF0-BFCB-03ED5D629D34}" destId="{F885C2A2-A80F-4709-AECB-5D904D87C23F}" srcOrd="0" destOrd="0" presId="urn:microsoft.com/office/officeart/2005/8/layout/default"/>
    <dgm:cxn modelId="{54DF7231-E34B-4C50-81C6-4BE1C8C830D1}" srcId="{050AA7C4-D69A-4C0D-AC83-7DF06C07C524}" destId="{C8E509D3-F393-4896-8C5F-34DA287221B9}" srcOrd="0" destOrd="0" parTransId="{F1C75CEE-2F00-430E-B7B8-5247F0EB8CB3}" sibTransId="{AAD09EB4-19C9-4561-AE89-F34073B51D5C}"/>
    <dgm:cxn modelId="{FB774550-6DEE-4BE7-9DE0-A88EF2E4E6A6}" srcId="{050AA7C4-D69A-4C0D-AC83-7DF06C07C524}" destId="{69A81B31-6B28-4EF0-BFCB-03ED5D629D34}" srcOrd="1" destOrd="0" parTransId="{1AC37248-8F5F-4884-A900-16732BE51160}" sibTransId="{38BE3831-90AB-4833-92A7-6D26B2D28BF7}"/>
    <dgm:cxn modelId="{9658ED88-7C61-4B83-A25A-CC8454572926}" srcId="{050AA7C4-D69A-4C0D-AC83-7DF06C07C524}" destId="{318B1F82-93A1-431A-9FCD-322020652CF8}" srcOrd="3" destOrd="0" parTransId="{956714B3-B9ED-4D3B-8129-B888E1B7956B}" sibTransId="{89BB9375-3AAC-440C-82D1-AEDF0BEBDA5F}"/>
    <dgm:cxn modelId="{0097E78A-D8AF-48C4-9606-CE2EFFFF3B1B}" srcId="{050AA7C4-D69A-4C0D-AC83-7DF06C07C524}" destId="{F88E2B7C-8A32-488A-AAC4-194B8E746E39}" srcOrd="2" destOrd="0" parTransId="{9EDA96CA-B15C-451E-A96F-740EC09D74FF}" sibTransId="{61B35A21-D5B5-482D-B8F8-BDA435712B19}"/>
    <dgm:cxn modelId="{D9A39DA3-837C-4CE5-AB32-60D31325618B}" type="presOf" srcId="{C8E509D3-F393-4896-8C5F-34DA287221B9}" destId="{77063E9E-C2C4-46D2-AA6A-D61BE897062C}" srcOrd="0" destOrd="0" presId="urn:microsoft.com/office/officeart/2005/8/layout/default"/>
    <dgm:cxn modelId="{E34172C0-41DC-4927-85D7-0DBC8106EBB3}" type="presOf" srcId="{050AA7C4-D69A-4C0D-AC83-7DF06C07C524}" destId="{0EA7A7B0-AABB-4E88-8B47-C5605C806E7E}" srcOrd="0" destOrd="0" presId="urn:microsoft.com/office/officeart/2005/8/layout/default"/>
    <dgm:cxn modelId="{8484B7F7-62FB-4848-8E32-E51B1BF5EB9B}" type="presOf" srcId="{F88E2B7C-8A32-488A-AAC4-194B8E746E39}" destId="{AC139A75-85FD-4B61-9AA2-B740DF3C4913}" srcOrd="0" destOrd="0" presId="urn:microsoft.com/office/officeart/2005/8/layout/default"/>
    <dgm:cxn modelId="{4C42BE38-6E1B-4BA9-82B1-F7F482CFCAAD}" type="presParOf" srcId="{0EA7A7B0-AABB-4E88-8B47-C5605C806E7E}" destId="{77063E9E-C2C4-46D2-AA6A-D61BE897062C}" srcOrd="0" destOrd="0" presId="urn:microsoft.com/office/officeart/2005/8/layout/default"/>
    <dgm:cxn modelId="{93ABD0AF-9B52-4C46-B964-D43D5F490A6C}" type="presParOf" srcId="{0EA7A7B0-AABB-4E88-8B47-C5605C806E7E}" destId="{661DE19B-9E18-4625-9D18-67D2013935B5}" srcOrd="1" destOrd="0" presId="urn:microsoft.com/office/officeart/2005/8/layout/default"/>
    <dgm:cxn modelId="{D65CFA8E-73F9-4F70-B63F-8634DD3A7949}" type="presParOf" srcId="{0EA7A7B0-AABB-4E88-8B47-C5605C806E7E}" destId="{F885C2A2-A80F-4709-AECB-5D904D87C23F}" srcOrd="2" destOrd="0" presId="urn:microsoft.com/office/officeart/2005/8/layout/default"/>
    <dgm:cxn modelId="{971488A8-A4E9-4006-8B56-8D43854EE0FE}" type="presParOf" srcId="{0EA7A7B0-AABB-4E88-8B47-C5605C806E7E}" destId="{9E739E38-989A-49C8-8DBB-FAF45F8A9740}" srcOrd="3" destOrd="0" presId="urn:microsoft.com/office/officeart/2005/8/layout/default"/>
    <dgm:cxn modelId="{C2E7D66B-CCC4-48C7-B4E5-F587A6310EEB}" type="presParOf" srcId="{0EA7A7B0-AABB-4E88-8B47-C5605C806E7E}" destId="{AC139A75-85FD-4B61-9AA2-B740DF3C4913}" srcOrd="4" destOrd="0" presId="urn:microsoft.com/office/officeart/2005/8/layout/default"/>
    <dgm:cxn modelId="{65CE25FC-9083-437B-B38E-602D64B247D1}" type="presParOf" srcId="{0EA7A7B0-AABB-4E88-8B47-C5605C806E7E}" destId="{FD65EE3F-7441-41A7-AFAD-DD0ED2FE4495}" srcOrd="5" destOrd="0" presId="urn:microsoft.com/office/officeart/2005/8/layout/default"/>
    <dgm:cxn modelId="{5E61F195-7210-4264-B045-EFD6F14B32E9}" type="presParOf" srcId="{0EA7A7B0-AABB-4E88-8B47-C5605C806E7E}" destId="{7DDA2C48-AD86-473C-BAC8-C390AF740C9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50AA7C4-D69A-4C0D-AC83-7DF06C07C524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l-PL"/>
        </a:p>
      </dgm:t>
    </dgm:pt>
    <dgm:pt modelId="{7DF83794-AA56-47DD-83F7-082AC049CB2D}">
      <dgm:prSet phldrT="[Tekst]" custT="1"/>
      <dgm:spPr/>
      <dgm:t>
        <a:bodyPr/>
        <a:lstStyle/>
        <a:p>
          <a:r>
            <a:rPr lang="pl-PL" sz="2000" dirty="0"/>
            <a:t>Ze środków EFS+ </a:t>
          </a:r>
          <a:r>
            <a:rPr lang="pl-PL" sz="2000" b="1" dirty="0"/>
            <a:t>nie są finansowane bierne formy pomocy w postaci zasiłków</a:t>
          </a:r>
          <a:r>
            <a:rPr lang="pl-PL" sz="2000" dirty="0"/>
            <a:t>. Świadczenia te mogą być uznane za wkład własny do projektu.</a:t>
          </a:r>
        </a:p>
      </dgm:t>
    </dgm:pt>
    <dgm:pt modelId="{26FD93B1-D69A-426F-8C57-ECB27ED144A6}" type="parTrans" cxnId="{E2D3E77F-C413-4EC1-A9DE-750DCC6C54D7}">
      <dgm:prSet/>
      <dgm:spPr/>
      <dgm:t>
        <a:bodyPr/>
        <a:lstStyle/>
        <a:p>
          <a:endParaRPr lang="pl-PL"/>
        </a:p>
      </dgm:t>
    </dgm:pt>
    <dgm:pt modelId="{1F22EDC4-0BB2-4826-B3C6-6B72FBEC9F4A}" type="sibTrans" cxnId="{E2D3E77F-C413-4EC1-A9DE-750DCC6C54D7}">
      <dgm:prSet/>
      <dgm:spPr/>
      <dgm:t>
        <a:bodyPr/>
        <a:lstStyle/>
        <a:p>
          <a:endParaRPr lang="pl-PL"/>
        </a:p>
      </dgm:t>
    </dgm:pt>
    <dgm:pt modelId="{24821A76-0115-4F60-BA63-798A24B2FE67}">
      <dgm:prSet custT="1"/>
      <dgm:spPr/>
      <dgm:t>
        <a:bodyPr/>
        <a:lstStyle/>
        <a:p>
          <a:r>
            <a:rPr lang="pl-PL" sz="2000" dirty="0"/>
            <a:t>Finansowanie usług zdrowotnych jest możliwe jedynie w zakresie działań o charakterze diagnostycznym lub profilaktycznym.</a:t>
          </a:r>
        </a:p>
      </dgm:t>
    </dgm:pt>
    <dgm:pt modelId="{22EC6CAB-D97F-464A-AF4A-576FA2D398AA}" type="parTrans" cxnId="{83A19899-1D6F-439C-BD38-B77185D18FD8}">
      <dgm:prSet/>
      <dgm:spPr/>
      <dgm:t>
        <a:bodyPr/>
        <a:lstStyle/>
        <a:p>
          <a:endParaRPr lang="pl-PL"/>
        </a:p>
      </dgm:t>
    </dgm:pt>
    <dgm:pt modelId="{D98A1449-52CF-42F2-8068-CA8B7CEA5DAC}" type="sibTrans" cxnId="{83A19899-1D6F-439C-BD38-B77185D18FD8}">
      <dgm:prSet/>
      <dgm:spPr/>
      <dgm:t>
        <a:bodyPr/>
        <a:lstStyle/>
        <a:p>
          <a:endParaRPr lang="pl-PL"/>
        </a:p>
      </dgm:t>
    </dgm:pt>
    <dgm:pt modelId="{0EA7A7B0-AABB-4E88-8B47-C5605C806E7E}" type="pres">
      <dgm:prSet presAssocID="{050AA7C4-D69A-4C0D-AC83-7DF06C07C524}" presName="diagram" presStyleCnt="0">
        <dgm:presLayoutVars>
          <dgm:dir/>
          <dgm:resizeHandles val="exact"/>
        </dgm:presLayoutVars>
      </dgm:prSet>
      <dgm:spPr/>
    </dgm:pt>
    <dgm:pt modelId="{C3468006-5D05-4AD9-B272-96C01DE38DCB}" type="pres">
      <dgm:prSet presAssocID="{7DF83794-AA56-47DD-83F7-082AC049CB2D}" presName="node" presStyleLbl="node1" presStyleIdx="0" presStyleCnt="2" custScaleX="49142" custScaleY="48605" custLinFactNeighborX="-24635" custLinFactNeighborY="5292">
        <dgm:presLayoutVars>
          <dgm:bulletEnabled val="1"/>
        </dgm:presLayoutVars>
      </dgm:prSet>
      <dgm:spPr>
        <a:prstGeom prst="roundRect">
          <a:avLst/>
        </a:prstGeom>
      </dgm:spPr>
    </dgm:pt>
    <dgm:pt modelId="{F2AE6A35-0870-4BF7-BEC7-7DFEDA09BC27}" type="pres">
      <dgm:prSet presAssocID="{1F22EDC4-0BB2-4826-B3C6-6B72FBEC9F4A}" presName="sibTrans" presStyleCnt="0"/>
      <dgm:spPr/>
    </dgm:pt>
    <dgm:pt modelId="{8F6FF21C-4719-4A94-A70B-7D461108D5D3}" type="pres">
      <dgm:prSet presAssocID="{24821A76-0115-4F60-BA63-798A24B2FE67}" presName="node" presStyleLbl="node1" presStyleIdx="1" presStyleCnt="2" custScaleX="55856" custScaleY="36582" custLinFactNeighborX="20785" custLinFactNeighborY="-7070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12D7A059-CE34-46E7-921B-ED3E281B0110}" type="presOf" srcId="{7DF83794-AA56-47DD-83F7-082AC049CB2D}" destId="{C3468006-5D05-4AD9-B272-96C01DE38DCB}" srcOrd="0" destOrd="0" presId="urn:microsoft.com/office/officeart/2005/8/layout/default"/>
    <dgm:cxn modelId="{E2D3E77F-C413-4EC1-A9DE-750DCC6C54D7}" srcId="{050AA7C4-D69A-4C0D-AC83-7DF06C07C524}" destId="{7DF83794-AA56-47DD-83F7-082AC049CB2D}" srcOrd="0" destOrd="0" parTransId="{26FD93B1-D69A-426F-8C57-ECB27ED144A6}" sibTransId="{1F22EDC4-0BB2-4826-B3C6-6B72FBEC9F4A}"/>
    <dgm:cxn modelId="{C34F6B93-D29F-4EFF-A006-28C1E0EE669F}" type="presOf" srcId="{24821A76-0115-4F60-BA63-798A24B2FE67}" destId="{8F6FF21C-4719-4A94-A70B-7D461108D5D3}" srcOrd="0" destOrd="0" presId="urn:microsoft.com/office/officeart/2005/8/layout/default"/>
    <dgm:cxn modelId="{83A19899-1D6F-439C-BD38-B77185D18FD8}" srcId="{050AA7C4-D69A-4C0D-AC83-7DF06C07C524}" destId="{24821A76-0115-4F60-BA63-798A24B2FE67}" srcOrd="1" destOrd="0" parTransId="{22EC6CAB-D97F-464A-AF4A-576FA2D398AA}" sibTransId="{D98A1449-52CF-42F2-8068-CA8B7CEA5DAC}"/>
    <dgm:cxn modelId="{E34172C0-41DC-4927-85D7-0DBC8106EBB3}" type="presOf" srcId="{050AA7C4-D69A-4C0D-AC83-7DF06C07C524}" destId="{0EA7A7B0-AABB-4E88-8B47-C5605C806E7E}" srcOrd="0" destOrd="0" presId="urn:microsoft.com/office/officeart/2005/8/layout/default"/>
    <dgm:cxn modelId="{07C868B5-A108-4FD8-8EBE-EE5362C84933}" type="presParOf" srcId="{0EA7A7B0-AABB-4E88-8B47-C5605C806E7E}" destId="{C3468006-5D05-4AD9-B272-96C01DE38DCB}" srcOrd="0" destOrd="0" presId="urn:microsoft.com/office/officeart/2005/8/layout/default"/>
    <dgm:cxn modelId="{AE5B13C0-5D6A-49C2-8C3F-BE7D5CCCCB4A}" type="presParOf" srcId="{0EA7A7B0-AABB-4E88-8B47-C5605C806E7E}" destId="{F2AE6A35-0870-4BF7-BEC7-7DFEDA09BC27}" srcOrd="1" destOrd="0" presId="urn:microsoft.com/office/officeart/2005/8/layout/default"/>
    <dgm:cxn modelId="{59B97120-910A-4AFD-A7E7-5368FC83C755}" type="presParOf" srcId="{0EA7A7B0-AABB-4E88-8B47-C5605C806E7E}" destId="{8F6FF21C-4719-4A94-A70B-7D461108D5D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E3C9572-F009-4F09-983B-E4C0C446C457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42774F9-3071-429A-9031-DD9C33A2A8F4}">
      <dgm:prSet custT="1"/>
      <dgm:spPr/>
      <dgm:t>
        <a:bodyPr/>
        <a:lstStyle/>
        <a:p>
          <a:r>
            <a:rPr lang="pl-PL" sz="1400" b="1" dirty="0"/>
            <a:t>Koszty bezpośrednie </a:t>
          </a:r>
          <a:r>
            <a:rPr lang="pl-PL" sz="1400" dirty="0"/>
            <a:t>- koszty kwalifikowalne poszczególnych zadań realizowanych przez Wnioskodawcę/Partnera/ów w ramach projektu</a:t>
          </a:r>
          <a:r>
            <a:rPr lang="pl-PL" sz="1100" dirty="0"/>
            <a:t>.</a:t>
          </a:r>
        </a:p>
      </dgm:t>
    </dgm:pt>
    <dgm:pt modelId="{37A4AED1-95AB-48E5-B97F-D585C2EAD2A3}" type="parTrans" cxnId="{4E166B44-B7A3-4B13-94F2-10C8D0C4B6C5}">
      <dgm:prSet/>
      <dgm:spPr/>
      <dgm:t>
        <a:bodyPr/>
        <a:lstStyle/>
        <a:p>
          <a:endParaRPr lang="pl-PL"/>
        </a:p>
      </dgm:t>
    </dgm:pt>
    <dgm:pt modelId="{3AD3EC22-5D08-496A-B02B-CBF424F0F439}" type="sibTrans" cxnId="{4E166B44-B7A3-4B13-94F2-10C8D0C4B6C5}">
      <dgm:prSet/>
      <dgm:spPr/>
      <dgm:t>
        <a:bodyPr/>
        <a:lstStyle/>
        <a:p>
          <a:endParaRPr lang="pl-PL"/>
        </a:p>
      </dgm:t>
    </dgm:pt>
    <dgm:pt modelId="{241D7C6E-F94E-498D-91CF-61A92B5E8065}">
      <dgm:prSet custT="1"/>
      <dgm:spPr/>
      <dgm:t>
        <a:bodyPr/>
        <a:lstStyle/>
        <a:p>
          <a:r>
            <a:rPr lang="pl-PL" sz="1400" b="1" dirty="0"/>
            <a:t>Koszty pośrednie </a:t>
          </a:r>
          <a:r>
            <a:rPr lang="pl-PL" sz="1400" dirty="0"/>
            <a:t>- koszty administracyjne związane z obsługą projektu, których katalog został wskazany w Wytycznych dotyczących kwalifikowalności wydatków. Jednocześnie, Wnioskodawca nie ma możliwości wykazania żadnej z kategorii kosztów pośrednich ujętych w ww. katalogu w kosztach bezpośrednich projektu. </a:t>
          </a:r>
        </a:p>
      </dgm:t>
    </dgm:pt>
    <dgm:pt modelId="{8675DBF1-891C-4CF9-9345-490C3FA3C720}" type="parTrans" cxnId="{25CFD83D-453B-482A-AE70-69667038A1A2}">
      <dgm:prSet/>
      <dgm:spPr/>
      <dgm:t>
        <a:bodyPr/>
        <a:lstStyle/>
        <a:p>
          <a:endParaRPr lang="pl-PL"/>
        </a:p>
      </dgm:t>
    </dgm:pt>
    <dgm:pt modelId="{B502C107-A60B-42B5-ABA8-D4E38B2A9305}" type="sibTrans" cxnId="{25CFD83D-453B-482A-AE70-69667038A1A2}">
      <dgm:prSet/>
      <dgm:spPr/>
      <dgm:t>
        <a:bodyPr/>
        <a:lstStyle/>
        <a:p>
          <a:endParaRPr lang="pl-PL"/>
        </a:p>
      </dgm:t>
    </dgm:pt>
    <dgm:pt modelId="{3A9C4452-D4C4-4786-9B68-C5C8A8B124E6}">
      <dgm:prSet custT="1"/>
      <dgm:spPr/>
      <dgm:t>
        <a:bodyPr/>
        <a:lstStyle/>
        <a:p>
          <a:r>
            <a:rPr lang="pl-PL" sz="2000" dirty="0"/>
            <a:t>Koszty projektu przedstawiane są w formie budżetu zadaniowego </a:t>
          </a:r>
        </a:p>
      </dgm:t>
    </dgm:pt>
    <dgm:pt modelId="{A2EE6F09-93F2-4B26-AB2E-1835F40242E5}" type="parTrans" cxnId="{177925FB-F7C7-4FCF-ABF8-8D7D0BF4FBE6}">
      <dgm:prSet/>
      <dgm:spPr/>
      <dgm:t>
        <a:bodyPr/>
        <a:lstStyle/>
        <a:p>
          <a:endParaRPr lang="pl-PL"/>
        </a:p>
      </dgm:t>
    </dgm:pt>
    <dgm:pt modelId="{21A8691B-90DC-499D-A6A3-F13F178DBE1B}" type="sibTrans" cxnId="{177925FB-F7C7-4FCF-ABF8-8D7D0BF4FBE6}">
      <dgm:prSet/>
      <dgm:spPr/>
      <dgm:t>
        <a:bodyPr/>
        <a:lstStyle/>
        <a:p>
          <a:endParaRPr lang="pl-PL"/>
        </a:p>
      </dgm:t>
    </dgm:pt>
    <dgm:pt modelId="{C1D609C3-5EE6-4B97-922F-3522CC0F7EC2}" type="pres">
      <dgm:prSet presAssocID="{0E3C9572-F009-4F09-983B-E4C0C446C457}" presName="Name0" presStyleCnt="0">
        <dgm:presLayoutVars>
          <dgm:dir/>
          <dgm:resizeHandles val="exact"/>
        </dgm:presLayoutVars>
      </dgm:prSet>
      <dgm:spPr/>
    </dgm:pt>
    <dgm:pt modelId="{1E305B04-FFE6-42CA-ABB0-9955DC3133EE}" type="pres">
      <dgm:prSet presAssocID="{0E3C9572-F009-4F09-983B-E4C0C446C457}" presName="vNodes" presStyleCnt="0"/>
      <dgm:spPr/>
    </dgm:pt>
    <dgm:pt modelId="{345E3FFF-4D1A-47A9-B783-88F886EB3599}" type="pres">
      <dgm:prSet presAssocID="{241D7C6E-F94E-498D-91CF-61A92B5E8065}" presName="node" presStyleLbl="node1" presStyleIdx="0" presStyleCnt="3" custScaleX="252559" custScaleY="238202">
        <dgm:presLayoutVars>
          <dgm:bulletEnabled val="1"/>
        </dgm:presLayoutVars>
      </dgm:prSet>
      <dgm:spPr/>
    </dgm:pt>
    <dgm:pt modelId="{CF25670F-F9A0-47A9-A0CE-4569FD41DF64}" type="pres">
      <dgm:prSet presAssocID="{B502C107-A60B-42B5-ABA8-D4E38B2A9305}" presName="spacerT" presStyleCnt="0"/>
      <dgm:spPr/>
    </dgm:pt>
    <dgm:pt modelId="{95E9D458-CC2E-4D3B-962D-8BF59A46DAF2}" type="pres">
      <dgm:prSet presAssocID="{B502C107-A60B-42B5-ABA8-D4E38B2A9305}" presName="sibTrans" presStyleLbl="sibTrans2D1" presStyleIdx="0" presStyleCnt="2"/>
      <dgm:spPr/>
    </dgm:pt>
    <dgm:pt modelId="{58AB39B1-D4B3-4FBA-81E1-62C735433DB9}" type="pres">
      <dgm:prSet presAssocID="{B502C107-A60B-42B5-ABA8-D4E38B2A9305}" presName="spacerB" presStyleCnt="0"/>
      <dgm:spPr/>
    </dgm:pt>
    <dgm:pt modelId="{5EE7FF8E-051A-4198-B1CB-76A2451DD113}" type="pres">
      <dgm:prSet presAssocID="{242774F9-3071-429A-9031-DD9C33A2A8F4}" presName="node" presStyleLbl="node1" presStyleIdx="1" presStyleCnt="3" custScaleX="193172" custScaleY="178571">
        <dgm:presLayoutVars>
          <dgm:bulletEnabled val="1"/>
        </dgm:presLayoutVars>
      </dgm:prSet>
      <dgm:spPr/>
    </dgm:pt>
    <dgm:pt modelId="{274C1096-0E42-4CD2-91DC-275E3F91F820}" type="pres">
      <dgm:prSet presAssocID="{0E3C9572-F009-4F09-983B-E4C0C446C457}" presName="sibTransLast" presStyleLbl="sibTrans2D1" presStyleIdx="1" presStyleCnt="2"/>
      <dgm:spPr/>
    </dgm:pt>
    <dgm:pt modelId="{BECD196A-DF5C-4C71-8778-E9195A3662A1}" type="pres">
      <dgm:prSet presAssocID="{0E3C9572-F009-4F09-983B-E4C0C446C457}" presName="connectorText" presStyleLbl="sibTrans2D1" presStyleIdx="1" presStyleCnt="2"/>
      <dgm:spPr/>
    </dgm:pt>
    <dgm:pt modelId="{FEC14DB5-BE74-425B-BBAD-AB302D693A7A}" type="pres">
      <dgm:prSet presAssocID="{0E3C9572-F009-4F09-983B-E4C0C446C457}" presName="lastNode" presStyleLbl="node1" presStyleIdx="2" presStyleCnt="3" custScaleX="99135" custLinFactNeighborX="71876" custLinFactNeighborY="-1466">
        <dgm:presLayoutVars>
          <dgm:bulletEnabled val="1"/>
        </dgm:presLayoutVars>
      </dgm:prSet>
      <dgm:spPr/>
    </dgm:pt>
  </dgm:ptLst>
  <dgm:cxnLst>
    <dgm:cxn modelId="{D64FBF01-A68C-4439-AE6B-CC850523C40D}" type="presOf" srcId="{241D7C6E-F94E-498D-91CF-61A92B5E8065}" destId="{345E3FFF-4D1A-47A9-B783-88F886EB3599}" srcOrd="0" destOrd="0" presId="urn:microsoft.com/office/officeart/2005/8/layout/equation2"/>
    <dgm:cxn modelId="{1D62343A-1692-483A-91F0-8FF650222831}" type="presOf" srcId="{0E3C9572-F009-4F09-983B-E4C0C446C457}" destId="{C1D609C3-5EE6-4B97-922F-3522CC0F7EC2}" srcOrd="0" destOrd="0" presId="urn:microsoft.com/office/officeart/2005/8/layout/equation2"/>
    <dgm:cxn modelId="{25CFD83D-453B-482A-AE70-69667038A1A2}" srcId="{0E3C9572-F009-4F09-983B-E4C0C446C457}" destId="{241D7C6E-F94E-498D-91CF-61A92B5E8065}" srcOrd="0" destOrd="0" parTransId="{8675DBF1-891C-4CF9-9345-490C3FA3C720}" sibTransId="{B502C107-A60B-42B5-ABA8-D4E38B2A9305}"/>
    <dgm:cxn modelId="{340F155F-B7CC-4CFD-9563-D596925ACB78}" type="presOf" srcId="{B502C107-A60B-42B5-ABA8-D4E38B2A9305}" destId="{95E9D458-CC2E-4D3B-962D-8BF59A46DAF2}" srcOrd="0" destOrd="0" presId="urn:microsoft.com/office/officeart/2005/8/layout/equation2"/>
    <dgm:cxn modelId="{DC8FB441-EDA6-4E09-AB83-BB0E3CAB55AF}" type="presOf" srcId="{3AD3EC22-5D08-496A-B02B-CBF424F0F439}" destId="{274C1096-0E42-4CD2-91DC-275E3F91F820}" srcOrd="0" destOrd="0" presId="urn:microsoft.com/office/officeart/2005/8/layout/equation2"/>
    <dgm:cxn modelId="{4E166B44-B7A3-4B13-94F2-10C8D0C4B6C5}" srcId="{0E3C9572-F009-4F09-983B-E4C0C446C457}" destId="{242774F9-3071-429A-9031-DD9C33A2A8F4}" srcOrd="1" destOrd="0" parTransId="{37A4AED1-95AB-48E5-B97F-D585C2EAD2A3}" sibTransId="{3AD3EC22-5D08-496A-B02B-CBF424F0F439}"/>
    <dgm:cxn modelId="{47698768-0B90-47B4-8BC4-76EA5AEF9E27}" type="presOf" srcId="{242774F9-3071-429A-9031-DD9C33A2A8F4}" destId="{5EE7FF8E-051A-4198-B1CB-76A2451DD113}" srcOrd="0" destOrd="0" presId="urn:microsoft.com/office/officeart/2005/8/layout/equation2"/>
    <dgm:cxn modelId="{DA6855A9-5F05-428D-A8D0-65F69D5754B0}" type="presOf" srcId="{3AD3EC22-5D08-496A-B02B-CBF424F0F439}" destId="{BECD196A-DF5C-4C71-8778-E9195A3662A1}" srcOrd="1" destOrd="0" presId="urn:microsoft.com/office/officeart/2005/8/layout/equation2"/>
    <dgm:cxn modelId="{115617F3-F7A8-47FD-9355-EC8FDBBAC5BA}" type="presOf" srcId="{3A9C4452-D4C4-4786-9B68-C5C8A8B124E6}" destId="{FEC14DB5-BE74-425B-BBAD-AB302D693A7A}" srcOrd="0" destOrd="0" presId="urn:microsoft.com/office/officeart/2005/8/layout/equation2"/>
    <dgm:cxn modelId="{177925FB-F7C7-4FCF-ABF8-8D7D0BF4FBE6}" srcId="{0E3C9572-F009-4F09-983B-E4C0C446C457}" destId="{3A9C4452-D4C4-4786-9B68-C5C8A8B124E6}" srcOrd="2" destOrd="0" parTransId="{A2EE6F09-93F2-4B26-AB2E-1835F40242E5}" sibTransId="{21A8691B-90DC-499D-A6A3-F13F178DBE1B}"/>
    <dgm:cxn modelId="{B31D81FE-060C-456C-A1F1-8AD41068CF93}" type="presParOf" srcId="{C1D609C3-5EE6-4B97-922F-3522CC0F7EC2}" destId="{1E305B04-FFE6-42CA-ABB0-9955DC3133EE}" srcOrd="0" destOrd="0" presId="urn:microsoft.com/office/officeart/2005/8/layout/equation2"/>
    <dgm:cxn modelId="{C90FFBA4-F537-4FA3-AEF6-E44C101B82FF}" type="presParOf" srcId="{1E305B04-FFE6-42CA-ABB0-9955DC3133EE}" destId="{345E3FFF-4D1A-47A9-B783-88F886EB3599}" srcOrd="0" destOrd="0" presId="urn:microsoft.com/office/officeart/2005/8/layout/equation2"/>
    <dgm:cxn modelId="{4A93CC59-5B19-4534-8955-F9CBFD7DB753}" type="presParOf" srcId="{1E305B04-FFE6-42CA-ABB0-9955DC3133EE}" destId="{CF25670F-F9A0-47A9-A0CE-4569FD41DF64}" srcOrd="1" destOrd="0" presId="urn:microsoft.com/office/officeart/2005/8/layout/equation2"/>
    <dgm:cxn modelId="{8A3F080D-EDBB-4F4A-BCF3-F9AD5F2032F5}" type="presParOf" srcId="{1E305B04-FFE6-42CA-ABB0-9955DC3133EE}" destId="{95E9D458-CC2E-4D3B-962D-8BF59A46DAF2}" srcOrd="2" destOrd="0" presId="urn:microsoft.com/office/officeart/2005/8/layout/equation2"/>
    <dgm:cxn modelId="{7D58EE99-BC8F-41F8-8874-91B1CA53910C}" type="presParOf" srcId="{1E305B04-FFE6-42CA-ABB0-9955DC3133EE}" destId="{58AB39B1-D4B3-4FBA-81E1-62C735433DB9}" srcOrd="3" destOrd="0" presId="urn:microsoft.com/office/officeart/2005/8/layout/equation2"/>
    <dgm:cxn modelId="{07A10B86-0FAF-4721-89C5-E8B557A18179}" type="presParOf" srcId="{1E305B04-FFE6-42CA-ABB0-9955DC3133EE}" destId="{5EE7FF8E-051A-4198-B1CB-76A2451DD113}" srcOrd="4" destOrd="0" presId="urn:microsoft.com/office/officeart/2005/8/layout/equation2"/>
    <dgm:cxn modelId="{438C424D-9BE3-4DE9-B555-72B4BA6A9AFE}" type="presParOf" srcId="{C1D609C3-5EE6-4B97-922F-3522CC0F7EC2}" destId="{274C1096-0E42-4CD2-91DC-275E3F91F820}" srcOrd="1" destOrd="0" presId="urn:microsoft.com/office/officeart/2005/8/layout/equation2"/>
    <dgm:cxn modelId="{BBDDFD3D-60B7-47AF-B717-377EE960D296}" type="presParOf" srcId="{274C1096-0E42-4CD2-91DC-275E3F91F820}" destId="{BECD196A-DF5C-4C71-8778-E9195A3662A1}" srcOrd="0" destOrd="0" presId="urn:microsoft.com/office/officeart/2005/8/layout/equation2"/>
    <dgm:cxn modelId="{A234C800-4728-4FE4-842B-3F90B3CBBEB8}" type="presParOf" srcId="{C1D609C3-5EE6-4B97-922F-3522CC0F7EC2}" destId="{FEC14DB5-BE74-425B-BBAD-AB302D693A7A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7DBDB-9B54-4D96-A363-4EE464C6A522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D3D4AA26-7481-4C0B-8B00-FD943CA97E46}">
      <dgm:prSet phldrT="[Tekst]" custT="1"/>
      <dgm:spPr/>
      <dgm:t>
        <a:bodyPr/>
        <a:lstStyle/>
        <a:p>
          <a:r>
            <a:rPr lang="pl-PL" sz="1600" dirty="0"/>
            <a:t>Dofinansowanie</a:t>
          </a:r>
        </a:p>
        <a:p>
          <a:r>
            <a:rPr lang="pl-PL" sz="1600" dirty="0"/>
            <a:t>EFS 85%</a:t>
          </a:r>
        </a:p>
        <a:p>
          <a:r>
            <a:rPr lang="pl-PL" sz="1600" dirty="0"/>
            <a:t>BP 10%</a:t>
          </a:r>
        </a:p>
      </dgm:t>
    </dgm:pt>
    <dgm:pt modelId="{7072E3EA-9387-4E96-AF9F-2A2E7DCFCD66}" type="parTrans" cxnId="{244E34AE-CFA3-4427-8EB6-FD743A151CC5}">
      <dgm:prSet/>
      <dgm:spPr/>
      <dgm:t>
        <a:bodyPr/>
        <a:lstStyle/>
        <a:p>
          <a:endParaRPr lang="pl-PL"/>
        </a:p>
      </dgm:t>
    </dgm:pt>
    <dgm:pt modelId="{D9B3FCB5-B1AD-4E19-BD10-869F31FAB5F7}" type="sibTrans" cxnId="{244E34AE-CFA3-4427-8EB6-FD743A151CC5}">
      <dgm:prSet/>
      <dgm:spPr/>
      <dgm:t>
        <a:bodyPr/>
        <a:lstStyle/>
        <a:p>
          <a:endParaRPr lang="pl-PL"/>
        </a:p>
      </dgm:t>
    </dgm:pt>
    <dgm:pt modelId="{2FDA4D06-99B2-4901-BB99-F3CF4083380D}">
      <dgm:prSet phldrT="[Tekst]"/>
      <dgm:spPr/>
      <dgm:t>
        <a:bodyPr/>
        <a:lstStyle/>
        <a:p>
          <a:r>
            <a:rPr lang="pl-PL" dirty="0"/>
            <a:t>Wkład własny</a:t>
          </a:r>
        </a:p>
        <a:p>
          <a:r>
            <a:rPr lang="pl-PL" dirty="0"/>
            <a:t>5%</a:t>
          </a:r>
        </a:p>
      </dgm:t>
    </dgm:pt>
    <dgm:pt modelId="{EFB348EA-B6BC-467E-8194-D74E02590D8F}" type="parTrans" cxnId="{ECF3A9EA-5D6C-4B90-87FC-9C9837F69568}">
      <dgm:prSet/>
      <dgm:spPr/>
      <dgm:t>
        <a:bodyPr/>
        <a:lstStyle/>
        <a:p>
          <a:endParaRPr lang="pl-PL"/>
        </a:p>
      </dgm:t>
    </dgm:pt>
    <dgm:pt modelId="{52A1875A-7C40-4DEB-920C-6BCD49CF518C}" type="sibTrans" cxnId="{ECF3A9EA-5D6C-4B90-87FC-9C9837F69568}">
      <dgm:prSet/>
      <dgm:spPr/>
      <dgm:t>
        <a:bodyPr/>
        <a:lstStyle/>
        <a:p>
          <a:endParaRPr lang="pl-PL"/>
        </a:p>
      </dgm:t>
    </dgm:pt>
    <dgm:pt modelId="{1C70CF70-5D1C-42DD-BD7D-D5545327B09D}">
      <dgm:prSet phldrT="[Tekst]"/>
      <dgm:spPr/>
      <dgm:t>
        <a:bodyPr/>
        <a:lstStyle/>
        <a:p>
          <a:r>
            <a:rPr lang="pl-PL" dirty="0"/>
            <a:t>100% wartości projektu</a:t>
          </a:r>
        </a:p>
      </dgm:t>
    </dgm:pt>
    <dgm:pt modelId="{0696F87F-B301-412A-B87D-F8A6CFFCA162}" type="parTrans" cxnId="{F7961F76-2DE2-4587-830B-851B3D6EF701}">
      <dgm:prSet/>
      <dgm:spPr/>
      <dgm:t>
        <a:bodyPr/>
        <a:lstStyle/>
        <a:p>
          <a:endParaRPr lang="pl-PL"/>
        </a:p>
      </dgm:t>
    </dgm:pt>
    <dgm:pt modelId="{6EFF21D1-E75D-46AA-AEB6-1CDF619F389B}" type="sibTrans" cxnId="{F7961F76-2DE2-4587-830B-851B3D6EF701}">
      <dgm:prSet/>
      <dgm:spPr/>
      <dgm:t>
        <a:bodyPr/>
        <a:lstStyle/>
        <a:p>
          <a:endParaRPr lang="pl-PL"/>
        </a:p>
      </dgm:t>
    </dgm:pt>
    <dgm:pt modelId="{5C5F67C4-3C7A-4602-BB19-27A0270AAEB8}" type="pres">
      <dgm:prSet presAssocID="{1707DBDB-9B54-4D96-A363-4EE464C6A522}" presName="linearFlow" presStyleCnt="0">
        <dgm:presLayoutVars>
          <dgm:dir/>
          <dgm:resizeHandles val="exact"/>
        </dgm:presLayoutVars>
      </dgm:prSet>
      <dgm:spPr/>
    </dgm:pt>
    <dgm:pt modelId="{F52C2A3B-90A1-48F6-B3E0-33E70A79C32A}" type="pres">
      <dgm:prSet presAssocID="{D3D4AA26-7481-4C0B-8B00-FD943CA97E46}" presName="node" presStyleLbl="node1" presStyleIdx="0" presStyleCnt="3">
        <dgm:presLayoutVars>
          <dgm:bulletEnabled val="1"/>
        </dgm:presLayoutVars>
      </dgm:prSet>
      <dgm:spPr/>
    </dgm:pt>
    <dgm:pt modelId="{4B684210-A750-4F51-89E3-C2ED293AD9BB}" type="pres">
      <dgm:prSet presAssocID="{D9B3FCB5-B1AD-4E19-BD10-869F31FAB5F7}" presName="spacerL" presStyleCnt="0"/>
      <dgm:spPr/>
    </dgm:pt>
    <dgm:pt modelId="{20F2BDEB-908D-4AEF-B499-B67F15862EFC}" type="pres">
      <dgm:prSet presAssocID="{D9B3FCB5-B1AD-4E19-BD10-869F31FAB5F7}" presName="sibTrans" presStyleLbl="sibTrans2D1" presStyleIdx="0" presStyleCnt="2"/>
      <dgm:spPr/>
    </dgm:pt>
    <dgm:pt modelId="{50032C36-2B7E-4D98-9A83-B70D3B6FCE39}" type="pres">
      <dgm:prSet presAssocID="{D9B3FCB5-B1AD-4E19-BD10-869F31FAB5F7}" presName="spacerR" presStyleCnt="0"/>
      <dgm:spPr/>
    </dgm:pt>
    <dgm:pt modelId="{E28F7204-BA9E-47EB-81C7-DEC87133F556}" type="pres">
      <dgm:prSet presAssocID="{2FDA4D06-99B2-4901-BB99-F3CF4083380D}" presName="node" presStyleLbl="node1" presStyleIdx="1" presStyleCnt="3">
        <dgm:presLayoutVars>
          <dgm:bulletEnabled val="1"/>
        </dgm:presLayoutVars>
      </dgm:prSet>
      <dgm:spPr/>
    </dgm:pt>
    <dgm:pt modelId="{36137BAF-36F6-484B-A316-CCE54FA8EA4C}" type="pres">
      <dgm:prSet presAssocID="{52A1875A-7C40-4DEB-920C-6BCD49CF518C}" presName="spacerL" presStyleCnt="0"/>
      <dgm:spPr/>
    </dgm:pt>
    <dgm:pt modelId="{6E929DC3-8C28-4447-A095-0E81D762B904}" type="pres">
      <dgm:prSet presAssocID="{52A1875A-7C40-4DEB-920C-6BCD49CF518C}" presName="sibTrans" presStyleLbl="sibTrans2D1" presStyleIdx="1" presStyleCnt="2"/>
      <dgm:spPr/>
    </dgm:pt>
    <dgm:pt modelId="{7CE85570-BBEF-44B1-8261-C54BD0F10D64}" type="pres">
      <dgm:prSet presAssocID="{52A1875A-7C40-4DEB-920C-6BCD49CF518C}" presName="spacerR" presStyleCnt="0"/>
      <dgm:spPr/>
    </dgm:pt>
    <dgm:pt modelId="{481A8C86-591A-44DB-86EB-BAE42DC69FBA}" type="pres">
      <dgm:prSet presAssocID="{1C70CF70-5D1C-42DD-BD7D-D5545327B09D}" presName="node" presStyleLbl="node1" presStyleIdx="2" presStyleCnt="3">
        <dgm:presLayoutVars>
          <dgm:bulletEnabled val="1"/>
        </dgm:presLayoutVars>
      </dgm:prSet>
      <dgm:spPr/>
    </dgm:pt>
  </dgm:ptLst>
  <dgm:cxnLst>
    <dgm:cxn modelId="{A5FA000E-CD53-4053-89DB-7A649CACBA1D}" type="presOf" srcId="{D3D4AA26-7481-4C0B-8B00-FD943CA97E46}" destId="{F52C2A3B-90A1-48F6-B3E0-33E70A79C32A}" srcOrd="0" destOrd="0" presId="urn:microsoft.com/office/officeart/2005/8/layout/equation1"/>
    <dgm:cxn modelId="{C305BF43-94C5-489E-AB97-635096E7F919}" type="presOf" srcId="{52A1875A-7C40-4DEB-920C-6BCD49CF518C}" destId="{6E929DC3-8C28-4447-A095-0E81D762B904}" srcOrd="0" destOrd="0" presId="urn:microsoft.com/office/officeart/2005/8/layout/equation1"/>
    <dgm:cxn modelId="{3644F665-288A-4F74-99AB-70F3AB4E4A0E}" type="presOf" srcId="{D9B3FCB5-B1AD-4E19-BD10-869F31FAB5F7}" destId="{20F2BDEB-908D-4AEF-B499-B67F15862EFC}" srcOrd="0" destOrd="0" presId="urn:microsoft.com/office/officeart/2005/8/layout/equation1"/>
    <dgm:cxn modelId="{B0E20947-C475-47A3-B72A-4F38D268CF35}" type="presOf" srcId="{2FDA4D06-99B2-4901-BB99-F3CF4083380D}" destId="{E28F7204-BA9E-47EB-81C7-DEC87133F556}" srcOrd="0" destOrd="0" presId="urn:microsoft.com/office/officeart/2005/8/layout/equation1"/>
    <dgm:cxn modelId="{F7961F76-2DE2-4587-830B-851B3D6EF701}" srcId="{1707DBDB-9B54-4D96-A363-4EE464C6A522}" destId="{1C70CF70-5D1C-42DD-BD7D-D5545327B09D}" srcOrd="2" destOrd="0" parTransId="{0696F87F-B301-412A-B87D-F8A6CFFCA162}" sibTransId="{6EFF21D1-E75D-46AA-AEB6-1CDF619F389B}"/>
    <dgm:cxn modelId="{244E34AE-CFA3-4427-8EB6-FD743A151CC5}" srcId="{1707DBDB-9B54-4D96-A363-4EE464C6A522}" destId="{D3D4AA26-7481-4C0B-8B00-FD943CA97E46}" srcOrd="0" destOrd="0" parTransId="{7072E3EA-9387-4E96-AF9F-2A2E7DCFCD66}" sibTransId="{D9B3FCB5-B1AD-4E19-BD10-869F31FAB5F7}"/>
    <dgm:cxn modelId="{CF6C7AAF-7265-4FE3-84F0-D4FD0CE4776D}" type="presOf" srcId="{1C70CF70-5D1C-42DD-BD7D-D5545327B09D}" destId="{481A8C86-591A-44DB-86EB-BAE42DC69FBA}" srcOrd="0" destOrd="0" presId="urn:microsoft.com/office/officeart/2005/8/layout/equation1"/>
    <dgm:cxn modelId="{5C5D3CE6-EA46-4BB7-9BF2-7544F612DA59}" type="presOf" srcId="{1707DBDB-9B54-4D96-A363-4EE464C6A522}" destId="{5C5F67C4-3C7A-4602-BB19-27A0270AAEB8}" srcOrd="0" destOrd="0" presId="urn:microsoft.com/office/officeart/2005/8/layout/equation1"/>
    <dgm:cxn modelId="{ECF3A9EA-5D6C-4B90-87FC-9C9837F69568}" srcId="{1707DBDB-9B54-4D96-A363-4EE464C6A522}" destId="{2FDA4D06-99B2-4901-BB99-F3CF4083380D}" srcOrd="1" destOrd="0" parTransId="{EFB348EA-B6BC-467E-8194-D74E02590D8F}" sibTransId="{52A1875A-7C40-4DEB-920C-6BCD49CF518C}"/>
    <dgm:cxn modelId="{9BCD1A93-BE7C-47B4-A2C3-2423672FE1B5}" type="presParOf" srcId="{5C5F67C4-3C7A-4602-BB19-27A0270AAEB8}" destId="{F52C2A3B-90A1-48F6-B3E0-33E70A79C32A}" srcOrd="0" destOrd="0" presId="urn:microsoft.com/office/officeart/2005/8/layout/equation1"/>
    <dgm:cxn modelId="{A507064E-B951-4D22-AB76-AAE7DDE8776D}" type="presParOf" srcId="{5C5F67C4-3C7A-4602-BB19-27A0270AAEB8}" destId="{4B684210-A750-4F51-89E3-C2ED293AD9BB}" srcOrd="1" destOrd="0" presId="urn:microsoft.com/office/officeart/2005/8/layout/equation1"/>
    <dgm:cxn modelId="{0B34BDA0-478A-4B86-9E71-B3FD342E8262}" type="presParOf" srcId="{5C5F67C4-3C7A-4602-BB19-27A0270AAEB8}" destId="{20F2BDEB-908D-4AEF-B499-B67F15862EFC}" srcOrd="2" destOrd="0" presId="urn:microsoft.com/office/officeart/2005/8/layout/equation1"/>
    <dgm:cxn modelId="{54489BA7-AE8A-4A96-A71B-B967AF50F2B2}" type="presParOf" srcId="{5C5F67C4-3C7A-4602-BB19-27A0270AAEB8}" destId="{50032C36-2B7E-4D98-9A83-B70D3B6FCE39}" srcOrd="3" destOrd="0" presId="urn:microsoft.com/office/officeart/2005/8/layout/equation1"/>
    <dgm:cxn modelId="{6FC7124B-1857-4CE2-AF12-631A354ACCAD}" type="presParOf" srcId="{5C5F67C4-3C7A-4602-BB19-27A0270AAEB8}" destId="{E28F7204-BA9E-47EB-81C7-DEC87133F556}" srcOrd="4" destOrd="0" presId="urn:microsoft.com/office/officeart/2005/8/layout/equation1"/>
    <dgm:cxn modelId="{43C553A2-486C-482B-877C-22051D4DF29D}" type="presParOf" srcId="{5C5F67C4-3C7A-4602-BB19-27A0270AAEB8}" destId="{36137BAF-36F6-484B-A316-CCE54FA8EA4C}" srcOrd="5" destOrd="0" presId="urn:microsoft.com/office/officeart/2005/8/layout/equation1"/>
    <dgm:cxn modelId="{47C27170-D41F-4ACF-9A4C-733C449F30B9}" type="presParOf" srcId="{5C5F67C4-3C7A-4602-BB19-27A0270AAEB8}" destId="{6E929DC3-8C28-4447-A095-0E81D762B904}" srcOrd="6" destOrd="0" presId="urn:microsoft.com/office/officeart/2005/8/layout/equation1"/>
    <dgm:cxn modelId="{BDF5C864-FB5E-4206-8913-3249E82BD0EF}" type="presParOf" srcId="{5C5F67C4-3C7A-4602-BB19-27A0270AAEB8}" destId="{7CE85570-BBEF-44B1-8261-C54BD0F10D64}" srcOrd="7" destOrd="0" presId="urn:microsoft.com/office/officeart/2005/8/layout/equation1"/>
    <dgm:cxn modelId="{1788E7FB-0427-49BB-B85F-D5B4061FDC38}" type="presParOf" srcId="{5C5F67C4-3C7A-4602-BB19-27A0270AAEB8}" destId="{481A8C86-591A-44DB-86EB-BAE42DC69FBA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909EC74-DAC4-42FC-ACF4-99FDBBE166E5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52B4C4-FE40-44E1-AE24-6E1560AE18EB}">
      <dgm:prSet phldrT="[Tekst]"/>
      <dgm:spPr/>
      <dgm:t>
        <a:bodyPr/>
        <a:lstStyle/>
        <a:p>
          <a:r>
            <a:rPr lang="pl-PL" dirty="0"/>
            <a:t>Opis projektu </a:t>
          </a:r>
        </a:p>
        <a:p>
          <a:r>
            <a:rPr lang="pl-PL" dirty="0"/>
            <a:t>(sytuacja problemowa, cel projektu, bariery)</a:t>
          </a:r>
        </a:p>
      </dgm:t>
    </dgm:pt>
    <dgm:pt modelId="{4193D8F1-679E-4CDC-9F8D-FA0665E933EB}" type="parTrans" cxnId="{E908BFE1-D74E-4B7C-AFE8-6447145D82CB}">
      <dgm:prSet/>
      <dgm:spPr/>
      <dgm:t>
        <a:bodyPr/>
        <a:lstStyle/>
        <a:p>
          <a:endParaRPr lang="pl-PL"/>
        </a:p>
      </dgm:t>
    </dgm:pt>
    <dgm:pt modelId="{478E428F-E1B2-44B3-8D3F-214FE911E6E5}" type="sibTrans" cxnId="{E908BFE1-D74E-4B7C-AFE8-6447145D82CB}">
      <dgm:prSet/>
      <dgm:spPr/>
      <dgm:t>
        <a:bodyPr/>
        <a:lstStyle/>
        <a:p>
          <a:endParaRPr lang="pl-PL"/>
        </a:p>
      </dgm:t>
    </dgm:pt>
    <dgm:pt modelId="{7107E820-E2BF-44A4-A72B-1BBC6F899976}">
      <dgm:prSet phldrT="[Tekst]"/>
      <dgm:spPr/>
      <dgm:t>
        <a:bodyPr/>
        <a:lstStyle/>
        <a:p>
          <a:r>
            <a:rPr lang="pl-PL" dirty="0"/>
            <a:t>Grupa docelowa</a:t>
          </a:r>
        </a:p>
        <a:p>
          <a:r>
            <a:rPr lang="pl-PL" dirty="0"/>
            <a:t> (potrzeby, istotne cechy)</a:t>
          </a:r>
        </a:p>
      </dgm:t>
    </dgm:pt>
    <dgm:pt modelId="{A58A09E5-8A0D-47C6-858F-B506D9027148}" type="parTrans" cxnId="{1442EC4A-70DA-4058-B587-4CE9EB4D7AAB}">
      <dgm:prSet/>
      <dgm:spPr/>
      <dgm:t>
        <a:bodyPr/>
        <a:lstStyle/>
        <a:p>
          <a:endParaRPr lang="pl-PL"/>
        </a:p>
      </dgm:t>
    </dgm:pt>
    <dgm:pt modelId="{BDED7797-2FC6-4227-B928-87859280D05B}" type="sibTrans" cxnId="{1442EC4A-70DA-4058-B587-4CE9EB4D7AAB}">
      <dgm:prSet/>
      <dgm:spPr/>
      <dgm:t>
        <a:bodyPr/>
        <a:lstStyle/>
        <a:p>
          <a:endParaRPr lang="pl-PL"/>
        </a:p>
      </dgm:t>
    </dgm:pt>
    <dgm:pt modelId="{D573FC24-101A-4099-A139-811941413D4B}">
      <dgm:prSet phldrT="[Tekst]"/>
      <dgm:spPr/>
      <dgm:t>
        <a:bodyPr/>
        <a:lstStyle/>
        <a:p>
          <a:r>
            <a:rPr lang="pl-PL" dirty="0"/>
            <a:t>Wskaźniki projektu, zadania</a:t>
          </a:r>
        </a:p>
      </dgm:t>
    </dgm:pt>
    <dgm:pt modelId="{55C51A46-8BC7-4050-8746-4AE5C1086DE5}" type="parTrans" cxnId="{DC0D2097-658C-4BCA-99CC-0815F3B2C5F1}">
      <dgm:prSet/>
      <dgm:spPr/>
      <dgm:t>
        <a:bodyPr/>
        <a:lstStyle/>
        <a:p>
          <a:endParaRPr lang="pl-PL"/>
        </a:p>
      </dgm:t>
    </dgm:pt>
    <dgm:pt modelId="{18021C0C-7C1F-4003-B89D-EBD88718A7B7}" type="sibTrans" cxnId="{DC0D2097-658C-4BCA-99CC-0815F3B2C5F1}">
      <dgm:prSet/>
      <dgm:spPr/>
      <dgm:t>
        <a:bodyPr/>
        <a:lstStyle/>
        <a:p>
          <a:endParaRPr lang="pl-PL"/>
        </a:p>
      </dgm:t>
    </dgm:pt>
    <dgm:pt modelId="{0253FEC9-C93A-46EF-A0F5-FC04290B693F}">
      <dgm:prSet phldrT="[Tekst]"/>
      <dgm:spPr/>
      <dgm:t>
        <a:bodyPr/>
        <a:lstStyle/>
        <a:p>
          <a:r>
            <a:rPr lang="pl-PL" dirty="0"/>
            <a:t>Budżet projektu</a:t>
          </a:r>
        </a:p>
      </dgm:t>
    </dgm:pt>
    <dgm:pt modelId="{EE887C32-0FD6-4A56-84F8-60241E457FF6}" type="parTrans" cxnId="{437704CB-83CA-49C9-A3DB-CD492A371BE7}">
      <dgm:prSet/>
      <dgm:spPr/>
      <dgm:t>
        <a:bodyPr/>
        <a:lstStyle/>
        <a:p>
          <a:endParaRPr lang="pl-PL"/>
        </a:p>
      </dgm:t>
    </dgm:pt>
    <dgm:pt modelId="{3B12077E-8D28-43B8-A550-E9EE4A0E7A1C}" type="sibTrans" cxnId="{437704CB-83CA-49C9-A3DB-CD492A371BE7}">
      <dgm:prSet/>
      <dgm:spPr/>
      <dgm:t>
        <a:bodyPr/>
        <a:lstStyle/>
        <a:p>
          <a:endParaRPr lang="pl-PL"/>
        </a:p>
      </dgm:t>
    </dgm:pt>
    <dgm:pt modelId="{CA2B2B38-7210-4A55-880D-931E19E7EF93}">
      <dgm:prSet phldrT="[Tekst]"/>
      <dgm:spPr/>
      <dgm:t>
        <a:bodyPr/>
        <a:lstStyle/>
        <a:p>
          <a:r>
            <a:rPr lang="pl-PL" dirty="0"/>
            <a:t>Uzasadnienia wydatków</a:t>
          </a:r>
        </a:p>
      </dgm:t>
    </dgm:pt>
    <dgm:pt modelId="{385C1ADE-476C-4B27-958B-8A85221A24F2}" type="parTrans" cxnId="{7FFEFC88-9F45-4000-9EA6-69633C10CEBB}">
      <dgm:prSet/>
      <dgm:spPr/>
      <dgm:t>
        <a:bodyPr/>
        <a:lstStyle/>
        <a:p>
          <a:endParaRPr lang="pl-PL"/>
        </a:p>
      </dgm:t>
    </dgm:pt>
    <dgm:pt modelId="{4CFE5851-23BF-41E7-B30D-A09986C679A8}" type="sibTrans" cxnId="{7FFEFC88-9F45-4000-9EA6-69633C10CEBB}">
      <dgm:prSet/>
      <dgm:spPr/>
      <dgm:t>
        <a:bodyPr/>
        <a:lstStyle/>
        <a:p>
          <a:endParaRPr lang="pl-PL"/>
        </a:p>
      </dgm:t>
    </dgm:pt>
    <dgm:pt modelId="{9C0186B7-BEFF-4194-BB0F-3819070D3B21}">
      <dgm:prSet/>
      <dgm:spPr/>
      <dgm:t>
        <a:bodyPr/>
        <a:lstStyle/>
        <a:p>
          <a:r>
            <a:rPr lang="pl-PL" dirty="0"/>
            <a:t>Potencjał do realizacji projektu</a:t>
          </a:r>
        </a:p>
      </dgm:t>
    </dgm:pt>
    <dgm:pt modelId="{96A1203A-E267-40CD-A9C5-0FA9EBD6AC30}" type="parTrans" cxnId="{D76FECC7-B90F-4EE0-9827-B9ACD4D08D8C}">
      <dgm:prSet/>
      <dgm:spPr/>
      <dgm:t>
        <a:bodyPr/>
        <a:lstStyle/>
        <a:p>
          <a:endParaRPr lang="pl-PL"/>
        </a:p>
      </dgm:t>
    </dgm:pt>
    <dgm:pt modelId="{F1B379FB-EF24-402E-BF36-B7EE621A9B79}" type="sibTrans" cxnId="{D76FECC7-B90F-4EE0-9827-B9ACD4D08D8C}">
      <dgm:prSet/>
      <dgm:spPr/>
      <dgm:t>
        <a:bodyPr/>
        <a:lstStyle/>
        <a:p>
          <a:endParaRPr lang="pl-PL"/>
        </a:p>
      </dgm:t>
    </dgm:pt>
    <dgm:pt modelId="{95BC9297-512B-4E74-8BC1-7107E6E62FB3}">
      <dgm:prSet/>
      <dgm:spPr/>
      <dgm:t>
        <a:bodyPr/>
        <a:lstStyle/>
        <a:p>
          <a:r>
            <a:rPr lang="pl-PL" dirty="0"/>
            <a:t>Dodatkowe informacje </a:t>
          </a:r>
          <a:br>
            <a:rPr lang="pl-PL" dirty="0"/>
          </a:br>
          <a:r>
            <a:rPr lang="pl-PL" dirty="0"/>
            <a:t>(komponenty, Harmonogram)</a:t>
          </a:r>
        </a:p>
      </dgm:t>
    </dgm:pt>
    <dgm:pt modelId="{8CF9ED6C-FB4F-4572-BB57-C8987419F6FA}" type="parTrans" cxnId="{5E98222C-B82C-4938-A17B-B61BFDA0B638}">
      <dgm:prSet/>
      <dgm:spPr/>
      <dgm:t>
        <a:bodyPr/>
        <a:lstStyle/>
        <a:p>
          <a:endParaRPr lang="pl-PL"/>
        </a:p>
      </dgm:t>
    </dgm:pt>
    <dgm:pt modelId="{42DAA3B0-A4C3-427B-9EF9-FA0F68B6F5A0}" type="sibTrans" cxnId="{5E98222C-B82C-4938-A17B-B61BFDA0B638}">
      <dgm:prSet/>
      <dgm:spPr/>
      <dgm:t>
        <a:bodyPr/>
        <a:lstStyle/>
        <a:p>
          <a:endParaRPr lang="pl-PL"/>
        </a:p>
      </dgm:t>
    </dgm:pt>
    <dgm:pt modelId="{E2F05741-7327-4B6B-8B9D-1F0CBA760BCC}" type="pres">
      <dgm:prSet presAssocID="{7909EC74-DAC4-42FC-ACF4-99FDBBE166E5}" presName="cycle" presStyleCnt="0">
        <dgm:presLayoutVars>
          <dgm:dir/>
          <dgm:resizeHandles val="exact"/>
        </dgm:presLayoutVars>
      </dgm:prSet>
      <dgm:spPr/>
    </dgm:pt>
    <dgm:pt modelId="{E6D230B9-016A-4C0F-B401-88AF0E3CE610}" type="pres">
      <dgm:prSet presAssocID="{2252B4C4-FE40-44E1-AE24-6E1560AE18EB}" presName="node" presStyleLbl="node1" presStyleIdx="0" presStyleCnt="7">
        <dgm:presLayoutVars>
          <dgm:bulletEnabled val="1"/>
        </dgm:presLayoutVars>
      </dgm:prSet>
      <dgm:spPr/>
    </dgm:pt>
    <dgm:pt modelId="{29369D89-B044-4F6C-874D-858AD0209A68}" type="pres">
      <dgm:prSet presAssocID="{478E428F-E1B2-44B3-8D3F-214FE911E6E5}" presName="sibTrans" presStyleLbl="sibTrans2D1" presStyleIdx="0" presStyleCnt="7"/>
      <dgm:spPr/>
    </dgm:pt>
    <dgm:pt modelId="{60603623-99C6-4679-B39D-40C2C44F7A2A}" type="pres">
      <dgm:prSet presAssocID="{478E428F-E1B2-44B3-8D3F-214FE911E6E5}" presName="connectorText" presStyleLbl="sibTrans2D1" presStyleIdx="0" presStyleCnt="7"/>
      <dgm:spPr/>
    </dgm:pt>
    <dgm:pt modelId="{DD828859-CCC9-400B-8601-1D6D7373ECCC}" type="pres">
      <dgm:prSet presAssocID="{7107E820-E2BF-44A4-A72B-1BBC6F899976}" presName="node" presStyleLbl="node1" presStyleIdx="1" presStyleCnt="7">
        <dgm:presLayoutVars>
          <dgm:bulletEnabled val="1"/>
        </dgm:presLayoutVars>
      </dgm:prSet>
      <dgm:spPr/>
    </dgm:pt>
    <dgm:pt modelId="{D3CE5CA9-0173-4528-B571-33CE6D3A1318}" type="pres">
      <dgm:prSet presAssocID="{BDED7797-2FC6-4227-B928-87859280D05B}" presName="sibTrans" presStyleLbl="sibTrans2D1" presStyleIdx="1" presStyleCnt="7"/>
      <dgm:spPr/>
    </dgm:pt>
    <dgm:pt modelId="{17241627-48F0-4099-884C-BB6A6C6BC487}" type="pres">
      <dgm:prSet presAssocID="{BDED7797-2FC6-4227-B928-87859280D05B}" presName="connectorText" presStyleLbl="sibTrans2D1" presStyleIdx="1" presStyleCnt="7"/>
      <dgm:spPr/>
    </dgm:pt>
    <dgm:pt modelId="{80451E52-E3D0-4844-B7A5-E1E3B5EFFE20}" type="pres">
      <dgm:prSet presAssocID="{D573FC24-101A-4099-A139-811941413D4B}" presName="node" presStyleLbl="node1" presStyleIdx="2" presStyleCnt="7">
        <dgm:presLayoutVars>
          <dgm:bulletEnabled val="1"/>
        </dgm:presLayoutVars>
      </dgm:prSet>
      <dgm:spPr/>
    </dgm:pt>
    <dgm:pt modelId="{19E8883E-13A6-4B2D-B1CE-3C8D20DFAF44}" type="pres">
      <dgm:prSet presAssocID="{18021C0C-7C1F-4003-B89D-EBD88718A7B7}" presName="sibTrans" presStyleLbl="sibTrans2D1" presStyleIdx="2" presStyleCnt="7"/>
      <dgm:spPr/>
    </dgm:pt>
    <dgm:pt modelId="{192C5703-01AD-4D19-AA2B-804AD9E968AB}" type="pres">
      <dgm:prSet presAssocID="{18021C0C-7C1F-4003-B89D-EBD88718A7B7}" presName="connectorText" presStyleLbl="sibTrans2D1" presStyleIdx="2" presStyleCnt="7"/>
      <dgm:spPr/>
    </dgm:pt>
    <dgm:pt modelId="{2743BA9B-B685-4874-9B5B-0878B0BD9ED5}" type="pres">
      <dgm:prSet presAssocID="{0253FEC9-C93A-46EF-A0F5-FC04290B693F}" presName="node" presStyleLbl="node1" presStyleIdx="3" presStyleCnt="7">
        <dgm:presLayoutVars>
          <dgm:bulletEnabled val="1"/>
        </dgm:presLayoutVars>
      </dgm:prSet>
      <dgm:spPr/>
    </dgm:pt>
    <dgm:pt modelId="{F5DDB247-2542-4A06-87FE-77E78C6FE8E4}" type="pres">
      <dgm:prSet presAssocID="{3B12077E-8D28-43B8-A550-E9EE4A0E7A1C}" presName="sibTrans" presStyleLbl="sibTrans2D1" presStyleIdx="3" presStyleCnt="7"/>
      <dgm:spPr/>
    </dgm:pt>
    <dgm:pt modelId="{E755F901-C903-4890-A167-D2EF7C816271}" type="pres">
      <dgm:prSet presAssocID="{3B12077E-8D28-43B8-A550-E9EE4A0E7A1C}" presName="connectorText" presStyleLbl="sibTrans2D1" presStyleIdx="3" presStyleCnt="7"/>
      <dgm:spPr/>
    </dgm:pt>
    <dgm:pt modelId="{ADF5100B-4BEE-414F-B97D-E17BDED29138}" type="pres">
      <dgm:prSet presAssocID="{CA2B2B38-7210-4A55-880D-931E19E7EF93}" presName="node" presStyleLbl="node1" presStyleIdx="4" presStyleCnt="7">
        <dgm:presLayoutVars>
          <dgm:bulletEnabled val="1"/>
        </dgm:presLayoutVars>
      </dgm:prSet>
      <dgm:spPr/>
    </dgm:pt>
    <dgm:pt modelId="{74AA9F0B-87A3-4D26-BFDA-86DE95A76AEF}" type="pres">
      <dgm:prSet presAssocID="{4CFE5851-23BF-41E7-B30D-A09986C679A8}" presName="sibTrans" presStyleLbl="sibTrans2D1" presStyleIdx="4" presStyleCnt="7"/>
      <dgm:spPr/>
    </dgm:pt>
    <dgm:pt modelId="{8A97823A-CFFD-4E80-BEE2-32C03ED3986A}" type="pres">
      <dgm:prSet presAssocID="{4CFE5851-23BF-41E7-B30D-A09986C679A8}" presName="connectorText" presStyleLbl="sibTrans2D1" presStyleIdx="4" presStyleCnt="7"/>
      <dgm:spPr/>
    </dgm:pt>
    <dgm:pt modelId="{5CCBB6BF-3D20-4DFA-A090-74914210477E}" type="pres">
      <dgm:prSet presAssocID="{9C0186B7-BEFF-4194-BB0F-3819070D3B21}" presName="node" presStyleLbl="node1" presStyleIdx="5" presStyleCnt="7">
        <dgm:presLayoutVars>
          <dgm:bulletEnabled val="1"/>
        </dgm:presLayoutVars>
      </dgm:prSet>
      <dgm:spPr/>
    </dgm:pt>
    <dgm:pt modelId="{21A6FFCD-46FF-4088-87B8-F5DCC00A55B0}" type="pres">
      <dgm:prSet presAssocID="{F1B379FB-EF24-402E-BF36-B7EE621A9B79}" presName="sibTrans" presStyleLbl="sibTrans2D1" presStyleIdx="5" presStyleCnt="7"/>
      <dgm:spPr/>
    </dgm:pt>
    <dgm:pt modelId="{3615236E-AF96-4EE6-AEE6-D1944C4CA6BD}" type="pres">
      <dgm:prSet presAssocID="{F1B379FB-EF24-402E-BF36-B7EE621A9B79}" presName="connectorText" presStyleLbl="sibTrans2D1" presStyleIdx="5" presStyleCnt="7"/>
      <dgm:spPr/>
    </dgm:pt>
    <dgm:pt modelId="{6378FCB8-F6A3-49FA-834B-7AC532D981BB}" type="pres">
      <dgm:prSet presAssocID="{95BC9297-512B-4E74-8BC1-7107E6E62FB3}" presName="node" presStyleLbl="node1" presStyleIdx="6" presStyleCnt="7">
        <dgm:presLayoutVars>
          <dgm:bulletEnabled val="1"/>
        </dgm:presLayoutVars>
      </dgm:prSet>
      <dgm:spPr/>
    </dgm:pt>
    <dgm:pt modelId="{A793D81E-7C12-40A7-AE05-D0A4A276D018}" type="pres">
      <dgm:prSet presAssocID="{42DAA3B0-A4C3-427B-9EF9-FA0F68B6F5A0}" presName="sibTrans" presStyleLbl="sibTrans2D1" presStyleIdx="6" presStyleCnt="7"/>
      <dgm:spPr/>
    </dgm:pt>
    <dgm:pt modelId="{7ED05472-1771-4329-99E7-871F1213E307}" type="pres">
      <dgm:prSet presAssocID="{42DAA3B0-A4C3-427B-9EF9-FA0F68B6F5A0}" presName="connectorText" presStyleLbl="sibTrans2D1" presStyleIdx="6" presStyleCnt="7"/>
      <dgm:spPr/>
    </dgm:pt>
  </dgm:ptLst>
  <dgm:cxnLst>
    <dgm:cxn modelId="{8DA07207-2423-42EE-928F-077701ADAE7C}" type="presOf" srcId="{42DAA3B0-A4C3-427B-9EF9-FA0F68B6F5A0}" destId="{A793D81E-7C12-40A7-AE05-D0A4A276D018}" srcOrd="0" destOrd="0" presId="urn:microsoft.com/office/officeart/2005/8/layout/cycle2"/>
    <dgm:cxn modelId="{D485CA0A-C4E4-49D5-A5BD-5A430F50BEED}" type="presOf" srcId="{D573FC24-101A-4099-A139-811941413D4B}" destId="{80451E52-E3D0-4844-B7A5-E1E3B5EFFE20}" srcOrd="0" destOrd="0" presId="urn:microsoft.com/office/officeart/2005/8/layout/cycle2"/>
    <dgm:cxn modelId="{A4B7F00E-0823-401E-B44D-8B55B8354FDD}" type="presOf" srcId="{95BC9297-512B-4E74-8BC1-7107E6E62FB3}" destId="{6378FCB8-F6A3-49FA-834B-7AC532D981BB}" srcOrd="0" destOrd="0" presId="urn:microsoft.com/office/officeart/2005/8/layout/cycle2"/>
    <dgm:cxn modelId="{4A56511B-8A61-464F-BE99-75300BECC7A6}" type="presOf" srcId="{3B12077E-8D28-43B8-A550-E9EE4A0E7A1C}" destId="{E755F901-C903-4890-A167-D2EF7C816271}" srcOrd="1" destOrd="0" presId="urn:microsoft.com/office/officeart/2005/8/layout/cycle2"/>
    <dgm:cxn modelId="{21912429-2DF3-4067-93E3-3F06A1ACE1E8}" type="presOf" srcId="{7107E820-E2BF-44A4-A72B-1BBC6F899976}" destId="{DD828859-CCC9-400B-8601-1D6D7373ECCC}" srcOrd="0" destOrd="0" presId="urn:microsoft.com/office/officeart/2005/8/layout/cycle2"/>
    <dgm:cxn modelId="{5E98222C-B82C-4938-A17B-B61BFDA0B638}" srcId="{7909EC74-DAC4-42FC-ACF4-99FDBBE166E5}" destId="{95BC9297-512B-4E74-8BC1-7107E6E62FB3}" srcOrd="6" destOrd="0" parTransId="{8CF9ED6C-FB4F-4572-BB57-C8987419F6FA}" sibTransId="{42DAA3B0-A4C3-427B-9EF9-FA0F68B6F5A0}"/>
    <dgm:cxn modelId="{CB18DC2F-CB5B-4594-978A-05024A10A5CC}" type="presOf" srcId="{BDED7797-2FC6-4227-B928-87859280D05B}" destId="{17241627-48F0-4099-884C-BB6A6C6BC487}" srcOrd="1" destOrd="0" presId="urn:microsoft.com/office/officeart/2005/8/layout/cycle2"/>
    <dgm:cxn modelId="{6A924B36-0F44-4018-B21D-521F1A20B407}" type="presOf" srcId="{F1B379FB-EF24-402E-BF36-B7EE621A9B79}" destId="{3615236E-AF96-4EE6-AEE6-D1944C4CA6BD}" srcOrd="1" destOrd="0" presId="urn:microsoft.com/office/officeart/2005/8/layout/cycle2"/>
    <dgm:cxn modelId="{5547D65F-8717-45B8-BB38-B2AD1FF8BC26}" type="presOf" srcId="{9C0186B7-BEFF-4194-BB0F-3819070D3B21}" destId="{5CCBB6BF-3D20-4DFA-A090-74914210477E}" srcOrd="0" destOrd="0" presId="urn:microsoft.com/office/officeart/2005/8/layout/cycle2"/>
    <dgm:cxn modelId="{D7C97943-275F-4571-BB0D-D7F6AF74ED1A}" type="presOf" srcId="{F1B379FB-EF24-402E-BF36-B7EE621A9B79}" destId="{21A6FFCD-46FF-4088-87B8-F5DCC00A55B0}" srcOrd="0" destOrd="0" presId="urn:microsoft.com/office/officeart/2005/8/layout/cycle2"/>
    <dgm:cxn modelId="{1A655A65-FE52-43DF-AE63-DF5A21967B92}" type="presOf" srcId="{478E428F-E1B2-44B3-8D3F-214FE911E6E5}" destId="{29369D89-B044-4F6C-874D-858AD0209A68}" srcOrd="0" destOrd="0" presId="urn:microsoft.com/office/officeart/2005/8/layout/cycle2"/>
    <dgm:cxn modelId="{1EF75366-AA7F-4E53-8FF1-3B070FDCF556}" type="presOf" srcId="{18021C0C-7C1F-4003-B89D-EBD88718A7B7}" destId="{19E8883E-13A6-4B2D-B1CE-3C8D20DFAF44}" srcOrd="0" destOrd="0" presId="urn:microsoft.com/office/officeart/2005/8/layout/cycle2"/>
    <dgm:cxn modelId="{1442EC4A-70DA-4058-B587-4CE9EB4D7AAB}" srcId="{7909EC74-DAC4-42FC-ACF4-99FDBBE166E5}" destId="{7107E820-E2BF-44A4-A72B-1BBC6F899976}" srcOrd="1" destOrd="0" parTransId="{A58A09E5-8A0D-47C6-858F-B506D9027148}" sibTransId="{BDED7797-2FC6-4227-B928-87859280D05B}"/>
    <dgm:cxn modelId="{B42C2A73-15EA-4DB5-B2B6-F9D5AC8F4644}" type="presOf" srcId="{4CFE5851-23BF-41E7-B30D-A09986C679A8}" destId="{8A97823A-CFFD-4E80-BEE2-32C03ED3986A}" srcOrd="1" destOrd="0" presId="urn:microsoft.com/office/officeart/2005/8/layout/cycle2"/>
    <dgm:cxn modelId="{44B45858-A886-428D-A092-786CE50D853B}" type="presOf" srcId="{2252B4C4-FE40-44E1-AE24-6E1560AE18EB}" destId="{E6D230B9-016A-4C0F-B401-88AF0E3CE610}" srcOrd="0" destOrd="0" presId="urn:microsoft.com/office/officeart/2005/8/layout/cycle2"/>
    <dgm:cxn modelId="{7FFEFC88-9F45-4000-9EA6-69633C10CEBB}" srcId="{7909EC74-DAC4-42FC-ACF4-99FDBBE166E5}" destId="{CA2B2B38-7210-4A55-880D-931E19E7EF93}" srcOrd="4" destOrd="0" parTransId="{385C1ADE-476C-4B27-958B-8A85221A24F2}" sibTransId="{4CFE5851-23BF-41E7-B30D-A09986C679A8}"/>
    <dgm:cxn modelId="{B4637393-D808-49FA-BB9B-6206FC034D71}" type="presOf" srcId="{478E428F-E1B2-44B3-8D3F-214FE911E6E5}" destId="{60603623-99C6-4679-B39D-40C2C44F7A2A}" srcOrd="1" destOrd="0" presId="urn:microsoft.com/office/officeart/2005/8/layout/cycle2"/>
    <dgm:cxn modelId="{716DD995-121D-405B-A73B-8815FAE91815}" type="presOf" srcId="{42DAA3B0-A4C3-427B-9EF9-FA0F68B6F5A0}" destId="{7ED05472-1771-4329-99E7-871F1213E307}" srcOrd="1" destOrd="0" presId="urn:microsoft.com/office/officeart/2005/8/layout/cycle2"/>
    <dgm:cxn modelId="{DC0D2097-658C-4BCA-99CC-0815F3B2C5F1}" srcId="{7909EC74-DAC4-42FC-ACF4-99FDBBE166E5}" destId="{D573FC24-101A-4099-A139-811941413D4B}" srcOrd="2" destOrd="0" parTransId="{55C51A46-8BC7-4050-8746-4AE5C1086DE5}" sibTransId="{18021C0C-7C1F-4003-B89D-EBD88718A7B7}"/>
    <dgm:cxn modelId="{3BD7B9B6-48B9-4BE5-97B8-9F05B2B6404F}" type="presOf" srcId="{18021C0C-7C1F-4003-B89D-EBD88718A7B7}" destId="{192C5703-01AD-4D19-AA2B-804AD9E968AB}" srcOrd="1" destOrd="0" presId="urn:microsoft.com/office/officeart/2005/8/layout/cycle2"/>
    <dgm:cxn modelId="{376C3CBD-214F-4162-808B-B10EA6DD8237}" type="presOf" srcId="{CA2B2B38-7210-4A55-880D-931E19E7EF93}" destId="{ADF5100B-4BEE-414F-B97D-E17BDED29138}" srcOrd="0" destOrd="0" presId="urn:microsoft.com/office/officeart/2005/8/layout/cycle2"/>
    <dgm:cxn modelId="{9D8000C7-3760-4919-BA6C-EE8F9D024D29}" type="presOf" srcId="{0253FEC9-C93A-46EF-A0F5-FC04290B693F}" destId="{2743BA9B-B685-4874-9B5B-0878B0BD9ED5}" srcOrd="0" destOrd="0" presId="urn:microsoft.com/office/officeart/2005/8/layout/cycle2"/>
    <dgm:cxn modelId="{D76FECC7-B90F-4EE0-9827-B9ACD4D08D8C}" srcId="{7909EC74-DAC4-42FC-ACF4-99FDBBE166E5}" destId="{9C0186B7-BEFF-4194-BB0F-3819070D3B21}" srcOrd="5" destOrd="0" parTransId="{96A1203A-E267-40CD-A9C5-0FA9EBD6AC30}" sibTransId="{F1B379FB-EF24-402E-BF36-B7EE621A9B79}"/>
    <dgm:cxn modelId="{437704CB-83CA-49C9-A3DB-CD492A371BE7}" srcId="{7909EC74-DAC4-42FC-ACF4-99FDBBE166E5}" destId="{0253FEC9-C93A-46EF-A0F5-FC04290B693F}" srcOrd="3" destOrd="0" parTransId="{EE887C32-0FD6-4A56-84F8-60241E457FF6}" sibTransId="{3B12077E-8D28-43B8-A550-E9EE4A0E7A1C}"/>
    <dgm:cxn modelId="{EF156FD8-5D4E-4626-8264-411A2C377F9A}" type="presOf" srcId="{3B12077E-8D28-43B8-A550-E9EE4A0E7A1C}" destId="{F5DDB247-2542-4A06-87FE-77E78C6FE8E4}" srcOrd="0" destOrd="0" presId="urn:microsoft.com/office/officeart/2005/8/layout/cycle2"/>
    <dgm:cxn modelId="{E908BFE1-D74E-4B7C-AFE8-6447145D82CB}" srcId="{7909EC74-DAC4-42FC-ACF4-99FDBBE166E5}" destId="{2252B4C4-FE40-44E1-AE24-6E1560AE18EB}" srcOrd="0" destOrd="0" parTransId="{4193D8F1-679E-4CDC-9F8D-FA0665E933EB}" sibTransId="{478E428F-E1B2-44B3-8D3F-214FE911E6E5}"/>
    <dgm:cxn modelId="{EB26BDE7-51B8-43B6-A8BC-01D9B8197BCA}" type="presOf" srcId="{BDED7797-2FC6-4227-B928-87859280D05B}" destId="{D3CE5CA9-0173-4528-B571-33CE6D3A1318}" srcOrd="0" destOrd="0" presId="urn:microsoft.com/office/officeart/2005/8/layout/cycle2"/>
    <dgm:cxn modelId="{85A998FB-FE6F-433C-B9E9-26D627B9A48F}" type="presOf" srcId="{4CFE5851-23BF-41E7-B30D-A09986C679A8}" destId="{74AA9F0B-87A3-4D26-BFDA-86DE95A76AEF}" srcOrd="0" destOrd="0" presId="urn:microsoft.com/office/officeart/2005/8/layout/cycle2"/>
    <dgm:cxn modelId="{CA06B5FC-1BE4-4224-878E-DA796A932038}" type="presOf" srcId="{7909EC74-DAC4-42FC-ACF4-99FDBBE166E5}" destId="{E2F05741-7327-4B6B-8B9D-1F0CBA760BCC}" srcOrd="0" destOrd="0" presId="urn:microsoft.com/office/officeart/2005/8/layout/cycle2"/>
    <dgm:cxn modelId="{71BE93FE-1217-4494-8DDB-F92B5F7303CC}" type="presParOf" srcId="{E2F05741-7327-4B6B-8B9D-1F0CBA760BCC}" destId="{E6D230B9-016A-4C0F-B401-88AF0E3CE610}" srcOrd="0" destOrd="0" presId="urn:microsoft.com/office/officeart/2005/8/layout/cycle2"/>
    <dgm:cxn modelId="{E58D6968-0D1F-4691-A90C-9C5664D86BCF}" type="presParOf" srcId="{E2F05741-7327-4B6B-8B9D-1F0CBA760BCC}" destId="{29369D89-B044-4F6C-874D-858AD0209A68}" srcOrd="1" destOrd="0" presId="urn:microsoft.com/office/officeart/2005/8/layout/cycle2"/>
    <dgm:cxn modelId="{56FFBABD-0068-432D-9F2E-330AB5F3E391}" type="presParOf" srcId="{29369D89-B044-4F6C-874D-858AD0209A68}" destId="{60603623-99C6-4679-B39D-40C2C44F7A2A}" srcOrd="0" destOrd="0" presId="urn:microsoft.com/office/officeart/2005/8/layout/cycle2"/>
    <dgm:cxn modelId="{CE993E8A-662F-44F3-AE52-D854CAB8FC0A}" type="presParOf" srcId="{E2F05741-7327-4B6B-8B9D-1F0CBA760BCC}" destId="{DD828859-CCC9-400B-8601-1D6D7373ECCC}" srcOrd="2" destOrd="0" presId="urn:microsoft.com/office/officeart/2005/8/layout/cycle2"/>
    <dgm:cxn modelId="{15EFBC93-F03A-4B8C-B6D2-52A5508DEF7A}" type="presParOf" srcId="{E2F05741-7327-4B6B-8B9D-1F0CBA760BCC}" destId="{D3CE5CA9-0173-4528-B571-33CE6D3A1318}" srcOrd="3" destOrd="0" presId="urn:microsoft.com/office/officeart/2005/8/layout/cycle2"/>
    <dgm:cxn modelId="{3798D5D6-7AEB-4A98-B1A6-9F180AB8A05D}" type="presParOf" srcId="{D3CE5CA9-0173-4528-B571-33CE6D3A1318}" destId="{17241627-48F0-4099-884C-BB6A6C6BC487}" srcOrd="0" destOrd="0" presId="urn:microsoft.com/office/officeart/2005/8/layout/cycle2"/>
    <dgm:cxn modelId="{BDDE8F7A-9CC7-4F9E-8A9A-64F14CFA6CFB}" type="presParOf" srcId="{E2F05741-7327-4B6B-8B9D-1F0CBA760BCC}" destId="{80451E52-E3D0-4844-B7A5-E1E3B5EFFE20}" srcOrd="4" destOrd="0" presId="urn:microsoft.com/office/officeart/2005/8/layout/cycle2"/>
    <dgm:cxn modelId="{EF968924-FA81-4A66-8FE2-6AF413B8226C}" type="presParOf" srcId="{E2F05741-7327-4B6B-8B9D-1F0CBA760BCC}" destId="{19E8883E-13A6-4B2D-B1CE-3C8D20DFAF44}" srcOrd="5" destOrd="0" presId="urn:microsoft.com/office/officeart/2005/8/layout/cycle2"/>
    <dgm:cxn modelId="{38069BA9-045D-4F13-AF00-004C74C1E673}" type="presParOf" srcId="{19E8883E-13A6-4B2D-B1CE-3C8D20DFAF44}" destId="{192C5703-01AD-4D19-AA2B-804AD9E968AB}" srcOrd="0" destOrd="0" presId="urn:microsoft.com/office/officeart/2005/8/layout/cycle2"/>
    <dgm:cxn modelId="{2CE8A48C-3E24-47E9-9B67-0D5D9E4B2B13}" type="presParOf" srcId="{E2F05741-7327-4B6B-8B9D-1F0CBA760BCC}" destId="{2743BA9B-B685-4874-9B5B-0878B0BD9ED5}" srcOrd="6" destOrd="0" presId="urn:microsoft.com/office/officeart/2005/8/layout/cycle2"/>
    <dgm:cxn modelId="{6821C575-415C-4C2C-9840-9F9F9D08F238}" type="presParOf" srcId="{E2F05741-7327-4B6B-8B9D-1F0CBA760BCC}" destId="{F5DDB247-2542-4A06-87FE-77E78C6FE8E4}" srcOrd="7" destOrd="0" presId="urn:microsoft.com/office/officeart/2005/8/layout/cycle2"/>
    <dgm:cxn modelId="{66733D04-FC64-4CAF-862D-90E56AFB8E87}" type="presParOf" srcId="{F5DDB247-2542-4A06-87FE-77E78C6FE8E4}" destId="{E755F901-C903-4890-A167-D2EF7C816271}" srcOrd="0" destOrd="0" presId="urn:microsoft.com/office/officeart/2005/8/layout/cycle2"/>
    <dgm:cxn modelId="{67591813-D848-4B80-9A4B-8351E6007F2D}" type="presParOf" srcId="{E2F05741-7327-4B6B-8B9D-1F0CBA760BCC}" destId="{ADF5100B-4BEE-414F-B97D-E17BDED29138}" srcOrd="8" destOrd="0" presId="urn:microsoft.com/office/officeart/2005/8/layout/cycle2"/>
    <dgm:cxn modelId="{BE8CDDB1-78E3-474B-AF37-4850825A2AFF}" type="presParOf" srcId="{E2F05741-7327-4B6B-8B9D-1F0CBA760BCC}" destId="{74AA9F0B-87A3-4D26-BFDA-86DE95A76AEF}" srcOrd="9" destOrd="0" presId="urn:microsoft.com/office/officeart/2005/8/layout/cycle2"/>
    <dgm:cxn modelId="{93C69F16-493C-447B-968A-0DC4499B85B4}" type="presParOf" srcId="{74AA9F0B-87A3-4D26-BFDA-86DE95A76AEF}" destId="{8A97823A-CFFD-4E80-BEE2-32C03ED3986A}" srcOrd="0" destOrd="0" presId="urn:microsoft.com/office/officeart/2005/8/layout/cycle2"/>
    <dgm:cxn modelId="{17BF7590-AD43-40D9-8B06-4C74E368A468}" type="presParOf" srcId="{E2F05741-7327-4B6B-8B9D-1F0CBA760BCC}" destId="{5CCBB6BF-3D20-4DFA-A090-74914210477E}" srcOrd="10" destOrd="0" presId="urn:microsoft.com/office/officeart/2005/8/layout/cycle2"/>
    <dgm:cxn modelId="{708DF72D-54FD-4CB3-B578-AE70C9F5AE30}" type="presParOf" srcId="{E2F05741-7327-4B6B-8B9D-1F0CBA760BCC}" destId="{21A6FFCD-46FF-4088-87B8-F5DCC00A55B0}" srcOrd="11" destOrd="0" presId="urn:microsoft.com/office/officeart/2005/8/layout/cycle2"/>
    <dgm:cxn modelId="{AF38B6B2-B921-483C-AAFB-827DFD2E465C}" type="presParOf" srcId="{21A6FFCD-46FF-4088-87B8-F5DCC00A55B0}" destId="{3615236E-AF96-4EE6-AEE6-D1944C4CA6BD}" srcOrd="0" destOrd="0" presId="urn:microsoft.com/office/officeart/2005/8/layout/cycle2"/>
    <dgm:cxn modelId="{19B26882-21E5-4C5B-AA8C-9FE9B95C7DFB}" type="presParOf" srcId="{E2F05741-7327-4B6B-8B9D-1F0CBA760BCC}" destId="{6378FCB8-F6A3-49FA-834B-7AC532D981BB}" srcOrd="12" destOrd="0" presId="urn:microsoft.com/office/officeart/2005/8/layout/cycle2"/>
    <dgm:cxn modelId="{C737D425-2ADF-4AD5-8909-90434A783A6A}" type="presParOf" srcId="{E2F05741-7327-4B6B-8B9D-1F0CBA760BCC}" destId="{A793D81E-7C12-40A7-AE05-D0A4A276D018}" srcOrd="13" destOrd="0" presId="urn:microsoft.com/office/officeart/2005/8/layout/cycle2"/>
    <dgm:cxn modelId="{C27200FE-9C4F-47B4-886C-A922F6A23B67}" type="presParOf" srcId="{A793D81E-7C12-40A7-AE05-D0A4A276D018}" destId="{7ED05472-1771-4329-99E7-871F1213E30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397917-2744-48E1-ADC9-FF974CDABA99}">
      <dsp:nvSpPr>
        <dsp:cNvPr id="0" name=""/>
        <dsp:cNvSpPr/>
      </dsp:nvSpPr>
      <dsp:spPr>
        <a:xfrm>
          <a:off x="0" y="328"/>
          <a:ext cx="9361040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D6A3927-12BB-48C7-8412-E0BD4A2AAD35}">
      <dsp:nvSpPr>
        <dsp:cNvPr id="0" name=""/>
        <dsp:cNvSpPr/>
      </dsp:nvSpPr>
      <dsp:spPr>
        <a:xfrm>
          <a:off x="0" y="328"/>
          <a:ext cx="9361040" cy="935872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 </a:t>
          </a:r>
          <a:r>
            <a:rPr lang="pl-PL" sz="2400" b="1" kern="1200" dirty="0"/>
            <a:t>Przedsięwzięcia realizowane w tym obszarze muszą być zgodne z:</a:t>
          </a:r>
        </a:p>
      </dsp:txBody>
      <dsp:txXfrm>
        <a:off x="0" y="328"/>
        <a:ext cx="9361040" cy="935872"/>
      </dsp:txXfrm>
    </dsp:sp>
    <dsp:sp modelId="{A7B544E9-66E9-4B62-863A-5BBFD01C420A}">
      <dsp:nvSpPr>
        <dsp:cNvPr id="0" name=""/>
        <dsp:cNvSpPr/>
      </dsp:nvSpPr>
      <dsp:spPr>
        <a:xfrm>
          <a:off x="0" y="708932"/>
          <a:ext cx="9361040" cy="0"/>
        </a:xfrm>
        <a:prstGeom prst="line">
          <a:avLst/>
        </a:prstGeom>
        <a:gradFill rotWithShape="0">
          <a:gsLst>
            <a:gs pos="0">
              <a:schemeClr val="accent5">
                <a:hueOff val="-1351709"/>
                <a:satOff val="-3484"/>
                <a:lumOff val="-2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351709"/>
                <a:satOff val="-3484"/>
                <a:lumOff val="-2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351709"/>
                <a:satOff val="-3484"/>
                <a:lumOff val="-2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1351709"/>
              <a:satOff val="-3484"/>
              <a:lumOff val="-2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E7C7D3E-C973-4014-9147-5A98FF7E3699}">
      <dsp:nvSpPr>
        <dsp:cNvPr id="0" name=""/>
        <dsp:cNvSpPr/>
      </dsp:nvSpPr>
      <dsp:spPr>
        <a:xfrm>
          <a:off x="0" y="936200"/>
          <a:ext cx="9361040" cy="762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a. </a:t>
          </a:r>
          <a:r>
            <a:rPr lang="pl-PL" sz="2200" kern="1200" dirty="0"/>
            <a:t>Ustawą z dnia 9 czerwca 2011 r. o wspieraniu rodziny i systemu pieczy zastępczej</a:t>
          </a:r>
          <a:r>
            <a:rPr lang="pl-PL" sz="2100" kern="1200" dirty="0"/>
            <a:t>;</a:t>
          </a:r>
        </a:p>
      </dsp:txBody>
      <dsp:txXfrm>
        <a:off x="0" y="936200"/>
        <a:ext cx="9361040" cy="762212"/>
      </dsp:txXfrm>
    </dsp:sp>
    <dsp:sp modelId="{896CDC84-2023-4398-8EB5-C92FF97DEAAD}">
      <dsp:nvSpPr>
        <dsp:cNvPr id="0" name=""/>
        <dsp:cNvSpPr/>
      </dsp:nvSpPr>
      <dsp:spPr>
        <a:xfrm>
          <a:off x="0" y="1698413"/>
          <a:ext cx="9361040" cy="0"/>
        </a:xfrm>
        <a:prstGeom prst="line">
          <a:avLst/>
        </a:prstGeom>
        <a:gradFill rotWithShape="0">
          <a:gsLst>
            <a:gs pos="0">
              <a:schemeClr val="accent5">
                <a:hueOff val="-2703417"/>
                <a:satOff val="-6968"/>
                <a:lumOff val="-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2703417"/>
                <a:satOff val="-6968"/>
                <a:lumOff val="-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2703417"/>
                <a:satOff val="-6968"/>
                <a:lumOff val="-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2703417"/>
              <a:satOff val="-6968"/>
              <a:lumOff val="-4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9FDFA6C-6AAA-41F1-92D5-26C961EB9ACC}">
      <dsp:nvSpPr>
        <dsp:cNvPr id="0" name=""/>
        <dsp:cNvSpPr/>
      </dsp:nvSpPr>
      <dsp:spPr>
        <a:xfrm>
          <a:off x="0" y="1698413"/>
          <a:ext cx="9361040" cy="88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b. </a:t>
          </a:r>
          <a:r>
            <a:rPr lang="pl-PL" sz="2200" kern="1200" dirty="0"/>
            <a:t>Strategią Rozwoju Usług Społecznych – polityka publiczna na lata 2021-2030           (z perspektywą do 2035r.);</a:t>
          </a:r>
        </a:p>
      </dsp:txBody>
      <dsp:txXfrm>
        <a:off x="0" y="1698413"/>
        <a:ext cx="9361040" cy="885195"/>
      </dsp:txXfrm>
    </dsp:sp>
    <dsp:sp modelId="{FF45B37F-D9A0-416B-AE43-C0B76080CB55}">
      <dsp:nvSpPr>
        <dsp:cNvPr id="0" name=""/>
        <dsp:cNvSpPr/>
      </dsp:nvSpPr>
      <dsp:spPr>
        <a:xfrm>
          <a:off x="0" y="2583608"/>
          <a:ext cx="9361040" cy="0"/>
        </a:xfrm>
        <a:prstGeom prst="line">
          <a:avLst/>
        </a:prstGeom>
        <a:gradFill rotWithShape="0">
          <a:gsLst>
            <a:gs pos="0">
              <a:schemeClr val="accent5">
                <a:hueOff val="-4055126"/>
                <a:satOff val="-10451"/>
                <a:lumOff val="-705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055126"/>
                <a:satOff val="-10451"/>
                <a:lumOff val="-705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055126"/>
                <a:satOff val="-10451"/>
                <a:lumOff val="-705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4055126"/>
              <a:satOff val="-10451"/>
              <a:lumOff val="-705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47DBA55-B75E-48F3-B626-82AE6C4EAE97}">
      <dsp:nvSpPr>
        <dsp:cNvPr id="0" name=""/>
        <dsp:cNvSpPr/>
      </dsp:nvSpPr>
      <dsp:spPr>
        <a:xfrm>
          <a:off x="0" y="2576102"/>
          <a:ext cx="9351898" cy="9591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c. </a:t>
          </a:r>
          <a:r>
            <a:rPr lang="pl-PL" sz="2200" kern="1200" dirty="0"/>
            <a:t>Warmińsko-Mazurskim Planem Rozwoju Usług Społecznych i Deinstytucjonalizacji na lata 2023-2025 (oraz jego aktualizacją);</a:t>
          </a:r>
        </a:p>
      </dsp:txBody>
      <dsp:txXfrm>
        <a:off x="0" y="2576102"/>
        <a:ext cx="9351898" cy="959101"/>
      </dsp:txXfrm>
    </dsp:sp>
    <dsp:sp modelId="{E0E34B45-E8AA-47B5-AEAC-49A0E69DB8F3}">
      <dsp:nvSpPr>
        <dsp:cNvPr id="0" name=""/>
        <dsp:cNvSpPr/>
      </dsp:nvSpPr>
      <dsp:spPr>
        <a:xfrm>
          <a:off x="0" y="3542709"/>
          <a:ext cx="9361040" cy="0"/>
        </a:xfrm>
        <a:prstGeom prst="line">
          <a:avLst/>
        </a:prstGeom>
        <a:gradFill rotWithShape="0">
          <a:gsLst>
            <a:gs pos="0">
              <a:schemeClr val="accent5">
                <a:hueOff val="-5406834"/>
                <a:satOff val="-13935"/>
                <a:lumOff val="-941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406834"/>
                <a:satOff val="-13935"/>
                <a:lumOff val="-941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406834"/>
                <a:satOff val="-13935"/>
                <a:lumOff val="-941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5406834"/>
              <a:satOff val="-13935"/>
              <a:lumOff val="-941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52C8E2F-9FA5-45F4-B01F-61F45C05514C}">
      <dsp:nvSpPr>
        <dsp:cNvPr id="0" name=""/>
        <dsp:cNvSpPr/>
      </dsp:nvSpPr>
      <dsp:spPr>
        <a:xfrm>
          <a:off x="0" y="3542709"/>
          <a:ext cx="9351898" cy="1068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d. </a:t>
          </a:r>
          <a:r>
            <a:rPr lang="pl-PL" sz="2200" kern="1200" dirty="0"/>
            <a:t>Wytycznymi dotyczącymi realizacji projektów z udziałem środków Europejskiego Funduszu Społecznego Plus w regionalnych programach na lata 2021-2027</a:t>
          </a:r>
          <a:r>
            <a:rPr lang="pl-PL" sz="2100" kern="1200" dirty="0"/>
            <a:t>;</a:t>
          </a:r>
        </a:p>
      </dsp:txBody>
      <dsp:txXfrm>
        <a:off x="0" y="3542709"/>
        <a:ext cx="9351898" cy="1068607"/>
      </dsp:txXfrm>
    </dsp:sp>
    <dsp:sp modelId="{04A35CF7-1923-48C8-B51C-3456DD02F0D7}">
      <dsp:nvSpPr>
        <dsp:cNvPr id="0" name=""/>
        <dsp:cNvSpPr/>
      </dsp:nvSpPr>
      <dsp:spPr>
        <a:xfrm>
          <a:off x="0" y="4611317"/>
          <a:ext cx="9361040" cy="0"/>
        </a:xfrm>
        <a:prstGeom prst="line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DE7D019-D803-48ED-A46E-DBA0B6CE933C}">
      <dsp:nvSpPr>
        <dsp:cNvPr id="0" name=""/>
        <dsp:cNvSpPr/>
      </dsp:nvSpPr>
      <dsp:spPr>
        <a:xfrm>
          <a:off x="0" y="4611317"/>
          <a:ext cx="9361040" cy="935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e. Krajowym Programem Przeciwdziałania Ubóstwu i Wykluczeniu Społecznemu. Aktualizacja 2021-2027, polityka publiczna z perspektywą do roku 2030. </a:t>
          </a:r>
        </a:p>
      </dsp:txBody>
      <dsp:txXfrm>
        <a:off x="0" y="4611317"/>
        <a:ext cx="9361040" cy="935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CA981-799A-4C13-92EC-7264ED2E0626}">
      <dsp:nvSpPr>
        <dsp:cNvPr id="0" name=""/>
        <dsp:cNvSpPr/>
      </dsp:nvSpPr>
      <dsp:spPr>
        <a:xfrm>
          <a:off x="0" y="0"/>
          <a:ext cx="4538402" cy="4312164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Wsparcie odbywa się </a:t>
          </a:r>
          <a:r>
            <a:rPr lang="pl-PL" sz="1800" b="1" kern="1200" dirty="0"/>
            <a:t>zgodnie z zasadą </a:t>
          </a:r>
          <a:r>
            <a:rPr lang="pl-PL" sz="1800" b="1" kern="1200" dirty="0" err="1"/>
            <a:t>deinstytucjonalizacji</a:t>
          </a:r>
          <a:r>
            <a:rPr lang="pl-PL" sz="1800" b="1" kern="1200" dirty="0"/>
            <a:t> </a:t>
          </a:r>
          <a:r>
            <a:rPr lang="pl-PL" sz="1800" kern="1200" dirty="0"/>
            <a:t>usług i zakłada zwiększenie dostępności i jakości usług dla osób lub rodzin najbardziej potrzebujących pomocy, będących w szczególnie trudnej sytuacji życiowej oraz z największymi deficytami w zakresie kompetencji społecznych, w tym do dzieci i młodzieży (adekwatnie do zdiagnozowanych potrzeb).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Wsparcie z zakresu usług społecznych dotyczy wyłącznie usług świadczonych w społeczności lokalnej.</a:t>
          </a:r>
        </a:p>
      </dsp:txBody>
      <dsp:txXfrm>
        <a:off x="210502" y="210502"/>
        <a:ext cx="4117398" cy="3891160"/>
      </dsp:txXfrm>
    </dsp:sp>
    <dsp:sp modelId="{5C84EDF8-1EC0-4766-89C7-57C6A3C0F0EC}">
      <dsp:nvSpPr>
        <dsp:cNvPr id="0" name=""/>
        <dsp:cNvSpPr/>
      </dsp:nvSpPr>
      <dsp:spPr>
        <a:xfrm>
          <a:off x="4733543" y="1080114"/>
          <a:ext cx="4347623" cy="4817488"/>
        </a:xfrm>
        <a:prstGeom prst="round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 projektach nie jest wspierana opieka instytucjonalna (nie są tworzone nowe miejsca ani wspierane istniejące miejsca opieki w placówkach świadczących opiekę instytucjonalną).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Uzupełniająco dopuszcza się możliwość sfinansowania placówkom świadczącym opiekę instytucjonalną działań mających na celu </a:t>
          </a:r>
          <a:r>
            <a:rPr lang="pl-PL" sz="1800" kern="1200" dirty="0" err="1"/>
            <a:t>deinstytucjonalizację</a:t>
          </a:r>
          <a:r>
            <a:rPr lang="pl-PL" sz="1800" kern="1200" dirty="0"/>
            <a:t> usług, tj. pozwalających na rozszerzenie oferty o prowadzenie usług świadczonych w społeczności lokalnej, w takim zakresie w jakim przyczyni się to do zwiększenia liczby miejsc świadczenia usług w społeczności lokalnej oraz liczby osób objętych usługami świadczonymi w społeczności lokalnej.</a:t>
          </a:r>
        </a:p>
      </dsp:txBody>
      <dsp:txXfrm>
        <a:off x="4945776" y="1292347"/>
        <a:ext cx="3923157" cy="43930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CA981-799A-4C13-92EC-7264ED2E0626}">
      <dsp:nvSpPr>
        <dsp:cNvPr id="0" name=""/>
        <dsp:cNvSpPr/>
      </dsp:nvSpPr>
      <dsp:spPr>
        <a:xfrm>
          <a:off x="0" y="142314"/>
          <a:ext cx="8811865" cy="3528411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Usługi w zakresie przeciwdziałania przemocy, w tym przemocy w domowej, kompleksowej pomocy dzieciom pokrzywdzonym przestępstwem (i ich rodzinom) oraz interwencji kryzysowej obejmować mogą m.in.: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- ułatwianie dostępu do poradnictwa specjalistycznego i usług terapeutycznych dla ofiar oraz sprawców przemocy (programy korekcyjno-edukacyjne),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- rozwój usług specjalistycznych i interwencyjnych dla osób doświadczających kryzysu, przemocy, dyskryminacji, w tym tworzenie i rozwój ośrodków oraz punktów interwencji kryzysowej,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- organizowanie dla rodzin spotkań i grup wsparcia lub grup samopomocowych.</a:t>
          </a:r>
        </a:p>
      </dsp:txBody>
      <dsp:txXfrm>
        <a:off x="172243" y="314557"/>
        <a:ext cx="8467379" cy="31839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CA981-799A-4C13-92EC-7264ED2E0626}">
      <dsp:nvSpPr>
        <dsp:cNvPr id="0" name=""/>
        <dsp:cNvSpPr/>
      </dsp:nvSpPr>
      <dsp:spPr>
        <a:xfrm>
          <a:off x="144022" y="216024"/>
          <a:ext cx="3476556" cy="2478777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Działania aktywizacji społecznej prowadzone będą zarówno na rzecz podstawowych grup docelowych </a:t>
          </a:r>
          <a:r>
            <a:rPr lang="pl-PL" sz="2000" b="1" kern="1200" dirty="0"/>
            <a:t>jak i ich otoczenia</a:t>
          </a:r>
          <a:r>
            <a:rPr lang="pl-PL" sz="2000" kern="1200" dirty="0"/>
            <a:t>.</a:t>
          </a:r>
        </a:p>
      </dsp:txBody>
      <dsp:txXfrm>
        <a:off x="265026" y="337028"/>
        <a:ext cx="3234548" cy="2236769"/>
      </dsp:txXfrm>
    </dsp:sp>
    <dsp:sp modelId="{5C84EDF8-1EC0-4766-89C7-57C6A3C0F0EC}">
      <dsp:nvSpPr>
        <dsp:cNvPr id="0" name=""/>
        <dsp:cNvSpPr/>
      </dsp:nvSpPr>
      <dsp:spPr>
        <a:xfrm>
          <a:off x="3936806" y="436048"/>
          <a:ext cx="4594338" cy="3980524"/>
        </a:xfrm>
        <a:prstGeom prst="round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Możliwe będzie </a:t>
          </a:r>
          <a:r>
            <a:rPr lang="pl-PL" sz="2000" b="1" kern="1200" dirty="0"/>
            <a:t>szkolenie kadry na potrzeby </a:t>
          </a:r>
          <a:r>
            <a:rPr lang="pl-PL" sz="2000" kern="1200" dirty="0"/>
            <a:t>świadczenia usług w społeczności lokalnej (podnoszenie kompetencji i kwalifikacji na podstawie zdiagnozowanych potrzeb, jako uzupełnienie projektów z zakresu rozwoju usług w społeczności lokalnej), </a:t>
          </a:r>
          <a:br>
            <a:rPr lang="pl-PL" sz="2000" kern="1200" dirty="0"/>
          </a:br>
          <a:r>
            <a:rPr lang="pl-PL" sz="2000" kern="1200" dirty="0"/>
            <a:t>przy czym działania nie mogą powielać wsparcia realizowanego w ramach programu Fundusze Europejskie dla Rozwoju Społecznego </a:t>
          </a:r>
          <a:br>
            <a:rPr lang="pl-PL" sz="2000" kern="1200" dirty="0"/>
          </a:br>
          <a:r>
            <a:rPr lang="pl-PL" sz="2000" kern="1200" dirty="0"/>
            <a:t>2021-2027(FERS). </a:t>
          </a:r>
        </a:p>
      </dsp:txBody>
      <dsp:txXfrm>
        <a:off x="4131119" y="630361"/>
        <a:ext cx="4205712" cy="3591898"/>
      </dsp:txXfrm>
    </dsp:sp>
    <dsp:sp modelId="{B2F9ECE7-2B11-46CD-B3D5-7D004267229B}">
      <dsp:nvSpPr>
        <dsp:cNvPr id="0" name=""/>
        <dsp:cNvSpPr/>
      </dsp:nvSpPr>
      <dsp:spPr>
        <a:xfrm>
          <a:off x="144022" y="3456390"/>
          <a:ext cx="3746058" cy="1574713"/>
        </a:xfrm>
        <a:prstGeom prst="round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Preferowane</a:t>
          </a:r>
          <a:r>
            <a:rPr lang="pl-PL" sz="2000" kern="1200" baseline="0" dirty="0"/>
            <a:t> do wsparcia będą osoby korzystające z Programu FE PŻ 2021-2025.</a:t>
          </a:r>
          <a:endParaRPr lang="pl-PL" sz="2000" kern="1200" dirty="0"/>
        </a:p>
      </dsp:txBody>
      <dsp:txXfrm>
        <a:off x="220893" y="3533261"/>
        <a:ext cx="3592316" cy="14209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63E9E-C2C4-46D2-AA6A-D61BE897062C}">
      <dsp:nvSpPr>
        <dsp:cNvPr id="0" name=""/>
        <dsp:cNvSpPr/>
      </dsp:nvSpPr>
      <dsp:spPr>
        <a:xfrm>
          <a:off x="216038" y="186365"/>
          <a:ext cx="4049983" cy="2801011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Szkolenia mogą dotyczyć kadry własnej Wnioskodawcy/Partnera i przeprowadzane są na potrzeby świadczenia usług zaplanowanych </a:t>
          </a:r>
          <a:br>
            <a:rPr lang="pl-PL" sz="1800" kern="1200" dirty="0"/>
          </a:br>
          <a:r>
            <a:rPr lang="pl-PL" sz="1800" kern="1200" dirty="0"/>
            <a:t>w projekcie.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Grupę docelową mogą stanowić m.in.: pracownicy socjalni, asystenci rodziny, asystenci osób niepełnosprawnych itp.</a:t>
          </a:r>
        </a:p>
      </dsp:txBody>
      <dsp:txXfrm>
        <a:off x="352772" y="323099"/>
        <a:ext cx="3776515" cy="2527543"/>
      </dsp:txXfrm>
    </dsp:sp>
    <dsp:sp modelId="{F885C2A2-A80F-4709-AECB-5D904D87C23F}">
      <dsp:nvSpPr>
        <dsp:cNvPr id="0" name=""/>
        <dsp:cNvSpPr/>
      </dsp:nvSpPr>
      <dsp:spPr>
        <a:xfrm>
          <a:off x="4968550" y="186365"/>
          <a:ext cx="4340165" cy="2463983"/>
        </a:xfrm>
        <a:prstGeom prst="roundRect">
          <a:avLst/>
        </a:prstGeom>
        <a:solidFill>
          <a:schemeClr val="accent1">
            <a:shade val="80000"/>
            <a:hueOff val="116428"/>
            <a:satOff val="-2085"/>
            <a:lumOff val="88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Zaplanowane wsparcie musi wynikać z przeprowadzonej przez Wnioskodawcę diagnozy w zakresie potrzeb szkoleniowych osób świadczących usługi społeczne. Wnioski z diagnozy w tym zakresie należy przedstawić we wniosku dofinansowanie w pkt. Opis Projektu. </a:t>
          </a:r>
        </a:p>
      </dsp:txBody>
      <dsp:txXfrm>
        <a:off x="5088832" y="306647"/>
        <a:ext cx="4099601" cy="2223419"/>
      </dsp:txXfrm>
    </dsp:sp>
    <dsp:sp modelId="{AC139A75-85FD-4B61-9AA2-B740DF3C4913}">
      <dsp:nvSpPr>
        <dsp:cNvPr id="0" name=""/>
        <dsp:cNvSpPr/>
      </dsp:nvSpPr>
      <dsp:spPr>
        <a:xfrm>
          <a:off x="165610" y="3134999"/>
          <a:ext cx="4586920" cy="2976413"/>
        </a:xfrm>
        <a:prstGeom prst="roundRect">
          <a:avLst/>
        </a:prstGeom>
        <a:solidFill>
          <a:schemeClr val="accent1">
            <a:shade val="80000"/>
            <a:hueOff val="232855"/>
            <a:satOff val="-4171"/>
            <a:lumOff val="177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Po ukończeniu szkolenia przez kadrę własną Wnioskodawcy/Partnera i uzyskaniu odpowiednich kwalifikacji, osoby te powinny zostać zaangażowane do realizacji usług społecznych na rzecz uczestników projektu (jako personel projektu).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 związku z powyższym wsparcie szkoleniowe powinno zostać zaplanowane na początku realizacji projektu.</a:t>
          </a:r>
        </a:p>
      </dsp:txBody>
      <dsp:txXfrm>
        <a:off x="310907" y="3280296"/>
        <a:ext cx="4296326" cy="2685819"/>
      </dsp:txXfrm>
    </dsp:sp>
    <dsp:sp modelId="{7DDA2C48-AD86-473C-BAC8-C390AF740C92}">
      <dsp:nvSpPr>
        <dsp:cNvPr id="0" name=""/>
        <dsp:cNvSpPr/>
      </dsp:nvSpPr>
      <dsp:spPr>
        <a:xfrm>
          <a:off x="5472597" y="2922675"/>
          <a:ext cx="3544421" cy="2404883"/>
        </a:xfrm>
        <a:prstGeom prst="round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Wsparcie szkoleniowe może  wystąpić jedynie jako wsparcie uzupełniające w ramach projektów dotyczących usług społecznych.</a:t>
          </a:r>
        </a:p>
      </dsp:txBody>
      <dsp:txXfrm>
        <a:off x="5589994" y="3040072"/>
        <a:ext cx="3309627" cy="21700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68006-5D05-4AD9-B272-96C01DE38DCB}">
      <dsp:nvSpPr>
        <dsp:cNvPr id="0" name=""/>
        <dsp:cNvSpPr/>
      </dsp:nvSpPr>
      <dsp:spPr>
        <a:xfrm>
          <a:off x="72039" y="432052"/>
          <a:ext cx="4458657" cy="2645961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Ze środków EFS+ </a:t>
          </a:r>
          <a:r>
            <a:rPr lang="pl-PL" sz="2000" b="1" kern="1200" dirty="0"/>
            <a:t>nie są finansowane bierne formy pomocy w postaci zasiłków</a:t>
          </a:r>
          <a:r>
            <a:rPr lang="pl-PL" sz="2000" kern="1200" dirty="0"/>
            <a:t>. Świadczenia te mogą być uznane za wkład własny do projektu.</a:t>
          </a:r>
        </a:p>
      </dsp:txBody>
      <dsp:txXfrm>
        <a:off x="201204" y="561217"/>
        <a:ext cx="4200327" cy="2387631"/>
      </dsp:txXfrm>
    </dsp:sp>
    <dsp:sp modelId="{8F6FF21C-4719-4A94-A70B-7D461108D5D3}">
      <dsp:nvSpPr>
        <dsp:cNvPr id="0" name=""/>
        <dsp:cNvSpPr/>
      </dsp:nvSpPr>
      <dsp:spPr>
        <a:xfrm>
          <a:off x="3888419" y="3312351"/>
          <a:ext cx="5067819" cy="1991452"/>
        </a:xfrm>
        <a:prstGeom prst="round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Finansowanie usług zdrowotnych jest możliwe jedynie w zakresie działań o charakterze diagnostycznym lub profilaktycznym.</a:t>
          </a:r>
        </a:p>
      </dsp:txBody>
      <dsp:txXfrm>
        <a:off x="3985634" y="3409566"/>
        <a:ext cx="4873389" cy="17970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E3FFF-4D1A-47A9-B783-88F886EB3599}">
      <dsp:nvSpPr>
        <dsp:cNvPr id="0" name=""/>
        <dsp:cNvSpPr/>
      </dsp:nvSpPr>
      <dsp:spPr>
        <a:xfrm>
          <a:off x="1928442" y="1129"/>
          <a:ext cx="3184129" cy="30031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Koszty pośrednie </a:t>
          </a:r>
          <a:r>
            <a:rPr lang="pl-PL" sz="1400" kern="1200" dirty="0"/>
            <a:t>- koszty administracyjne związane z obsługą projektu, których katalog został wskazany w Wytycznych dotyczących kwalifikowalności wydatków. Jednocześnie, Wnioskodawca nie ma możliwości wykazania żadnej z kategorii kosztów pośrednich ujętych w ww. katalogu w kosztach bezpośrednich projektu. </a:t>
          </a:r>
        </a:p>
      </dsp:txBody>
      <dsp:txXfrm>
        <a:off x="2394747" y="440926"/>
        <a:ext cx="2251519" cy="2123529"/>
      </dsp:txXfrm>
    </dsp:sp>
    <dsp:sp modelId="{95E9D458-CC2E-4D3B-962D-8BF59A46DAF2}">
      <dsp:nvSpPr>
        <dsp:cNvPr id="0" name=""/>
        <dsp:cNvSpPr/>
      </dsp:nvSpPr>
      <dsp:spPr>
        <a:xfrm>
          <a:off x="3154890" y="3106625"/>
          <a:ext cx="731233" cy="731233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200" kern="1200"/>
        </a:p>
      </dsp:txBody>
      <dsp:txXfrm>
        <a:off x="3251815" y="3386248"/>
        <a:ext cx="537383" cy="171987"/>
      </dsp:txXfrm>
    </dsp:sp>
    <dsp:sp modelId="{5EE7FF8E-051A-4198-B1CB-76A2451DD113}">
      <dsp:nvSpPr>
        <dsp:cNvPr id="0" name=""/>
        <dsp:cNvSpPr/>
      </dsp:nvSpPr>
      <dsp:spPr>
        <a:xfrm>
          <a:off x="2302802" y="3940231"/>
          <a:ext cx="2435409" cy="22513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Koszty bezpośrednie </a:t>
          </a:r>
          <a:r>
            <a:rPr lang="pl-PL" sz="1400" kern="1200" dirty="0"/>
            <a:t>- koszty kwalifikowalne poszczególnych zadań realizowanych przez Wnioskodawcę/Partnera/ów w ramach projektu</a:t>
          </a:r>
          <a:r>
            <a:rPr lang="pl-PL" sz="1100" kern="1200" dirty="0"/>
            <a:t>.</a:t>
          </a:r>
        </a:p>
      </dsp:txBody>
      <dsp:txXfrm>
        <a:off x="2659459" y="4269930"/>
        <a:ext cx="1722095" cy="1591929"/>
      </dsp:txXfrm>
    </dsp:sp>
    <dsp:sp modelId="{274C1096-0E42-4CD2-91DC-275E3F91F820}">
      <dsp:nvSpPr>
        <dsp:cNvPr id="0" name=""/>
        <dsp:cNvSpPr/>
      </dsp:nvSpPr>
      <dsp:spPr>
        <a:xfrm rot="21569321">
          <a:off x="5437608" y="2841661"/>
          <a:ext cx="689134" cy="4689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000" kern="1200"/>
        </a:p>
      </dsp:txBody>
      <dsp:txXfrm>
        <a:off x="5437611" y="2936088"/>
        <a:ext cx="548435" cy="281399"/>
      </dsp:txXfrm>
    </dsp:sp>
    <dsp:sp modelId="{FEC14DB5-BE74-425B-BBAD-AB302D693A7A}">
      <dsp:nvSpPr>
        <dsp:cNvPr id="0" name=""/>
        <dsp:cNvSpPr/>
      </dsp:nvSpPr>
      <dsp:spPr>
        <a:xfrm>
          <a:off x="6412724" y="1798632"/>
          <a:ext cx="2499682" cy="25214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Koszty projektu przedstawiane są w formie budżetu zadaniowego </a:t>
          </a:r>
        </a:p>
      </dsp:txBody>
      <dsp:txXfrm>
        <a:off x="6778794" y="2167896"/>
        <a:ext cx="1767542" cy="178296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2C2A3B-90A1-48F6-B3E0-33E70A79C32A}">
      <dsp:nvSpPr>
        <dsp:cNvPr id="0" name=""/>
        <dsp:cNvSpPr/>
      </dsp:nvSpPr>
      <dsp:spPr>
        <a:xfrm>
          <a:off x="1477" y="1577196"/>
          <a:ext cx="1958174" cy="19581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Dofinansowanie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EFS 85%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BP 10%</a:t>
          </a:r>
        </a:p>
      </dsp:txBody>
      <dsp:txXfrm>
        <a:off x="288245" y="1863964"/>
        <a:ext cx="1384638" cy="1384638"/>
      </dsp:txXfrm>
    </dsp:sp>
    <dsp:sp modelId="{20F2BDEB-908D-4AEF-B499-B67F15862EFC}">
      <dsp:nvSpPr>
        <dsp:cNvPr id="0" name=""/>
        <dsp:cNvSpPr/>
      </dsp:nvSpPr>
      <dsp:spPr>
        <a:xfrm>
          <a:off x="2118655" y="1988413"/>
          <a:ext cx="1135741" cy="113574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900" kern="1200"/>
        </a:p>
      </dsp:txBody>
      <dsp:txXfrm>
        <a:off x="2269197" y="2422720"/>
        <a:ext cx="834657" cy="267127"/>
      </dsp:txXfrm>
    </dsp:sp>
    <dsp:sp modelId="{E28F7204-BA9E-47EB-81C7-DEC87133F556}">
      <dsp:nvSpPr>
        <dsp:cNvPr id="0" name=""/>
        <dsp:cNvSpPr/>
      </dsp:nvSpPr>
      <dsp:spPr>
        <a:xfrm>
          <a:off x="3413400" y="1577196"/>
          <a:ext cx="1958174" cy="19581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/>
            <a:t>Wkład własny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/>
            <a:t>5%</a:t>
          </a:r>
        </a:p>
      </dsp:txBody>
      <dsp:txXfrm>
        <a:off x="3700168" y="1863964"/>
        <a:ext cx="1384638" cy="1384638"/>
      </dsp:txXfrm>
    </dsp:sp>
    <dsp:sp modelId="{6E929DC3-8C28-4447-A095-0E81D762B904}">
      <dsp:nvSpPr>
        <dsp:cNvPr id="0" name=""/>
        <dsp:cNvSpPr/>
      </dsp:nvSpPr>
      <dsp:spPr>
        <a:xfrm>
          <a:off x="5530579" y="1988413"/>
          <a:ext cx="1135741" cy="1135741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4700" kern="1200"/>
        </a:p>
      </dsp:txBody>
      <dsp:txXfrm>
        <a:off x="5681121" y="2222376"/>
        <a:ext cx="834657" cy="667815"/>
      </dsp:txXfrm>
    </dsp:sp>
    <dsp:sp modelId="{481A8C86-591A-44DB-86EB-BAE42DC69FBA}">
      <dsp:nvSpPr>
        <dsp:cNvPr id="0" name=""/>
        <dsp:cNvSpPr/>
      </dsp:nvSpPr>
      <dsp:spPr>
        <a:xfrm>
          <a:off x="6825324" y="1577196"/>
          <a:ext cx="1958174" cy="19581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/>
            <a:t>100% wartości projektu</a:t>
          </a:r>
        </a:p>
      </dsp:txBody>
      <dsp:txXfrm>
        <a:off x="7112092" y="1863964"/>
        <a:ext cx="1384638" cy="138463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D230B9-016A-4C0F-B401-88AF0E3CE610}">
      <dsp:nvSpPr>
        <dsp:cNvPr id="0" name=""/>
        <dsp:cNvSpPr/>
      </dsp:nvSpPr>
      <dsp:spPr>
        <a:xfrm>
          <a:off x="4185670" y="2096"/>
          <a:ext cx="1408753" cy="1408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Opis projektu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(sytuacja problemowa, cel projektu, bariery)</a:t>
          </a:r>
        </a:p>
      </dsp:txBody>
      <dsp:txXfrm>
        <a:off x="4391977" y="208403"/>
        <a:ext cx="996139" cy="996139"/>
      </dsp:txXfrm>
    </dsp:sp>
    <dsp:sp modelId="{29369D89-B044-4F6C-874D-858AD0209A68}">
      <dsp:nvSpPr>
        <dsp:cNvPr id="0" name=""/>
        <dsp:cNvSpPr/>
      </dsp:nvSpPr>
      <dsp:spPr>
        <a:xfrm rot="1542857">
          <a:off x="5646298" y="923197"/>
          <a:ext cx="374852" cy="475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>
        <a:off x="5651866" y="993892"/>
        <a:ext cx="262396" cy="285272"/>
      </dsp:txXfrm>
    </dsp:sp>
    <dsp:sp modelId="{DD828859-CCC9-400B-8601-1D6D7373ECCC}">
      <dsp:nvSpPr>
        <dsp:cNvPr id="0" name=""/>
        <dsp:cNvSpPr/>
      </dsp:nvSpPr>
      <dsp:spPr>
        <a:xfrm>
          <a:off x="6092141" y="920205"/>
          <a:ext cx="1408753" cy="1408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Grupa docelowa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 (potrzeby, istotne cechy)</a:t>
          </a:r>
        </a:p>
      </dsp:txBody>
      <dsp:txXfrm>
        <a:off x="6298448" y="1126512"/>
        <a:ext cx="996139" cy="996139"/>
      </dsp:txXfrm>
    </dsp:sp>
    <dsp:sp modelId="{D3CE5CA9-0173-4528-B571-33CE6D3A1318}">
      <dsp:nvSpPr>
        <dsp:cNvPr id="0" name=""/>
        <dsp:cNvSpPr/>
      </dsp:nvSpPr>
      <dsp:spPr>
        <a:xfrm rot="4628571">
          <a:off x="6842161" y="2407996"/>
          <a:ext cx="374852" cy="475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>
        <a:off x="6885877" y="2448269"/>
        <a:ext cx="262396" cy="285272"/>
      </dsp:txXfrm>
    </dsp:sp>
    <dsp:sp modelId="{80451E52-E3D0-4844-B7A5-E1E3B5EFFE20}">
      <dsp:nvSpPr>
        <dsp:cNvPr id="0" name=""/>
        <dsp:cNvSpPr/>
      </dsp:nvSpPr>
      <dsp:spPr>
        <a:xfrm>
          <a:off x="6563001" y="2983175"/>
          <a:ext cx="1408753" cy="1408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Wskaźniki projektu, zadania</a:t>
          </a:r>
        </a:p>
      </dsp:txBody>
      <dsp:txXfrm>
        <a:off x="6769308" y="3189482"/>
        <a:ext cx="996139" cy="996139"/>
      </dsp:txXfrm>
    </dsp:sp>
    <dsp:sp modelId="{19E8883E-13A6-4B2D-B1CE-3C8D20DFAF44}">
      <dsp:nvSpPr>
        <dsp:cNvPr id="0" name=""/>
        <dsp:cNvSpPr/>
      </dsp:nvSpPr>
      <dsp:spPr>
        <a:xfrm rot="7714286">
          <a:off x="6426906" y="4268717"/>
          <a:ext cx="374852" cy="475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 rot="10800000">
        <a:off x="6518192" y="4319847"/>
        <a:ext cx="262396" cy="285272"/>
      </dsp:txXfrm>
    </dsp:sp>
    <dsp:sp modelId="{2743BA9B-B685-4874-9B5B-0878B0BD9ED5}">
      <dsp:nvSpPr>
        <dsp:cNvPr id="0" name=""/>
        <dsp:cNvSpPr/>
      </dsp:nvSpPr>
      <dsp:spPr>
        <a:xfrm>
          <a:off x="5243682" y="4637549"/>
          <a:ext cx="1408753" cy="1408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Budżet projektu</a:t>
          </a:r>
        </a:p>
      </dsp:txBody>
      <dsp:txXfrm>
        <a:off x="5449989" y="4843856"/>
        <a:ext cx="996139" cy="996139"/>
      </dsp:txXfrm>
    </dsp:sp>
    <dsp:sp modelId="{F5DDB247-2542-4A06-87FE-77E78C6FE8E4}">
      <dsp:nvSpPr>
        <dsp:cNvPr id="0" name=""/>
        <dsp:cNvSpPr/>
      </dsp:nvSpPr>
      <dsp:spPr>
        <a:xfrm rot="10800000">
          <a:off x="4713230" y="5104198"/>
          <a:ext cx="374852" cy="475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 rot="10800000">
        <a:off x="4825686" y="5199289"/>
        <a:ext cx="262396" cy="285272"/>
      </dsp:txXfrm>
    </dsp:sp>
    <dsp:sp modelId="{ADF5100B-4BEE-414F-B97D-E17BDED29138}">
      <dsp:nvSpPr>
        <dsp:cNvPr id="0" name=""/>
        <dsp:cNvSpPr/>
      </dsp:nvSpPr>
      <dsp:spPr>
        <a:xfrm>
          <a:off x="3127658" y="4637549"/>
          <a:ext cx="1408753" cy="1408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Uzasadnienia wydatków</a:t>
          </a:r>
        </a:p>
      </dsp:txBody>
      <dsp:txXfrm>
        <a:off x="3333965" y="4843856"/>
        <a:ext cx="996139" cy="996139"/>
      </dsp:txXfrm>
    </dsp:sp>
    <dsp:sp modelId="{74AA9F0B-87A3-4D26-BFDA-86DE95A76AEF}">
      <dsp:nvSpPr>
        <dsp:cNvPr id="0" name=""/>
        <dsp:cNvSpPr/>
      </dsp:nvSpPr>
      <dsp:spPr>
        <a:xfrm rot="13885714">
          <a:off x="2991564" y="4285306"/>
          <a:ext cx="374852" cy="475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 rot="10800000">
        <a:off x="3082850" y="4424358"/>
        <a:ext cx="262396" cy="285272"/>
      </dsp:txXfrm>
    </dsp:sp>
    <dsp:sp modelId="{5CCBB6BF-3D20-4DFA-A090-74914210477E}">
      <dsp:nvSpPr>
        <dsp:cNvPr id="0" name=""/>
        <dsp:cNvSpPr/>
      </dsp:nvSpPr>
      <dsp:spPr>
        <a:xfrm>
          <a:off x="1808339" y="2983175"/>
          <a:ext cx="1408753" cy="1408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Potencjał do realizacji projektu</a:t>
          </a:r>
        </a:p>
      </dsp:txBody>
      <dsp:txXfrm>
        <a:off x="2014646" y="3189482"/>
        <a:ext cx="996139" cy="996139"/>
      </dsp:txXfrm>
    </dsp:sp>
    <dsp:sp modelId="{21A6FFCD-46FF-4088-87B8-F5DCC00A55B0}">
      <dsp:nvSpPr>
        <dsp:cNvPr id="0" name=""/>
        <dsp:cNvSpPr/>
      </dsp:nvSpPr>
      <dsp:spPr>
        <a:xfrm rot="16971429">
          <a:off x="2558359" y="2428683"/>
          <a:ext cx="374852" cy="475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>
        <a:off x="2602075" y="2578592"/>
        <a:ext cx="262396" cy="285272"/>
      </dsp:txXfrm>
    </dsp:sp>
    <dsp:sp modelId="{6378FCB8-F6A3-49FA-834B-7AC532D981BB}">
      <dsp:nvSpPr>
        <dsp:cNvPr id="0" name=""/>
        <dsp:cNvSpPr/>
      </dsp:nvSpPr>
      <dsp:spPr>
        <a:xfrm>
          <a:off x="2279199" y="920205"/>
          <a:ext cx="1408753" cy="1408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Dodatkowe informacje </a:t>
          </a:r>
          <a:br>
            <a:rPr lang="pl-PL" sz="1200" kern="1200" dirty="0"/>
          </a:br>
          <a:r>
            <a:rPr lang="pl-PL" sz="1200" kern="1200" dirty="0"/>
            <a:t>(komponenty, Harmonogram)</a:t>
          </a:r>
        </a:p>
      </dsp:txBody>
      <dsp:txXfrm>
        <a:off x="2485506" y="1126512"/>
        <a:ext cx="996139" cy="996139"/>
      </dsp:txXfrm>
    </dsp:sp>
    <dsp:sp modelId="{A793D81E-7C12-40A7-AE05-D0A4A276D018}">
      <dsp:nvSpPr>
        <dsp:cNvPr id="0" name=""/>
        <dsp:cNvSpPr/>
      </dsp:nvSpPr>
      <dsp:spPr>
        <a:xfrm rot="20057143">
          <a:off x="3739827" y="932403"/>
          <a:ext cx="374852" cy="475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>
        <a:off x="3745395" y="1051890"/>
        <a:ext cx="262396" cy="2852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AE593-4D6B-4010-937E-D8664077EE3B}" type="datetimeFigureOut">
              <a:rPr lang="pl-PL" smtClean="0"/>
              <a:t>13.01.2026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3DA1B-380A-47E1-A371-7E5BE76A04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5056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13.01.2026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819150" y="1241425"/>
            <a:ext cx="5159375" cy="364966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590525" y="5251351"/>
            <a:ext cx="5438140" cy="2490381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8984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76337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0681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02616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09563" y="1241425"/>
            <a:ext cx="6689725" cy="4730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79768" y="6403478"/>
            <a:ext cx="5438140" cy="2282329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21460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09563" y="1241425"/>
            <a:ext cx="6689725" cy="4730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79768" y="6403478"/>
            <a:ext cx="5438140" cy="2282329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50687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09563" y="1241425"/>
            <a:ext cx="6689725" cy="4730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79768" y="6403478"/>
            <a:ext cx="5438140" cy="2282329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62721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-31750" y="1241425"/>
            <a:ext cx="7094538" cy="5018088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79768" y="7123558"/>
            <a:ext cx="5438140" cy="1562249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89037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4938" y="1219200"/>
            <a:ext cx="6007100" cy="42481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79768" y="5899422"/>
            <a:ext cx="5438140" cy="278638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62446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79768" y="4777193"/>
            <a:ext cx="5438140" cy="4434597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36447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446509" y="4747295"/>
            <a:ext cx="5438140" cy="3908614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3079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22917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7591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5981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39021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260700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00831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90326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517074-4EF6-49AA-BF23-FB0F3D0BCF1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16384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517074-4EF6-49AA-BF23-FB0F3D0BCF1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5309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pl-P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517074-4EF6-49AA-BF23-FB0F3D0BCF1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63146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517074-4EF6-49AA-BF23-FB0F3D0BCF1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7897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79768" y="4777194"/>
            <a:ext cx="5438140" cy="1410261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37036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517074-4EF6-49AA-BF23-FB0F3D0BCF1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115552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517074-4EF6-49AA-BF23-FB0F3D0BCF1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1036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517074-4EF6-49AA-BF23-FB0F3D0BCF1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163844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517074-4EF6-49AA-BF23-FB0F3D0BCF1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32084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0750538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87066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18874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725311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5476732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9766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27868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002636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887439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518421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652903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479399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160713" y="923925"/>
            <a:ext cx="3517900" cy="2487613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3FF13-7387-4091-BBAE-5E0B58C8B273}" type="slidenum">
              <a:rPr lang="pl-PL" smtClean="0"/>
              <a:t>45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9654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6829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1573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58633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6922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1173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37" y="1"/>
            <a:ext cx="10696736" cy="755967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6475" y="2603072"/>
            <a:ext cx="8018861" cy="1176765"/>
          </a:xfrm>
        </p:spPr>
        <p:txBody>
          <a:bodyPr/>
          <a:lstStyle>
            <a:lvl1pPr>
              <a:defRPr sz="3307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18117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691813" cy="75596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968812"/>
            <a:ext cx="9221689" cy="1301536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2417139"/>
            <a:ext cx="9221689" cy="4707060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63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691813" cy="755967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80738"/>
            <a:ext cx="2305422" cy="6331535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80738"/>
            <a:ext cx="6782619" cy="6331535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362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13.01.2026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71155469-CB1D-4376-9A3A-BFBBF57A5D0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880925" y="6400521"/>
            <a:ext cx="9010669" cy="99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7216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13.01.2026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E1DBBF15-C236-41DA-B87F-CFFC4C4F582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81410" y="6398749"/>
            <a:ext cx="9010669" cy="99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24D4787E-4F6A-48B2-9E80-CFC6424BA0D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81410" y="6398533"/>
            <a:ext cx="9010669" cy="99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37" y="1"/>
            <a:ext cx="10696736" cy="755967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6475" y="2603072"/>
            <a:ext cx="8018861" cy="1176765"/>
          </a:xfrm>
        </p:spPr>
        <p:txBody>
          <a:bodyPr/>
          <a:lstStyle>
            <a:lvl1pPr>
              <a:defRPr sz="3307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74826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691813" cy="75596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939454"/>
            <a:ext cx="9221689" cy="1203677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2266155"/>
            <a:ext cx="9221689" cy="476997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96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691813" cy="75596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4562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691813" cy="75596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919882"/>
            <a:ext cx="9221689" cy="138961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495427"/>
            <a:ext cx="4544021" cy="474620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495426"/>
            <a:ext cx="4544021" cy="474620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4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691813" cy="75596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919882"/>
            <a:ext cx="9221689" cy="1056887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2172489"/>
            <a:ext cx="4523137" cy="822023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3190232"/>
            <a:ext cx="4523137" cy="396695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2172489"/>
            <a:ext cx="4545413" cy="822023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23" y="3190229"/>
            <a:ext cx="4545413" cy="3966960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33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91813" cy="75596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027528"/>
            <a:ext cx="9221689" cy="1497257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77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691813" cy="755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76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10691813" cy="75596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66673"/>
            <a:ext cx="3448388" cy="13798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389610"/>
            <a:ext cx="5412730" cy="5538868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446497"/>
            <a:ext cx="3448388" cy="448198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51859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691813" cy="75596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939454"/>
            <a:ext cx="3448388" cy="1565757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311323"/>
            <a:ext cx="5412730" cy="5431223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505213"/>
            <a:ext cx="3448388" cy="4237332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3970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61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20" r:id="rId13"/>
    <p:sldLayoutId id="2147483726" r:id="rId14"/>
    <p:sldLayoutId id="2147483728" r:id="rId15"/>
    <p:sldLayoutId id="2147483741" r:id="rId16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3847" y="6012085"/>
            <a:ext cx="8730374" cy="398770"/>
          </a:xfrm>
        </p:spPr>
        <p:txBody>
          <a:bodyPr>
            <a:noAutofit/>
          </a:bodyPr>
          <a:lstStyle/>
          <a:p>
            <a:pPr algn="ctr"/>
            <a:r>
              <a:rPr lang="pl-PL" sz="1213" dirty="0"/>
              <a:t>Olsztyn, 14.01.2026 r. 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847" y="3275781"/>
            <a:ext cx="8730374" cy="151275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rgbClr val="002073"/>
                </a:solidFill>
                <a:latin typeface="+mn-lt"/>
              </a:rPr>
              <a:t>Kluczowe założenia naboru </a:t>
            </a:r>
            <a:br>
              <a:rPr lang="pl-PL" sz="3200" b="1" dirty="0">
                <a:solidFill>
                  <a:srgbClr val="002073"/>
                </a:solidFill>
                <a:latin typeface="+mn-lt"/>
              </a:rPr>
            </a:br>
            <a:r>
              <a:rPr lang="pl-PL" sz="3200" b="1" dirty="0">
                <a:solidFill>
                  <a:srgbClr val="002073"/>
                </a:solidFill>
                <a:latin typeface="+mn-lt"/>
              </a:rPr>
              <a:t>nr FEWM.09.08-IZ.00-003/25 </a:t>
            </a:r>
            <a:br>
              <a:rPr lang="pl-PL" sz="3200" b="1" dirty="0">
                <a:solidFill>
                  <a:srgbClr val="002073"/>
                </a:solidFill>
                <a:latin typeface="+mn-lt"/>
              </a:rPr>
            </a:br>
            <a:br>
              <a:rPr lang="pl-PL" sz="3200" b="1" dirty="0">
                <a:solidFill>
                  <a:srgbClr val="002073"/>
                </a:solidFill>
                <a:latin typeface="+mn-lt"/>
              </a:rPr>
            </a:br>
            <a:r>
              <a:rPr lang="pl-PL" sz="3200" b="1" dirty="0">
                <a:solidFill>
                  <a:srgbClr val="002073"/>
                </a:solidFill>
                <a:latin typeface="+mn-lt"/>
              </a:rPr>
              <a:t>w ramach programu regionalnego Fundusze Europejskie dla Warmii </a:t>
            </a:r>
            <a:br>
              <a:rPr lang="pl-PL" sz="3200" b="1" dirty="0">
                <a:solidFill>
                  <a:srgbClr val="002073"/>
                </a:solidFill>
                <a:latin typeface="+mn-lt"/>
              </a:rPr>
            </a:br>
            <a:r>
              <a:rPr lang="pl-PL" sz="3200" b="1" dirty="0">
                <a:solidFill>
                  <a:srgbClr val="002073"/>
                </a:solidFill>
                <a:latin typeface="+mn-lt"/>
              </a:rPr>
              <a:t>i Mazur (</a:t>
            </a:r>
            <a:r>
              <a:rPr lang="pl-PL" sz="3200" b="1" dirty="0" err="1">
                <a:solidFill>
                  <a:srgbClr val="002073"/>
                </a:solidFill>
                <a:latin typeface="+mn-lt"/>
              </a:rPr>
              <a:t>FEWiM</a:t>
            </a:r>
            <a:r>
              <a:rPr lang="pl-PL" sz="3200" b="1" dirty="0">
                <a:solidFill>
                  <a:srgbClr val="002073"/>
                </a:solidFill>
                <a:latin typeface="+mn-lt"/>
              </a:rPr>
              <a:t>) 2021-2027 </a:t>
            </a:r>
            <a:endParaRPr lang="pl-PL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93929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D8F5A4-4760-1575-2B04-EE85E50FF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5212" y="188610"/>
            <a:ext cx="9221689" cy="1056887"/>
          </a:xfrm>
        </p:spPr>
        <p:txBody>
          <a:bodyPr>
            <a:normAutofit fontScale="90000"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br>
              <a:rPr kumimoji="0" lang="pl-PL" sz="3600" b="1" i="0" u="sng" strike="noStrike" kern="1200" cap="none" spc="0" normalizeH="0" baseline="0" noProof="0" dirty="0">
                <a:ln>
                  <a:noFill/>
                </a:ln>
                <a:solidFill>
                  <a:srgbClr val="0051B0">
                    <a:lumMod val="75000"/>
                  </a:srgbClr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endParaRPr lang="pl-PL" dirty="0"/>
          </a:p>
        </p:txBody>
      </p:sp>
      <p:grpSp>
        <p:nvGrpSpPr>
          <p:cNvPr id="3" name="Grupa 2"/>
          <p:cNvGrpSpPr/>
          <p:nvPr/>
        </p:nvGrpSpPr>
        <p:grpSpPr>
          <a:xfrm>
            <a:off x="592908" y="1774834"/>
            <a:ext cx="9505994" cy="4740411"/>
            <a:chOff x="592908" y="1774834"/>
            <a:chExt cx="9505994" cy="4740411"/>
          </a:xfrm>
        </p:grpSpPr>
        <p:sp>
          <p:nvSpPr>
            <p:cNvPr id="6" name="Łącznik prosty 5"/>
            <p:cNvSpPr/>
            <p:nvPr/>
          </p:nvSpPr>
          <p:spPr>
            <a:xfrm>
              <a:off x="592908" y="1774834"/>
              <a:ext cx="9505994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Dowolny kształt 6"/>
            <p:cNvSpPr/>
            <p:nvPr/>
          </p:nvSpPr>
          <p:spPr>
            <a:xfrm>
              <a:off x="592908" y="1774834"/>
              <a:ext cx="9505994" cy="1179761"/>
            </a:xfrm>
            <a:custGeom>
              <a:avLst/>
              <a:gdLst>
                <a:gd name="connsiteX0" fmla="*/ 0 w 9505994"/>
                <a:gd name="connsiteY0" fmla="*/ 0 h 1179761"/>
                <a:gd name="connsiteX1" fmla="*/ 9505994 w 9505994"/>
                <a:gd name="connsiteY1" fmla="*/ 0 h 1179761"/>
                <a:gd name="connsiteX2" fmla="*/ 9505994 w 9505994"/>
                <a:gd name="connsiteY2" fmla="*/ 1179761 h 1179761"/>
                <a:gd name="connsiteX3" fmla="*/ 0 w 9505994"/>
                <a:gd name="connsiteY3" fmla="*/ 1179761 h 1179761"/>
                <a:gd name="connsiteX4" fmla="*/ 0 w 9505994"/>
                <a:gd name="connsiteY4" fmla="*/ 0 h 1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05994" h="1179761">
                  <a:moveTo>
                    <a:pt x="0" y="0"/>
                  </a:moveTo>
                  <a:lnTo>
                    <a:pt x="9505994" y="0"/>
                  </a:lnTo>
                  <a:lnTo>
                    <a:pt x="9505994" y="1179761"/>
                  </a:lnTo>
                  <a:lnTo>
                    <a:pt x="0" y="11797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3820" tIns="83820" rIns="83820" bIns="8382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200" b="1" i="0" kern="1200" baseline="0" dirty="0"/>
                <a:t>- usługi interwencji kryzysowej; </a:t>
              </a:r>
              <a:endParaRPr lang="pl-PL" sz="2200" b="1" kern="1200" dirty="0"/>
            </a:p>
          </p:txBody>
        </p:sp>
        <p:sp>
          <p:nvSpPr>
            <p:cNvPr id="8" name="Łącznik prosty 7"/>
            <p:cNvSpPr/>
            <p:nvPr/>
          </p:nvSpPr>
          <p:spPr>
            <a:xfrm>
              <a:off x="592908" y="2954596"/>
              <a:ext cx="9505994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Dowolny kształt 8"/>
            <p:cNvSpPr/>
            <p:nvPr/>
          </p:nvSpPr>
          <p:spPr>
            <a:xfrm>
              <a:off x="592908" y="2954596"/>
              <a:ext cx="9496711" cy="1738425"/>
            </a:xfrm>
            <a:custGeom>
              <a:avLst/>
              <a:gdLst>
                <a:gd name="connsiteX0" fmla="*/ 0 w 9496711"/>
                <a:gd name="connsiteY0" fmla="*/ 0 h 1738425"/>
                <a:gd name="connsiteX1" fmla="*/ 9496711 w 9496711"/>
                <a:gd name="connsiteY1" fmla="*/ 0 h 1738425"/>
                <a:gd name="connsiteX2" fmla="*/ 9496711 w 9496711"/>
                <a:gd name="connsiteY2" fmla="*/ 1738425 h 1738425"/>
                <a:gd name="connsiteX3" fmla="*/ 0 w 9496711"/>
                <a:gd name="connsiteY3" fmla="*/ 1738425 h 1738425"/>
                <a:gd name="connsiteX4" fmla="*/ 0 w 9496711"/>
                <a:gd name="connsiteY4" fmla="*/ 0 h 1738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96711" h="1738425">
                  <a:moveTo>
                    <a:pt x="0" y="0"/>
                  </a:moveTo>
                  <a:lnTo>
                    <a:pt x="9496711" y="0"/>
                  </a:lnTo>
                  <a:lnTo>
                    <a:pt x="9496711" y="1738425"/>
                  </a:lnTo>
                  <a:lnTo>
                    <a:pt x="0" y="173842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3820" tIns="83820" rIns="83820" bIns="83820" numCol="1" spcCol="1270" anchor="t" anchorCtr="0">
              <a:noAutofit/>
            </a:bodyPr>
            <a:lstStyle/>
            <a:p>
              <a:pPr lvl="0" algn="l" defTabSz="9779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200" b="1" i="0" kern="1200" baseline="0" dirty="0"/>
                <a:t>- usługi w zakresie przeciwdziałania przemocy, w tym przemocy domowej oraz w zakresie kompleksowej pomocy dzieciom pokrzywdzonym przestępstwem (i ich rodzinom).</a:t>
              </a:r>
            </a:p>
          </p:txBody>
        </p:sp>
        <p:sp>
          <p:nvSpPr>
            <p:cNvPr id="10" name="Łącznik prosty 9"/>
            <p:cNvSpPr/>
            <p:nvPr/>
          </p:nvSpPr>
          <p:spPr>
            <a:xfrm>
              <a:off x="592908" y="4693021"/>
              <a:ext cx="9505994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Dowolny kształt 10"/>
            <p:cNvSpPr/>
            <p:nvPr/>
          </p:nvSpPr>
          <p:spPr>
            <a:xfrm>
              <a:off x="592908" y="4693021"/>
              <a:ext cx="9496711" cy="1822224"/>
            </a:xfrm>
            <a:custGeom>
              <a:avLst/>
              <a:gdLst>
                <a:gd name="connsiteX0" fmla="*/ 0 w 9496711"/>
                <a:gd name="connsiteY0" fmla="*/ 0 h 1822224"/>
                <a:gd name="connsiteX1" fmla="*/ 9496711 w 9496711"/>
                <a:gd name="connsiteY1" fmla="*/ 0 h 1822224"/>
                <a:gd name="connsiteX2" fmla="*/ 9496711 w 9496711"/>
                <a:gd name="connsiteY2" fmla="*/ 1822224 h 1822224"/>
                <a:gd name="connsiteX3" fmla="*/ 0 w 9496711"/>
                <a:gd name="connsiteY3" fmla="*/ 1822224 h 1822224"/>
                <a:gd name="connsiteX4" fmla="*/ 0 w 9496711"/>
                <a:gd name="connsiteY4" fmla="*/ 0 h 1822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96711" h="1822224">
                  <a:moveTo>
                    <a:pt x="0" y="0"/>
                  </a:moveTo>
                  <a:lnTo>
                    <a:pt x="9496711" y="0"/>
                  </a:lnTo>
                  <a:lnTo>
                    <a:pt x="9496711" y="1822224"/>
                  </a:lnTo>
                  <a:lnTo>
                    <a:pt x="0" y="18222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3820" tIns="83820" rIns="83820" bIns="83820" numCol="1" spcCol="1270" anchor="t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200" b="1" kern="1200" dirty="0">
                  <a:solidFill>
                    <a:schemeClr val="accent1"/>
                  </a:solidFill>
                </a:rPr>
                <a:t>UWAGA!</a:t>
              </a:r>
              <a:r>
                <a:rPr lang="pl-PL" sz="2200" b="1" kern="1200" dirty="0"/>
                <a:t>  </a:t>
              </a:r>
              <a:r>
                <a:rPr lang="pl-PL" sz="2200" b="0" kern="1200" dirty="0"/>
                <a:t>Katalog jest otwarty, co oznacza, że dobór działań następuje </a:t>
              </a:r>
              <a:br>
                <a:rPr lang="pl-PL" sz="2200" b="0" kern="1200" dirty="0"/>
              </a:br>
              <a:r>
                <a:rPr lang="pl-PL" sz="2200" b="0" kern="1200" dirty="0"/>
                <a:t>w zależności od zdiagnozowanych przez beneficjenta problemów i potrzeb grup docelowych w </a:t>
              </a:r>
              <a:r>
                <a:rPr lang="pl-PL" sz="2200" dirty="0"/>
                <a:t>świadczeniu usług społecznych na obszarze realizacji projektu. </a:t>
              </a:r>
              <a:r>
                <a:rPr lang="pl-PL" sz="2200" b="1" dirty="0">
                  <a:solidFill>
                    <a:srgbClr val="FF0000"/>
                  </a:solidFill>
                </a:rPr>
                <a:t>Niemniej jednak projekt obligatoryjnie powinien obejmować działania z zakresu wskazanego w podpunktach a) i/lub b).</a:t>
              </a:r>
            </a:p>
          </p:txBody>
        </p:sp>
      </p:grp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A4F712B-AD98-4334-A753-3AC0C0B5F65F}"/>
              </a:ext>
            </a:extLst>
          </p:cNvPr>
          <p:cNvSpPr txBox="1"/>
          <p:nvPr/>
        </p:nvSpPr>
        <p:spPr>
          <a:xfrm>
            <a:off x="2321570" y="750178"/>
            <a:ext cx="5868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Zakres wsparcia</a:t>
            </a:r>
          </a:p>
        </p:txBody>
      </p:sp>
    </p:spTree>
    <p:extLst>
      <p:ext uri="{BB962C8B-B14F-4D97-AF65-F5344CB8AC3E}">
        <p14:creationId xmlns:p14="http://schemas.microsoft.com/office/powerpoint/2010/main" val="2388727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735062" y="899518"/>
            <a:ext cx="9221689" cy="792088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2800" b="1" u="sng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pl-PL" sz="40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Podstawowe warunki wsparcia</a:t>
            </a:r>
            <a:br>
              <a:rPr lang="pl-PL" sz="40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</a:br>
            <a:endParaRPr lang="pl-PL" sz="4000" dirty="0">
              <a:latin typeface="+mn-lt"/>
            </a:endParaRPr>
          </a:p>
        </p:txBody>
      </p:sp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xfrm>
            <a:off x="735062" y="2051645"/>
            <a:ext cx="9221689" cy="3888432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Przedsięwzięcia realizowane w tym obszarze muszą:</a:t>
            </a:r>
          </a:p>
          <a:p>
            <a:pPr marL="514350" indent="-514350">
              <a:buAutoNum type="alphaLcPeriod"/>
            </a:pPr>
            <a:r>
              <a:rPr lang="pl-PL" sz="2400" dirty="0"/>
              <a:t>być zgodne ze strategią terytorialną opracowaną przez Związek ZIT dla wdrażania instrumentu ZIT, pozytywnie zaopiniowaną przez IZ </a:t>
            </a:r>
            <a:r>
              <a:rPr lang="pl-PL" sz="2400" dirty="0" err="1"/>
              <a:t>FEWiM</a:t>
            </a:r>
            <a:r>
              <a:rPr lang="pl-PL" sz="2400" dirty="0"/>
              <a:t> 2021-2027 co do możliwości jej finansowania z </a:t>
            </a:r>
            <a:r>
              <a:rPr lang="pl-PL" sz="2400" dirty="0" err="1"/>
              <a:t>FEWiM</a:t>
            </a:r>
            <a:r>
              <a:rPr lang="pl-PL" sz="2400" dirty="0"/>
              <a:t> 2021-2027; </a:t>
            </a:r>
          </a:p>
          <a:p>
            <a:pPr marL="514350" indent="-514350">
              <a:buAutoNum type="alphaLcPeriod"/>
            </a:pPr>
            <a:r>
              <a:rPr lang="pl-PL" sz="2400" dirty="0"/>
              <a:t>posiadać opinię Związku ZIT co do zgodności z listą projektów realizującą cele ww. strategii ZIT, o której mowa w ustawie wdrożeniowej. </a:t>
            </a:r>
          </a:p>
          <a:p>
            <a:pPr marL="514350" indent="-514350">
              <a:buAutoNum type="alphaLcPeriod"/>
            </a:pPr>
            <a:endParaRPr lang="pl-PL" sz="32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7557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>
            <a:extLst>
              <a:ext uri="{FF2B5EF4-FFF2-40B4-BE49-F238E27FC236}">
                <a16:creationId xmlns:a16="http://schemas.microsoft.com/office/drawing/2014/main" id="{DEE769FB-E81F-44C1-9C41-236C53F147F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05817997"/>
              </p:ext>
            </p:extLst>
          </p:nvPr>
        </p:nvGraphicFramePr>
        <p:xfrm>
          <a:off x="521371" y="1328663"/>
          <a:ext cx="9361040" cy="5547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ole tekstowe 3"/>
          <p:cNvSpPr txBox="1"/>
          <p:nvPr/>
        </p:nvSpPr>
        <p:spPr>
          <a:xfrm>
            <a:off x="1385466" y="539477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Podstawowe warunki wsparcia</a:t>
            </a:r>
          </a:p>
        </p:txBody>
      </p:sp>
    </p:spTree>
    <p:extLst>
      <p:ext uri="{BB962C8B-B14F-4D97-AF65-F5344CB8AC3E}">
        <p14:creationId xmlns:p14="http://schemas.microsoft.com/office/powerpoint/2010/main" val="39865823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58AF52A-6E89-42C4-B133-0A3B3B4C87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523014"/>
              </p:ext>
            </p:extLst>
          </p:nvPr>
        </p:nvGraphicFramePr>
        <p:xfrm>
          <a:off x="665387" y="1259557"/>
          <a:ext cx="9217024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ytuł 10">
            <a:extLst>
              <a:ext uri="{FF2B5EF4-FFF2-40B4-BE49-F238E27FC236}">
                <a16:creationId xmlns:a16="http://schemas.microsoft.com/office/drawing/2014/main" id="{CC0879F0-3079-4E26-90BA-AA13DC29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522" y="611485"/>
            <a:ext cx="7200799" cy="479972"/>
          </a:xfrm>
        </p:spPr>
        <p:txBody>
          <a:bodyPr>
            <a:noAutofit/>
          </a:bodyPr>
          <a:lstStyle/>
          <a:p>
            <a:pPr algn="ctr"/>
            <a:r>
              <a:rPr lang="pl-PL" sz="32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Podstawowe warunki wsparcia</a:t>
            </a:r>
          </a:p>
        </p:txBody>
      </p:sp>
    </p:spTree>
    <p:extLst>
      <p:ext uri="{BB962C8B-B14F-4D97-AF65-F5344CB8AC3E}">
        <p14:creationId xmlns:p14="http://schemas.microsoft.com/office/powerpoint/2010/main" val="114206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58AF52A-6E89-42C4-B133-0A3B3B4C87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6037519"/>
              </p:ext>
            </p:extLst>
          </p:nvPr>
        </p:nvGraphicFramePr>
        <p:xfrm>
          <a:off x="665386" y="1907629"/>
          <a:ext cx="8811865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ytuł 10">
            <a:extLst>
              <a:ext uri="{FF2B5EF4-FFF2-40B4-BE49-F238E27FC236}">
                <a16:creationId xmlns:a16="http://schemas.microsoft.com/office/drawing/2014/main" id="{CC0879F0-3079-4E26-90BA-AA13DC29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522" y="611485"/>
            <a:ext cx="7200799" cy="479972"/>
          </a:xfrm>
        </p:spPr>
        <p:txBody>
          <a:bodyPr>
            <a:noAutofit/>
          </a:bodyPr>
          <a:lstStyle/>
          <a:p>
            <a:pPr algn="ctr"/>
            <a:r>
              <a:rPr lang="pl-PL" sz="32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Podstawowe warunki wsparcia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86565" y="5219997"/>
            <a:ext cx="1981372" cy="197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5563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58AF52A-6E89-42C4-B133-0A3B3B4C87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8124031"/>
              </p:ext>
            </p:extLst>
          </p:nvPr>
        </p:nvGraphicFramePr>
        <p:xfrm>
          <a:off x="1097432" y="1475581"/>
          <a:ext cx="8811865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ytuł 10">
            <a:extLst>
              <a:ext uri="{FF2B5EF4-FFF2-40B4-BE49-F238E27FC236}">
                <a16:creationId xmlns:a16="http://schemas.microsoft.com/office/drawing/2014/main" id="{CC0879F0-3079-4E26-90BA-AA13DC29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966" y="611485"/>
            <a:ext cx="7200799" cy="479972"/>
          </a:xfrm>
        </p:spPr>
        <p:txBody>
          <a:bodyPr>
            <a:noAutofit/>
          </a:bodyPr>
          <a:lstStyle/>
          <a:p>
            <a:pPr algn="ctr"/>
            <a:r>
              <a:rPr lang="pl-PL" sz="32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Podstawowe warunki wsparcia</a:t>
            </a:r>
          </a:p>
        </p:txBody>
      </p:sp>
    </p:spTree>
    <p:extLst>
      <p:ext uri="{BB962C8B-B14F-4D97-AF65-F5344CB8AC3E}">
        <p14:creationId xmlns:p14="http://schemas.microsoft.com/office/powerpoint/2010/main" val="4961185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58AF52A-6E89-42C4-B133-0A3B3B4C87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8835174"/>
              </p:ext>
            </p:extLst>
          </p:nvPr>
        </p:nvGraphicFramePr>
        <p:xfrm>
          <a:off x="521370" y="1001188"/>
          <a:ext cx="979308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ytuł 10">
            <a:extLst>
              <a:ext uri="{FF2B5EF4-FFF2-40B4-BE49-F238E27FC236}">
                <a16:creationId xmlns:a16="http://schemas.microsoft.com/office/drawing/2014/main" id="{CC0879F0-3079-4E26-90BA-AA13DC29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546" y="514398"/>
            <a:ext cx="7200799" cy="479972"/>
          </a:xfrm>
        </p:spPr>
        <p:txBody>
          <a:bodyPr>
            <a:noAutofit/>
          </a:bodyPr>
          <a:lstStyle/>
          <a:p>
            <a:pPr algn="ctr"/>
            <a:r>
              <a:rPr lang="pl-PL" sz="32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Podstawowe warunki wsparcia</a:t>
            </a:r>
            <a:endParaRPr lang="pl-PL" sz="3200" b="1" u="sng" dirty="0">
              <a:solidFill>
                <a:schemeClr val="accent4">
                  <a:lumMod val="75000"/>
                </a:schemeClr>
              </a:solidFill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0338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58AF52A-6E89-42C4-B133-0A3B3B4C87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6917449"/>
              </p:ext>
            </p:extLst>
          </p:nvPr>
        </p:nvGraphicFramePr>
        <p:xfrm>
          <a:off x="593378" y="1259557"/>
          <a:ext cx="9073008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ytuł 10">
            <a:extLst>
              <a:ext uri="{FF2B5EF4-FFF2-40B4-BE49-F238E27FC236}">
                <a16:creationId xmlns:a16="http://schemas.microsoft.com/office/drawing/2014/main" id="{CC0879F0-3079-4E26-90BA-AA13DC29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546" y="539477"/>
            <a:ext cx="7200799" cy="479972"/>
          </a:xfrm>
        </p:spPr>
        <p:txBody>
          <a:bodyPr>
            <a:noAutofit/>
          </a:bodyPr>
          <a:lstStyle/>
          <a:p>
            <a:pPr algn="ctr"/>
            <a:r>
              <a:rPr lang="pl-PL" sz="32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Podstawowe warunki wsparcia</a:t>
            </a:r>
          </a:p>
        </p:txBody>
      </p:sp>
    </p:spTree>
    <p:extLst>
      <p:ext uri="{BB962C8B-B14F-4D97-AF65-F5344CB8AC3E}">
        <p14:creationId xmlns:p14="http://schemas.microsoft.com/office/powerpoint/2010/main" val="5799574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zawartości 3">
            <a:extLst>
              <a:ext uri="{FF2B5EF4-FFF2-40B4-BE49-F238E27FC236}">
                <a16:creationId xmlns:a16="http://schemas.microsoft.com/office/drawing/2014/main" id="{83ED649C-2961-4131-B860-134C6CE2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386" y="1835621"/>
            <a:ext cx="9433048" cy="280831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8000" dirty="0"/>
              <a:t>Zgodność projektu z:</a:t>
            </a:r>
          </a:p>
          <a:p>
            <a:pPr>
              <a:lnSpc>
                <a:spcPct val="120000"/>
              </a:lnSpc>
            </a:pPr>
            <a:r>
              <a:rPr lang="pl-PL" sz="8000" dirty="0"/>
              <a:t>Kartą Praw Podstawowych Unii Europejskiej z dnia 7 czerwca 2016 r.,</a:t>
            </a:r>
          </a:p>
          <a:p>
            <a:pPr>
              <a:lnSpc>
                <a:spcPct val="120000"/>
              </a:lnSpc>
            </a:pPr>
            <a:r>
              <a:rPr lang="pl-PL" sz="8000" dirty="0"/>
              <a:t>Konwencją o Prawach Osób Niepełnosprawnych, sporządzoną w Nowym Jorku dnia 13 grudnia 2006 r.,</a:t>
            </a:r>
          </a:p>
          <a:p>
            <a:pPr>
              <a:lnSpc>
                <a:spcPct val="120000"/>
              </a:lnSpc>
            </a:pPr>
            <a:r>
              <a:rPr lang="pl-PL" sz="8000" dirty="0"/>
              <a:t>Konwencją o Prawach Dziecka przyjętą przez Zgromadzenie Ogólne Narodów Zjednoczonych z dnia 20 listopada 1989 r.,</a:t>
            </a:r>
          </a:p>
          <a:p>
            <a:pPr>
              <a:lnSpc>
                <a:spcPct val="120000"/>
              </a:lnSpc>
            </a:pPr>
            <a:r>
              <a:rPr lang="pl-PL" sz="8000" dirty="0"/>
              <a:t>zasadą równości szans i niedyskryminacji, w tym z dostępnością dla osób z niepełnosprawnościami</a:t>
            </a:r>
            <a:r>
              <a:rPr lang="pl-PL" sz="8000" dirty="0">
                <a:sym typeface="Wingdings" panose="05000000000000000000" pitchFamily="2" charset="2"/>
              </a:rPr>
              <a:t> </a:t>
            </a:r>
            <a:r>
              <a:rPr lang="pl-PL" sz="8000" b="1" dirty="0">
                <a:sym typeface="Wingdings" panose="05000000000000000000" pitchFamily="2" charset="2"/>
              </a:rPr>
              <a:t>DEKLARACJA DOSTĘPNOŚCI</a:t>
            </a:r>
            <a:endParaRPr lang="pl-PL" sz="8000" b="1" dirty="0"/>
          </a:p>
          <a:p>
            <a:pPr>
              <a:lnSpc>
                <a:spcPct val="120000"/>
              </a:lnSpc>
            </a:pPr>
            <a:r>
              <a:rPr lang="pl-PL" sz="8000" dirty="0"/>
              <a:t>zasadą równości kobiet i mężczyzn</a:t>
            </a:r>
            <a:r>
              <a:rPr lang="pl-PL" sz="8000" dirty="0">
                <a:sym typeface="Wingdings" panose="05000000000000000000" pitchFamily="2" charset="2"/>
              </a:rPr>
              <a:t> </a:t>
            </a:r>
            <a:r>
              <a:rPr lang="pl-PL" sz="8000" b="1" dirty="0">
                <a:sym typeface="Wingdings" panose="05000000000000000000" pitchFamily="2" charset="2"/>
              </a:rPr>
              <a:t>STANDARD MINIMUM</a:t>
            </a:r>
            <a:endParaRPr lang="pl-PL" sz="8000" b="1" dirty="0"/>
          </a:p>
          <a:p>
            <a:pPr>
              <a:lnSpc>
                <a:spcPct val="120000"/>
              </a:lnSpc>
            </a:pPr>
            <a:r>
              <a:rPr lang="pl-PL" sz="8000" dirty="0"/>
              <a:t>zasadą dotyczącą przestrzegania przepisów antydyskryminacyjnych,</a:t>
            </a:r>
          </a:p>
          <a:p>
            <a:pPr>
              <a:lnSpc>
                <a:spcPct val="120000"/>
              </a:lnSpc>
            </a:pPr>
            <a:r>
              <a:rPr lang="pl-PL" sz="8000" dirty="0"/>
              <a:t>zasadą „do no </a:t>
            </a:r>
            <a:r>
              <a:rPr lang="pl-PL" sz="8000" dirty="0" err="1"/>
              <a:t>significant</a:t>
            </a:r>
            <a:r>
              <a:rPr lang="pl-PL" sz="8000" dirty="0"/>
              <a:t> </a:t>
            </a:r>
            <a:r>
              <a:rPr lang="pl-PL" sz="8000" dirty="0" err="1"/>
              <a:t>harm</a:t>
            </a:r>
            <a:r>
              <a:rPr lang="pl-PL" sz="8000" dirty="0"/>
              <a:t>” (DNSH) – „nie czyń poważnych szkód”,</a:t>
            </a:r>
          </a:p>
          <a:p>
            <a:pPr>
              <a:lnSpc>
                <a:spcPct val="120000"/>
              </a:lnSpc>
            </a:pPr>
            <a:r>
              <a:rPr lang="pl-PL" sz="8000" dirty="0"/>
              <a:t>zasadą zrównoważonego rozwoju </a:t>
            </a:r>
            <a:r>
              <a:rPr lang="pl-PL" sz="8000" dirty="0">
                <a:sym typeface="Wingdings" panose="05000000000000000000" pitchFamily="2" charset="2"/>
              </a:rPr>
              <a:t> </a:t>
            </a:r>
            <a:r>
              <a:rPr lang="pl-PL" sz="8000" b="1" dirty="0">
                <a:sym typeface="Wingdings" panose="05000000000000000000" pitchFamily="2" charset="2"/>
              </a:rPr>
              <a:t>5 ASPEKTÓW</a:t>
            </a:r>
            <a:r>
              <a:rPr lang="pl-PL" sz="8000" dirty="0">
                <a:sym typeface="Wingdings" panose="05000000000000000000" pitchFamily="2" charset="2"/>
              </a:rPr>
              <a:t>.</a:t>
            </a:r>
            <a:endParaRPr lang="pl-PL" sz="8000" dirty="0"/>
          </a:p>
          <a:p>
            <a:pPr>
              <a:lnSpc>
                <a:spcPct val="120000"/>
              </a:lnSpc>
            </a:pPr>
            <a:endParaRPr lang="pl-PL" sz="8000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3257674" y="539477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Zasady horyzontalne</a:t>
            </a:r>
          </a:p>
        </p:txBody>
      </p:sp>
    </p:spTree>
    <p:extLst>
      <p:ext uri="{BB962C8B-B14F-4D97-AF65-F5344CB8AC3E}">
        <p14:creationId xmlns:p14="http://schemas.microsoft.com/office/powerpoint/2010/main" val="18617874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zawartości 3">
            <a:extLst>
              <a:ext uri="{FF2B5EF4-FFF2-40B4-BE49-F238E27FC236}">
                <a16:creationId xmlns:a16="http://schemas.microsoft.com/office/drawing/2014/main" id="{83ED649C-2961-4131-B860-134C6CE2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378" y="1259557"/>
            <a:ext cx="9505056" cy="194421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l-PL" sz="2800" dirty="0"/>
          </a:p>
          <a:p>
            <a:pPr marL="0" indent="0" algn="ctr">
              <a:buNone/>
            </a:pPr>
            <a:r>
              <a:rPr lang="pl-PL" sz="14400" b="1" u="sng" dirty="0">
                <a:solidFill>
                  <a:schemeClr val="accent4">
                    <a:lumMod val="75000"/>
                  </a:schemeClr>
                </a:solidFill>
              </a:rPr>
              <a:t>Zasada zrównoważonego rozwoju</a:t>
            </a:r>
          </a:p>
          <a:p>
            <a:endParaRPr lang="pl-PL" dirty="0"/>
          </a:p>
          <a:p>
            <a:pPr marL="0" indent="0">
              <a:buNone/>
            </a:pPr>
            <a:endParaRPr lang="pl-PL" sz="8000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/>
              <a:t>Wniosek o dofinansowanie musi zawierać co najmniej po jednym przejawie realizacji zasady zrównoważonego rozwoju obligatoryjnie w ramach Aspektu nr 1, 2, 4, 5 oraz fakultatywnie w ramach Aspektu nr 3: </a:t>
            </a:r>
          </a:p>
          <a:p>
            <a:pPr marL="0" indent="0">
              <a:buNone/>
            </a:pPr>
            <a:endParaRPr lang="pl-PL" sz="4400" dirty="0"/>
          </a:p>
          <a:p>
            <a:pPr marL="0" indent="0">
              <a:buNone/>
            </a:pPr>
            <a:r>
              <a:rPr lang="pl-PL" sz="8000" dirty="0"/>
              <a:t>Aspekt nr 1 – kontekst materiałów biurowych oraz promocyjnych - </a:t>
            </a:r>
            <a:r>
              <a:rPr lang="pl-PL" sz="8000" dirty="0">
                <a:solidFill>
                  <a:srgbClr val="FF0000"/>
                </a:solidFill>
              </a:rPr>
              <a:t>obligatoryjnie</a:t>
            </a:r>
          </a:p>
          <a:p>
            <a:pPr marL="0" indent="0">
              <a:buNone/>
            </a:pPr>
            <a:r>
              <a:rPr lang="pl-PL" sz="8000" dirty="0"/>
              <a:t>Aspekt nr 2 – kontekst zebrań i innych spotkań - </a:t>
            </a:r>
            <a:r>
              <a:rPr lang="pl-PL" sz="8000" dirty="0">
                <a:solidFill>
                  <a:srgbClr val="FF0000"/>
                </a:solidFill>
              </a:rPr>
              <a:t>obligatoryjnie</a:t>
            </a:r>
          </a:p>
          <a:p>
            <a:pPr marL="0" indent="0">
              <a:buNone/>
            </a:pPr>
            <a:r>
              <a:rPr lang="pl-PL" sz="8000" dirty="0"/>
              <a:t>Aspekt nr 3 – transport </a:t>
            </a:r>
            <a:r>
              <a:rPr lang="pl-PL" sz="8000" dirty="0">
                <a:solidFill>
                  <a:srgbClr val="00B0F0"/>
                </a:solidFill>
              </a:rPr>
              <a:t>- fakultatywnie</a:t>
            </a:r>
          </a:p>
          <a:p>
            <a:pPr marL="0" indent="0">
              <a:buNone/>
            </a:pPr>
            <a:r>
              <a:rPr lang="pl-PL" sz="8000" dirty="0"/>
              <a:t>Aspekt nr 4 – kontekst „zielonego biura” - </a:t>
            </a:r>
            <a:r>
              <a:rPr lang="pl-PL" sz="8000" dirty="0">
                <a:solidFill>
                  <a:srgbClr val="FF0000"/>
                </a:solidFill>
              </a:rPr>
              <a:t>obligatoryjnie</a:t>
            </a:r>
          </a:p>
          <a:p>
            <a:pPr marL="0" indent="0">
              <a:buNone/>
            </a:pPr>
            <a:r>
              <a:rPr lang="pl-PL" sz="8000" dirty="0"/>
              <a:t>Aspekt nr 5 – kontekst energii elektrycznej i wody - </a:t>
            </a:r>
            <a:r>
              <a:rPr lang="pl-PL" sz="8000" dirty="0">
                <a:solidFill>
                  <a:srgbClr val="FF0000"/>
                </a:solidFill>
              </a:rPr>
              <a:t>obligatoryjnie</a:t>
            </a:r>
          </a:p>
          <a:p>
            <a:pPr marL="0" indent="0">
              <a:buNone/>
            </a:pPr>
            <a:endParaRPr lang="pl-PL" sz="8000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95160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91D27C-CDFB-B78D-46CC-FE3C9C1B3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677" y="1691605"/>
            <a:ext cx="9217023" cy="1056887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Działanie 9.8: Usługi społeczne na rzecz rodzin i osób </a:t>
            </a:r>
            <a:br>
              <a:rPr lang="pl-PL" sz="28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8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w kryzysie bezdomności – ZIT (SCHEMAT A - ZIT MOF Olsztyn)</a:t>
            </a:r>
            <a:br>
              <a:rPr lang="pl-PL" sz="28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pl-PL" sz="28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8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ZIT MOF Olsztyna: </a:t>
            </a:r>
            <a:r>
              <a:rPr lang="pl-PL" sz="2800" dirty="0">
                <a:latin typeface="+mn-lt"/>
              </a:rPr>
              <a:t>Miasto Olsztyn, Gmina Barczewo, Gmina Purda, Gmina Stawiguda, Gmina Gietrzwałd, Gmina Jonkowo, Gmina Dywity</a:t>
            </a:r>
            <a:endParaRPr lang="pl-PL" sz="2800" b="1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Symbol zastępczy tekstu 2">
            <a:extLst>
              <a:ext uri="{FF2B5EF4-FFF2-40B4-BE49-F238E27FC236}">
                <a16:creationId xmlns:a16="http://schemas.microsoft.com/office/drawing/2014/main" id="{85B7F904-CFEA-4E40-9C91-753FE4D09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1810" y="3635821"/>
            <a:ext cx="8713906" cy="1535340"/>
          </a:xfrm>
        </p:spPr>
        <p:txBody>
          <a:bodyPr>
            <a:normAutofit/>
          </a:bodyPr>
          <a:lstStyle/>
          <a:p>
            <a:pPr algn="ctr"/>
            <a:r>
              <a:rPr lang="pl-PL" sz="2900" u="sng" dirty="0">
                <a:solidFill>
                  <a:schemeClr val="accent4">
                    <a:lumMod val="75000"/>
                  </a:schemeClr>
                </a:solidFill>
              </a:rPr>
              <a:t>Termin naboru wniosków o dofinansowanie:</a:t>
            </a:r>
          </a:p>
          <a:p>
            <a:pPr algn="ctr"/>
            <a:br>
              <a:rPr lang="pl-PL" sz="2900" dirty="0"/>
            </a:br>
            <a:r>
              <a:rPr lang="pl-PL" sz="2900" dirty="0"/>
              <a:t>18 grudnia 2025 r. – 2 lutego 2026 r. </a:t>
            </a:r>
          </a:p>
        </p:txBody>
      </p:sp>
      <p:sp>
        <p:nvSpPr>
          <p:cNvPr id="6" name="Symbol zastępczy zawartości 3">
            <a:extLst>
              <a:ext uri="{FF2B5EF4-FFF2-40B4-BE49-F238E27FC236}">
                <a16:creationId xmlns:a16="http://schemas.microsoft.com/office/drawing/2014/main" id="{83ED649C-2961-4131-B860-134C6CE2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6245" y="5508029"/>
            <a:ext cx="8529471" cy="188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900" b="1" u="sng" dirty="0">
                <a:solidFill>
                  <a:schemeClr val="accent4">
                    <a:lumMod val="75000"/>
                  </a:schemeClr>
                </a:solidFill>
              </a:rPr>
              <a:t>Planowany termin rozstrzygnięcia naboru:</a:t>
            </a:r>
          </a:p>
          <a:p>
            <a:pPr marL="0" indent="0" algn="ctr">
              <a:buNone/>
            </a:pPr>
            <a:endParaRPr lang="pl-PL" sz="2000" b="1" u="sng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2900" b="1" dirty="0"/>
              <a:t>lipiec 2026 r.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20678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457474" y="1259557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Wskaźniki realizacji celu projektu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953418" y="2483693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/>
              <a:t>We wniosku o dofinansowanie należy wykazać wszystkie wskaźniki wskazane w Regulaminie (podrozdział 2.6 Regulaminu), w tym wskaźniki </a:t>
            </a:r>
            <a:r>
              <a:rPr lang="pl-PL" sz="2400" b="1" dirty="0"/>
              <a:t>rezultatu bezpośredniego, wskaźniki produktu, wskaźniki wspólne</a:t>
            </a:r>
            <a:r>
              <a:rPr lang="pl-PL" sz="2400" dirty="0"/>
              <a:t> oraz ewentualnie wskaźniki własne Wnioskodawcy.  </a:t>
            </a:r>
          </a:p>
        </p:txBody>
      </p:sp>
    </p:spTree>
    <p:extLst>
      <p:ext uri="{BB962C8B-B14F-4D97-AF65-F5344CB8AC3E}">
        <p14:creationId xmlns:p14="http://schemas.microsoft.com/office/powerpoint/2010/main" val="3288090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defTabSz="503972">
              <a:lnSpc>
                <a:spcPct val="100000"/>
              </a:lnSpc>
              <a:spcBef>
                <a:spcPts val="0"/>
              </a:spcBef>
              <a:defRPr/>
            </a:pPr>
            <a:r>
              <a:rPr lang="pl-PL" sz="2700" b="1" dirty="0">
                <a:solidFill>
                  <a:srgbClr val="4472C4"/>
                </a:solidFill>
                <a:latin typeface="+mn-lt"/>
              </a:rPr>
              <a:t>Kryterium nr 1: </a:t>
            </a:r>
            <a:br>
              <a:rPr lang="pl-PL" sz="2700" b="1" dirty="0">
                <a:solidFill>
                  <a:srgbClr val="4472C4"/>
                </a:solidFill>
                <a:latin typeface="+mn-lt"/>
              </a:rPr>
            </a:br>
            <a:r>
              <a:rPr lang="pl-PL" sz="27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Opinia Związku ZIT o zgodności projektu z listą projektów realizującą cele Strategii ZIT.</a:t>
            </a:r>
            <a:br>
              <a:rPr lang="pl-PL" sz="1400" b="1" dirty="0">
                <a:solidFill>
                  <a:prstClr val="black"/>
                </a:solidFill>
                <a:latin typeface="Open Sans"/>
              </a:rPr>
            </a:br>
            <a:endParaRPr lang="pl-PL" sz="1400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xfrm>
            <a:off x="735062" y="3347789"/>
            <a:ext cx="9221689" cy="38164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>
                <a:solidFill>
                  <a:srgbClr val="4472C4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PAMIĘTAJ!</a:t>
            </a:r>
            <a:r>
              <a:rPr lang="pl-PL" sz="2400" b="1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Ocena spełnienia kryterium dokonywana będzie </a:t>
            </a:r>
            <a:br>
              <a:rPr lang="pl-PL" sz="2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na podstawie załącznika do wniosku o dofinansowanie. </a:t>
            </a:r>
          </a:p>
          <a:p>
            <a:pPr marL="0" indent="0" algn="ctr">
              <a:buNone/>
            </a:pPr>
            <a:endParaRPr lang="pl-PL" sz="2400" dirty="0">
              <a:solidFill>
                <a:prstClr val="black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2000" dirty="0"/>
              <a:t>Warunkiem niezbędnym do przyznania dofinansownia jest uzyskanie przez projekt pozytywnej opinii Związku ZIT MOF Olsztyn co do zgodności z listą projektów realizującą cele Strategii ZIT. </a:t>
            </a:r>
          </a:p>
          <a:p>
            <a:pPr marL="0" indent="0" algn="ctr">
              <a:buNone/>
            </a:pPr>
            <a:endParaRPr lang="pl-PL" sz="2000" dirty="0"/>
          </a:p>
          <a:p>
            <a:pPr marL="0" indent="0" algn="ctr">
              <a:buNone/>
            </a:pPr>
            <a:r>
              <a:rPr lang="pl-PL" sz="2000" dirty="0"/>
              <a:t>Obowiązkiem Wnioskodawcy jest </a:t>
            </a:r>
            <a:r>
              <a:rPr lang="pl-PL" sz="2000" u="sng" dirty="0"/>
              <a:t>dołączenie do wniosku o dofinansowanie projektu załącznika</a:t>
            </a:r>
            <a:r>
              <a:rPr lang="pl-PL" sz="2000" dirty="0"/>
              <a:t> w postaci pozytywnej opinii Związku ZIT MOF Olsztyna o zgodności projektu z listą projektów realizującą cele Strategii ZIT.</a:t>
            </a:r>
          </a:p>
          <a:p>
            <a:pPr marL="0" indent="0">
              <a:buNone/>
            </a:pPr>
            <a:endParaRPr lang="pl-PL" sz="12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5039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86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Kryteria specyficzne dostępu 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3858" y="2145352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051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35061" y="899517"/>
            <a:ext cx="9221689" cy="1152127"/>
          </a:xfrm>
        </p:spPr>
        <p:txBody>
          <a:bodyPr>
            <a:normAutofit/>
          </a:bodyPr>
          <a:lstStyle/>
          <a:p>
            <a:pPr algn="ctr"/>
            <a:r>
              <a:rPr lang="pl-PL" sz="24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Opinia Związku ZIT o zgodności projektu z listą projektów </a:t>
            </a:r>
            <a:br>
              <a:rPr lang="pl-PL" sz="24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</a:br>
            <a:r>
              <a:rPr lang="pl-PL" sz="24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realizujących cele Strategii ZIT</a:t>
            </a:r>
            <a:endParaRPr lang="pl-PL" sz="24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49362" y="2266155"/>
            <a:ext cx="9793088" cy="4769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dirty="0"/>
              <a:t>Procedura wydawania opinii Związku ZIT MOF dostępna jest pod adresem:</a:t>
            </a:r>
          </a:p>
          <a:p>
            <a:pPr marL="0" indent="0">
              <a:buNone/>
            </a:pPr>
            <a:r>
              <a:rPr lang="pl-PL" sz="2200" dirty="0"/>
              <a:t>https://zit.olsztyn.eu/aktualnosci-1/article/jak-otrzyma-rekomendacj-zwizku-zit-dla-swojego-projektu-16556.html</a:t>
            </a:r>
          </a:p>
          <a:p>
            <a:pPr marL="0" indent="0">
              <a:buNone/>
            </a:pPr>
            <a:endParaRPr lang="pl-PL" sz="2200" dirty="0"/>
          </a:p>
          <a:p>
            <a:pPr marL="0" indent="0">
              <a:buNone/>
            </a:pPr>
            <a:r>
              <a:rPr lang="pl-PL" sz="2200" dirty="0"/>
              <a:t>Sprawami związanymi z wydawaniem opinii będą zajmowali się pracownicy Referatu Ulepszania Miasta w Urzędzie Miasta Olsztyna, które pełni rolę Biura ZIT – </a:t>
            </a:r>
          </a:p>
          <a:p>
            <a:pPr marL="0" indent="0">
              <a:buNone/>
            </a:pPr>
            <a:r>
              <a:rPr lang="pl-PL" sz="2200" dirty="0"/>
              <a:t>tel. 89 527-31-11 w. 393, </a:t>
            </a:r>
          </a:p>
          <a:p>
            <a:pPr marL="0" indent="0">
              <a:buNone/>
            </a:pPr>
            <a:r>
              <a:rPr lang="pl-PL" sz="2200" dirty="0"/>
              <a:t>adres poczty: funduszeeuropejskie@olsztyn.eu</a:t>
            </a:r>
          </a:p>
          <a:p>
            <a:pPr marL="0" indent="0">
              <a:buNone/>
            </a:pPr>
            <a:endParaRPr lang="pl-PL" sz="22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83758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713498" y="1882345"/>
            <a:ext cx="9221689" cy="1203677"/>
          </a:xfrm>
        </p:spPr>
        <p:txBody>
          <a:bodyPr>
            <a:normAutofit fontScale="90000"/>
          </a:bodyPr>
          <a:lstStyle/>
          <a:p>
            <a:pPr lvl="0" defTabSz="503972">
              <a:lnSpc>
                <a:spcPct val="100000"/>
              </a:lnSpc>
              <a:spcBef>
                <a:spcPts val="0"/>
              </a:spcBef>
              <a:defRPr/>
            </a:pPr>
            <a:r>
              <a:rPr lang="pl-PL" sz="2700" b="1" dirty="0">
                <a:solidFill>
                  <a:srgbClr val="4472C4"/>
                </a:solidFill>
                <a:latin typeface="+mn-lt"/>
              </a:rPr>
              <a:t>Kryterium nr 2: </a:t>
            </a:r>
            <a:br>
              <a:rPr lang="pl-PL" sz="2700" b="1" dirty="0">
                <a:solidFill>
                  <a:srgbClr val="4472C4"/>
                </a:solidFill>
                <a:latin typeface="+mn-lt"/>
              </a:rPr>
            </a:br>
            <a:r>
              <a:rPr lang="pl-PL" sz="2700" b="1" dirty="0">
                <a:latin typeface="+mn-lt"/>
              </a:rPr>
              <a:t>Wsparcie w projekcie skierowane jest do osób potrzebujących usług interwencji kryzysowej oraz usług w zakresie przeciwdziałania przemocy, w tym przemocy domowej oraz w zakresie kompleksowej pomocy dzieciom pokrzywdzonym przestępstwem (i ich otoczenia, jeśli jest to niezbędne). </a:t>
            </a:r>
            <a:br>
              <a:rPr lang="pl-PL" sz="1400" b="1" dirty="0">
                <a:solidFill>
                  <a:prstClr val="black"/>
                </a:solidFill>
                <a:latin typeface="Open Sans"/>
              </a:rPr>
            </a:br>
            <a:endParaRPr lang="pl-PL" sz="1400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xfrm>
            <a:off x="745227" y="4859957"/>
            <a:ext cx="9221689" cy="216024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400" dirty="0">
                <a:ea typeface="+mj-ea"/>
                <a:cs typeface="+mj-cs"/>
              </a:rPr>
              <a:t>W ramach kryterium oceniane będzie, czy Wnioskodawca zaplanował wsparcie na rzecz: osób, rodzin doświadczających kryzysu, w szczególności doznających przemocy domowej oraz konfliktów w małżeństwie/partnerskich, trudności wychowawczych, uzależnień, przeciążeń psychicznych i przewlekłego stresu, wypadków losowych, katastrof, dzieci pokrzywdzonych przestępstwem oraz ich otoczenia (o ile jest ono niezbędne do wsparcia głównej grupy docelowej).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5039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86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Kryteria specyficzne dostępu 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977" y="3549773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641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713498" y="1882345"/>
            <a:ext cx="9221689" cy="1203677"/>
          </a:xfrm>
        </p:spPr>
        <p:txBody>
          <a:bodyPr>
            <a:normAutofit/>
          </a:bodyPr>
          <a:lstStyle/>
          <a:p>
            <a:pPr lvl="0" defTabSz="503972">
              <a:lnSpc>
                <a:spcPct val="100000"/>
              </a:lnSpc>
              <a:spcBef>
                <a:spcPts val="0"/>
              </a:spcBef>
              <a:defRPr/>
            </a:pPr>
            <a:br>
              <a:rPr lang="pl-PL" sz="1400" b="1" dirty="0">
                <a:solidFill>
                  <a:prstClr val="black"/>
                </a:solidFill>
                <a:latin typeface="Open Sans"/>
              </a:rPr>
            </a:br>
            <a:endParaRPr lang="pl-PL" sz="1400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xfrm>
            <a:off x="713498" y="1259557"/>
            <a:ext cx="9221689" cy="216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4472C4"/>
                </a:solidFill>
              </a:rPr>
              <a:t>Kryterium nr 3:</a:t>
            </a:r>
            <a:endParaRPr lang="pl-PL" sz="2400" b="1" dirty="0">
              <a:ea typeface="+mj-ea"/>
              <a:cs typeface="+mj-cs"/>
            </a:endParaRPr>
          </a:p>
          <a:p>
            <a:pPr marL="0" indent="0">
              <a:buNone/>
            </a:pPr>
            <a:r>
              <a:rPr lang="pl-PL" sz="2400" b="1" dirty="0">
                <a:ea typeface="+mj-ea"/>
                <a:cs typeface="+mj-cs"/>
              </a:rPr>
              <a:t>Wsparcie w projekcie w zakresie interwencji kryzysowej będzie realizowane zgodnie z:</a:t>
            </a:r>
          </a:p>
          <a:p>
            <a:pPr marL="0" indent="0">
              <a:buNone/>
            </a:pPr>
            <a:r>
              <a:rPr lang="pl-PL" sz="2400" b="1" dirty="0">
                <a:ea typeface="+mj-ea"/>
                <a:cs typeface="+mj-cs"/>
              </a:rPr>
              <a:t>- ustawą z dnia 12 marca 2004 r. o pomocy społecznej oraz </a:t>
            </a:r>
          </a:p>
          <a:p>
            <a:pPr marL="0" indent="0">
              <a:buNone/>
            </a:pPr>
            <a:r>
              <a:rPr lang="pl-PL" sz="2400" b="1" dirty="0">
                <a:ea typeface="+mj-ea"/>
                <a:cs typeface="+mj-cs"/>
              </a:rPr>
              <a:t>- ustawą z dnia 29 lipca 2005 r. o przeciwdziałaniu przemocy domowej.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5039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86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Kryteria specyficzne dostępu 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593379" y="4355901"/>
            <a:ext cx="9341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/>
              <a:t>1. W przypadku realizacji wsparcia w ramach ośrodka interwencji kryzysowej przez powiat lub na zlecenie powiatu zgodnie z ustawą z dnia 12 marca 2004 r. o pomocy społecznej oraz z ustawą z dnia 29 lipca 2005 r. o przeciwdziałaniu przemocy domowej. </a:t>
            </a:r>
          </a:p>
          <a:p>
            <a:pPr algn="ctr"/>
            <a:r>
              <a:rPr lang="pl-PL" sz="2400" dirty="0"/>
              <a:t>2. W przypadku realizacji wsparcia przez inne podmioty udzielające pomocy w sytuacjach kryzysowych zgodnie z art. 47 ustawy z dnia 12 marca 2004 r. o pomocy społecznej.</a:t>
            </a: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1077" y="3474175"/>
            <a:ext cx="414929" cy="869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9813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665386" y="2267669"/>
            <a:ext cx="9816985" cy="1203677"/>
          </a:xfrm>
        </p:spPr>
        <p:txBody>
          <a:bodyPr>
            <a:normAutofit fontScale="90000"/>
          </a:bodyPr>
          <a:lstStyle/>
          <a:p>
            <a:pPr lvl="0" defTabSz="503972">
              <a:lnSpc>
                <a:spcPct val="100000"/>
              </a:lnSpc>
              <a:spcBef>
                <a:spcPts val="0"/>
              </a:spcBef>
              <a:defRPr/>
            </a:pPr>
            <a:r>
              <a:rPr lang="pl-PL" sz="2700" b="1" dirty="0">
                <a:solidFill>
                  <a:srgbClr val="4472C4"/>
                </a:solidFill>
                <a:latin typeface="+mn-lt"/>
              </a:rPr>
              <a:t>Kryterium nr 4: </a:t>
            </a:r>
            <a:br>
              <a:rPr lang="pl-PL" sz="1400" b="1" dirty="0">
                <a:solidFill>
                  <a:prstClr val="black"/>
                </a:solidFill>
                <a:latin typeface="Open Sans"/>
              </a:rPr>
            </a:br>
            <a:r>
              <a:rPr lang="pl-PL" sz="2700" b="1" dirty="0">
                <a:solidFill>
                  <a:prstClr val="black"/>
                </a:solidFill>
                <a:latin typeface="+mn-lt"/>
              </a:rPr>
              <a:t>Wsparcie w ramach projektu prowadzi do: </a:t>
            </a:r>
            <a:br>
              <a:rPr lang="pl-PL" sz="2700" b="1" dirty="0">
                <a:solidFill>
                  <a:prstClr val="black"/>
                </a:solidFill>
                <a:latin typeface="+mn-lt"/>
              </a:rPr>
            </a:br>
            <a:r>
              <a:rPr lang="pl-PL" sz="2700" b="1" dirty="0">
                <a:solidFill>
                  <a:prstClr val="black"/>
                </a:solidFill>
                <a:latin typeface="+mn-lt"/>
              </a:rPr>
              <a:t>a) utworzenia nowego podmiotu udzielającego pomocy w sytuacjach kryzysowych tj. ośrodka interwencji kryzysowej lub punktu interwencji kryzysowej lub innej placówki realizującej usługi interwencji kryzysowej i/lub </a:t>
            </a:r>
            <a:br>
              <a:rPr lang="pl-PL" sz="2700" b="1" dirty="0">
                <a:solidFill>
                  <a:prstClr val="black"/>
                </a:solidFill>
                <a:latin typeface="+mn-lt"/>
              </a:rPr>
            </a:br>
            <a:r>
              <a:rPr lang="pl-PL" sz="2700" b="1" dirty="0">
                <a:solidFill>
                  <a:prstClr val="black"/>
                </a:solidFill>
                <a:latin typeface="+mn-lt"/>
              </a:rPr>
              <a:t>b) rozszerzenia oferty usług świadczonych przez istniejący podmiot udzielający pomocy w sytuacjach kryzysowych i/lub </a:t>
            </a:r>
            <a:br>
              <a:rPr lang="pl-PL" sz="2700" b="1" dirty="0">
                <a:solidFill>
                  <a:prstClr val="black"/>
                </a:solidFill>
                <a:latin typeface="+mn-lt"/>
              </a:rPr>
            </a:br>
            <a:r>
              <a:rPr lang="pl-PL" sz="2700" b="1" dirty="0">
                <a:solidFill>
                  <a:prstClr val="black"/>
                </a:solidFill>
                <a:latin typeface="+mn-lt"/>
              </a:rPr>
              <a:t>c) zwiększenia liczby miejsc w ramach istniejącego podmiotu udzielającego pomocy w sytuacjach kryzysowych.</a:t>
            </a:r>
            <a:br>
              <a:rPr lang="pl-PL" sz="1400" b="1" dirty="0">
                <a:solidFill>
                  <a:prstClr val="black"/>
                </a:solidFill>
                <a:latin typeface="Open Sans"/>
              </a:rPr>
            </a:br>
            <a:endParaRPr lang="pl-PL" sz="1400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xfrm>
            <a:off x="455945" y="5622846"/>
            <a:ext cx="10026426" cy="19442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400" dirty="0">
                <a:ea typeface="+mj-ea"/>
                <a:cs typeface="+mj-cs"/>
              </a:rPr>
              <a:t>Działania te powinny być realizowane zgodnie ze standardami wskazanymi w Rozporządzeniu Ministra Rodziny i Polityki Społecznej z dnia 20.06.2023 r. w sprawie standardu podstawowych usług świadczonych przez specjalistyczne ośrodki wsparcia dla osób doznających przemocy domowej oraz wymagań kwalifikacyjnych wobec osób zatrudnianych w tych ośrodkach. 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5039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86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Kryteria specyficzne dostępu 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7110" y="4702946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0385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503972"/>
            <a:r>
              <a:rPr lang="pl-PL" sz="3086" b="1" dirty="0">
                <a:solidFill>
                  <a:srgbClr val="4472C4">
                    <a:lumMod val="75000"/>
                  </a:srgbClr>
                </a:solidFill>
              </a:rPr>
              <a:t>Kryteria specyficzne dostępu 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245896" y="1403573"/>
            <a:ext cx="10079567" cy="501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503972"/>
            <a:r>
              <a:rPr lang="pl-PL" sz="2400" b="1" dirty="0">
                <a:solidFill>
                  <a:schemeClr val="accent1"/>
                </a:solidFill>
              </a:rPr>
              <a:t>Kryterium nr 5: </a:t>
            </a:r>
          </a:p>
          <a:p>
            <a:pPr algn="just" defTabSz="503972"/>
            <a:r>
              <a:rPr lang="pl-PL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Projekt jest zgodny z zasadą horyzontalną deinstytucjonalizacji usług.</a:t>
            </a:r>
            <a:endParaRPr lang="pl-PL" sz="2400" b="1" dirty="0">
              <a:solidFill>
                <a:prstClr val="black"/>
              </a:solidFill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Open Sans"/>
            </a:endParaRPr>
          </a:p>
          <a:p>
            <a:pPr algn="just" defTabSz="503972"/>
            <a:endParaRPr lang="pl-PL" sz="2000" b="1" dirty="0">
              <a:solidFill>
                <a:schemeClr val="accent1"/>
              </a:solidFill>
            </a:endParaRPr>
          </a:p>
          <a:p>
            <a:pPr algn="just" defTabSz="503972"/>
            <a:r>
              <a:rPr lang="pl-PL" sz="2400" b="1" dirty="0">
                <a:solidFill>
                  <a:schemeClr val="accent1"/>
                </a:solidFill>
              </a:rPr>
              <a:t>Kryterium nr 6: </a:t>
            </a:r>
            <a:endParaRPr lang="pl-PL" sz="2000" b="1" dirty="0">
              <a:solidFill>
                <a:schemeClr val="accent1"/>
              </a:solidFill>
            </a:endParaRPr>
          </a:p>
          <a:p>
            <a:pPr defTabSz="503972"/>
            <a:r>
              <a:rPr lang="pl-PL" sz="2400" b="1" dirty="0">
                <a:solidFill>
                  <a:prstClr val="black"/>
                </a:solidFill>
              </a:rPr>
              <a:t>Wsparcie oferowane uczestnikom projektu odpowiada na zdiagnozowane problemy i potrzeby, jest zindywidualizowane oraz cechuje się kompleksowością. </a:t>
            </a:r>
          </a:p>
          <a:p>
            <a:pPr defTabSz="503972"/>
            <a:endParaRPr lang="pl-PL" sz="2400" b="1" dirty="0">
              <a:solidFill>
                <a:prstClr val="black"/>
              </a:solidFill>
            </a:endParaRPr>
          </a:p>
          <a:p>
            <a:pPr defTabSz="503972"/>
            <a:endParaRPr lang="pl-PL" sz="2400" b="1" dirty="0">
              <a:solidFill>
                <a:prstClr val="black"/>
              </a:solidFill>
            </a:endParaRPr>
          </a:p>
          <a:p>
            <a:pPr algn="just" defTabSz="503972"/>
            <a:endParaRPr lang="pl-PL" sz="2205" b="1" dirty="0">
              <a:solidFill>
                <a:prstClr val="black"/>
              </a:solidFill>
            </a:endParaRPr>
          </a:p>
          <a:p>
            <a:pPr algn="just" defTabSz="503972"/>
            <a:endParaRPr lang="pl-PL" sz="2205" b="1" dirty="0">
              <a:solidFill>
                <a:prstClr val="black"/>
              </a:solidFill>
            </a:endParaRPr>
          </a:p>
          <a:p>
            <a:pPr algn="ctr" defTabSz="503972"/>
            <a:r>
              <a:rPr lang="pl-PL" sz="2000" dirty="0"/>
              <a:t>W ramach kryterium oceniane będzie, czy Wnioskodawca zaplanował wsparcie w oparciu                     o indywidualną diagnozę potrzeb i cech dla każdego uczestnika projektu.</a:t>
            </a:r>
            <a:endParaRPr lang="pl-PL" sz="2000" b="1" dirty="0">
              <a:solidFill>
                <a:prstClr val="black"/>
              </a:solidFill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3858" y="4427909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6757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503972"/>
            <a:r>
              <a:rPr lang="pl-PL" sz="3086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Kryteria specyficzne dostępu 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306122" y="1475581"/>
            <a:ext cx="10079567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503972"/>
            <a:r>
              <a:rPr lang="pl-PL" sz="2400" b="1" dirty="0">
                <a:solidFill>
                  <a:schemeClr val="accent1"/>
                </a:solidFill>
              </a:rPr>
              <a:t>Kryterium nr 7: </a:t>
            </a:r>
          </a:p>
          <a:p>
            <a:pPr algn="just" defTabSz="503972"/>
            <a:r>
              <a:rPr lang="pl-PL" sz="2400" b="1" dirty="0">
                <a:effectLst/>
                <a:ea typeface="Calibri" panose="020F0502020204030204" pitchFamily="34" charset="0"/>
              </a:rPr>
              <a:t>Wnioskodawca lub Partner posiada swoją siedzibę i prowadzi działalność </a:t>
            </a:r>
            <a:br>
              <a:rPr lang="pl-PL" sz="2400" b="1" dirty="0">
                <a:effectLst/>
                <a:ea typeface="Calibri" panose="020F0502020204030204" pitchFamily="34" charset="0"/>
              </a:rPr>
            </a:br>
            <a:r>
              <a:rPr lang="pl-PL" sz="2400" b="1" dirty="0">
                <a:effectLst/>
                <a:ea typeface="Calibri" panose="020F0502020204030204" pitchFamily="34" charset="0"/>
              </a:rPr>
              <a:t>na terenie ZIT MOF </a:t>
            </a:r>
            <a:r>
              <a:rPr lang="pl-PL" sz="2400" b="1" dirty="0">
                <a:ea typeface="Calibri" panose="020F0502020204030204" pitchFamily="34" charset="0"/>
              </a:rPr>
              <a:t>Olsztyna</a:t>
            </a:r>
            <a:r>
              <a:rPr lang="pl-PL" sz="2400" b="1" dirty="0">
                <a:solidFill>
                  <a:prstClr val="black"/>
                </a:solidFill>
              </a:rPr>
              <a:t>. </a:t>
            </a: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Calibri" panose="020F0502020204030204"/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Calibri" panose="020F0502020204030204"/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Calibri" panose="020F0502020204030204"/>
            </a:endParaRPr>
          </a:p>
          <a:p>
            <a:pPr algn="just" defTabSz="503972"/>
            <a:r>
              <a:rPr lang="pl-PL" sz="2000" dirty="0">
                <a:latin typeface="Calibri "/>
              </a:rPr>
              <a:t> </a:t>
            </a:r>
          </a:p>
          <a:p>
            <a:pPr algn="ctr" defTabSz="503972"/>
            <a:r>
              <a:rPr lang="pl-PL" sz="2000" dirty="0"/>
              <a:t>W ramach kryterium ocenianie będzie, czy  Wnioskodawca lub Partner </a:t>
            </a:r>
            <a:r>
              <a:rPr lang="pl-PL" sz="2000" b="1" dirty="0"/>
              <a:t>prowadzi swoją działalność (tj. ma prawnie dozwoloną formę działalności) na terenie ZIT MOF Olsztyna</a:t>
            </a:r>
            <a:r>
              <a:rPr lang="pl-PL" sz="2000" dirty="0"/>
              <a:t>. Weryfikowane będzie czy na dzień złożenia wniosku o dofinansowanie projektu Wnioskodawca lub Partner posiada swoją główną siedzibę, filię, delegaturę, oddział czy inną prawnie dozwoloną formę organizacyjną działalności podmiotu na terenie ZIT MOF Olsztyna. </a:t>
            </a:r>
          </a:p>
          <a:p>
            <a:pPr algn="just" defTabSz="503972"/>
            <a:endParaRPr lang="pl-PL" sz="2000" dirty="0">
              <a:latin typeface="Calibri "/>
            </a:endParaRPr>
          </a:p>
          <a:p>
            <a:pPr algn="ctr" defTabSz="503972"/>
            <a:r>
              <a:rPr lang="pl-PL" sz="2400" b="1" u="sng" dirty="0">
                <a:solidFill>
                  <a:prstClr val="black"/>
                </a:solidFill>
              </a:rPr>
              <a:t>Kryterium nie dotyczy biura projektu otwartego i prowadzonego </a:t>
            </a:r>
            <a:br>
              <a:rPr lang="pl-PL" sz="2400" b="1" u="sng" dirty="0">
                <a:solidFill>
                  <a:prstClr val="black"/>
                </a:solidFill>
              </a:rPr>
            </a:br>
            <a:r>
              <a:rPr lang="pl-PL" sz="2400" b="1" u="sng" dirty="0">
                <a:solidFill>
                  <a:prstClr val="black"/>
                </a:solidFill>
              </a:rPr>
              <a:t>na potrzeby realizacji innego projektu.</a:t>
            </a:r>
            <a:endParaRPr lang="pl-PL" sz="2400" b="1" u="sng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7874" y="2843733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9214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503972"/>
            <a:r>
              <a:rPr lang="pl-PL" sz="3086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Kryteria specyficzne dostępu 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305346" y="1835621"/>
            <a:ext cx="10079567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503972"/>
            <a:r>
              <a:rPr lang="pl-PL" sz="2400" b="1" dirty="0">
                <a:solidFill>
                  <a:schemeClr val="accent1"/>
                </a:solidFill>
              </a:rPr>
              <a:t>Kryterium nr 8: </a:t>
            </a:r>
          </a:p>
          <a:p>
            <a:pPr algn="just" defTabSz="503972"/>
            <a:r>
              <a:rPr lang="pl-PL" sz="2400" b="1" dirty="0">
                <a:effectLst/>
                <a:ea typeface="Calibri" panose="020F0502020204030204" pitchFamily="34" charset="0"/>
              </a:rPr>
              <a:t>Wnioskodawca lub Partner ma co najmniej 12-miesięczne doświadczenie </a:t>
            </a:r>
            <a:br>
              <a:rPr lang="pl-PL" sz="2400" b="1" dirty="0">
                <a:effectLst/>
                <a:ea typeface="Calibri" panose="020F0502020204030204" pitchFamily="34" charset="0"/>
              </a:rPr>
            </a:br>
            <a:r>
              <a:rPr lang="pl-PL" sz="2400" b="1" dirty="0">
                <a:effectLst/>
                <a:ea typeface="Calibri" panose="020F0502020204030204" pitchFamily="34" charset="0"/>
              </a:rPr>
              <a:t>w prowadzeniu działalności w obszarze pomocy i integracji społecznej i/lub wsparcia rodziny na obszarze województwa warmińsko-mazurskiego</a:t>
            </a:r>
            <a:r>
              <a:rPr lang="pl-PL" sz="2400" b="1" dirty="0"/>
              <a:t>.</a:t>
            </a:r>
          </a:p>
          <a:p>
            <a:pPr algn="just" defTabSz="503972"/>
            <a:endParaRPr lang="pl-PL" sz="2400" b="1" dirty="0"/>
          </a:p>
          <a:p>
            <a:pPr algn="just" defTabSz="503972"/>
            <a:endParaRPr lang="pl-PL" sz="2400" b="1" dirty="0"/>
          </a:p>
          <a:p>
            <a:pPr algn="just" defTabSz="503972"/>
            <a:endParaRPr lang="pl-PL" sz="2400" b="1" dirty="0"/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503972"/>
            <a:r>
              <a:rPr lang="pl-PL" sz="2000" dirty="0"/>
              <a:t>Wnioskodawca zobowiązany jest przedstawić szczegółowe informacje dotyczące posiadanego doświadczenia, tj. m.in. zrealizowane projekty/działania, w tym finansowane ze środków unijnych, ich terminy oraz opis, czego dotyczyły.</a:t>
            </a:r>
          </a:p>
          <a:p>
            <a:pPr algn="ctr" defTabSz="503972"/>
            <a:endParaRPr lang="pl-PL" sz="2400" dirty="0"/>
          </a:p>
          <a:p>
            <a:pPr algn="ctr" defTabSz="503972"/>
            <a:r>
              <a:rPr lang="pl-PL" sz="2000" b="1" dirty="0">
                <a:solidFill>
                  <a:prstClr val="black"/>
                </a:solidFill>
              </a:rPr>
              <a:t>Jednostki samorządu terytorialnego oraz ich jednostki organizacyjne są zwolnione </a:t>
            </a:r>
            <a:br>
              <a:rPr lang="pl-PL" sz="2000" b="1" dirty="0">
                <a:solidFill>
                  <a:prstClr val="black"/>
                </a:solidFill>
              </a:rPr>
            </a:br>
            <a:r>
              <a:rPr lang="pl-PL" sz="2000" b="1" dirty="0">
                <a:solidFill>
                  <a:prstClr val="black"/>
                </a:solidFill>
              </a:rPr>
              <a:t>z przedstawiania ww. informacji.</a:t>
            </a:r>
            <a:endParaRPr lang="pl-PL" sz="20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5866" y="3635821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8360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503972"/>
            <a:r>
              <a:rPr lang="pl-PL" sz="3086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Kryteria specyficzne dostępu 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306122" y="1209719"/>
            <a:ext cx="1007956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503972"/>
            <a:r>
              <a:rPr lang="pl-PL" sz="2400" b="1" dirty="0">
                <a:solidFill>
                  <a:schemeClr val="accent1"/>
                </a:solidFill>
              </a:rPr>
              <a:t>Kryterium nr 9: </a:t>
            </a:r>
            <a:endParaRPr lang="pl-PL" sz="2400" b="1" dirty="0">
              <a:effectLst/>
              <a:ea typeface="Times New Roman" panose="02020603050405020304" pitchFamily="18" charset="0"/>
            </a:endParaRPr>
          </a:p>
          <a:p>
            <a:pPr algn="just" defTabSz="503972"/>
            <a:r>
              <a:rPr lang="pl-PL" sz="2400" b="1" dirty="0">
                <a:effectLst/>
                <a:ea typeface="Times New Roman" panose="02020603050405020304" pitchFamily="18" charset="0"/>
              </a:rPr>
              <a:t>Działania przewidziane w projekcie są spójne z „Warmińsko-Mazurskim Planem Rozwoju Usług Społecznych i </a:t>
            </a:r>
            <a:r>
              <a:rPr lang="pl-PL" sz="2400" b="1" dirty="0" err="1">
                <a:effectLst/>
                <a:ea typeface="Times New Roman" panose="02020603050405020304" pitchFamily="18" charset="0"/>
              </a:rPr>
              <a:t>Deinstytucjonalizacji</a:t>
            </a:r>
            <a:r>
              <a:rPr lang="pl-PL" sz="2400" b="1" dirty="0">
                <a:effectLst/>
                <a:ea typeface="Times New Roman" panose="02020603050405020304" pitchFamily="18" charset="0"/>
              </a:rPr>
              <a:t>”.</a:t>
            </a:r>
          </a:p>
          <a:p>
            <a:pPr algn="just" defTabSz="503972"/>
            <a:endParaRPr lang="pl-PL" sz="2400" b="1" dirty="0">
              <a:effectLst/>
              <a:ea typeface="Times New Roman" panose="02020603050405020304" pitchFamily="18" charset="0"/>
            </a:endParaRPr>
          </a:p>
          <a:p>
            <a:pPr algn="just" defTabSz="503972"/>
            <a:endParaRPr lang="pl-PL" sz="2400" b="1" dirty="0">
              <a:ea typeface="Times New Roman" panose="02020603050405020304" pitchFamily="18" charset="0"/>
            </a:endParaRPr>
          </a:p>
          <a:p>
            <a:pPr algn="just" defTabSz="503972"/>
            <a:endParaRPr lang="pl-PL" sz="2400" b="1" dirty="0">
              <a:effectLst/>
              <a:ea typeface="Times New Roman" panose="02020603050405020304" pitchFamily="18" charset="0"/>
            </a:endParaRPr>
          </a:p>
          <a:p>
            <a:pPr algn="just" defTabSz="503972"/>
            <a:endParaRPr lang="pl-PL" sz="2400" b="1" dirty="0">
              <a:effectLst/>
              <a:ea typeface="Times New Roman" panose="02020603050405020304" pitchFamily="18" charset="0"/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Open Sans"/>
            </a:endParaRPr>
          </a:p>
          <a:p>
            <a:pPr algn="ctr" defTabSz="503972"/>
            <a:r>
              <a:rPr lang="pl-PL" sz="2000" dirty="0"/>
              <a:t>W ramach kryterium oceniane będzie, czy działania przewidziane w projekcie są zgodne z „Warmińsko-Mazurskim Planem Rozwoju Usług Społecznych i Deinstytucjonalizacji” (w wersji obowiązującej na dzień ogłoszenia naboru), tj. odpowiadają na zdiagnozowane potrzeby w województwie warmińsko-mazurskim i wpisują się we wskazane w dokumencie zakresy usług.</a:t>
            </a: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1099" y="2771725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1607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5B7F904-CFEA-4E40-9C91-753FE4D09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410" y="755501"/>
            <a:ext cx="8713906" cy="1535340"/>
          </a:xfrm>
        </p:spPr>
        <p:txBody>
          <a:bodyPr>
            <a:normAutofit/>
          </a:bodyPr>
          <a:lstStyle/>
          <a:p>
            <a:pPr algn="ctr"/>
            <a:r>
              <a:rPr lang="pl-PL" sz="2900" u="sng" dirty="0">
                <a:solidFill>
                  <a:schemeClr val="accent4">
                    <a:lumMod val="75000"/>
                  </a:schemeClr>
                </a:solidFill>
              </a:rPr>
              <a:t>Złożenie wniosku o dofinansowanie</a:t>
            </a:r>
            <a:br>
              <a:rPr lang="pl-PL" sz="2900" dirty="0"/>
            </a:br>
            <a:endParaRPr lang="pl-PL" sz="29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3ED649C-2961-4131-B860-134C6CE2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93478" y="2800958"/>
            <a:ext cx="7704856" cy="195775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400" dirty="0"/>
              <a:t>Wniosek o dofinansowanie projektu należy opracować</a:t>
            </a:r>
          </a:p>
          <a:p>
            <a:pPr marL="0" indent="0" algn="ctr">
              <a:buNone/>
            </a:pPr>
            <a:r>
              <a:rPr lang="pl-PL" sz="2400" dirty="0"/>
              <a:t>z wykorzystaniem generatora wniosków o dofinansowanie</a:t>
            </a:r>
          </a:p>
          <a:p>
            <a:pPr marL="0" indent="0" algn="ctr">
              <a:buNone/>
            </a:pPr>
            <a:r>
              <a:rPr lang="pl-PL" sz="2400" dirty="0"/>
              <a:t>w </a:t>
            </a:r>
            <a:r>
              <a:rPr lang="pl-PL" sz="2400" b="1" u="sng" dirty="0"/>
              <a:t>SOWA EFS</a:t>
            </a:r>
            <a:r>
              <a:rPr lang="pl-PL" sz="2400" dirty="0"/>
              <a:t>. </a:t>
            </a:r>
          </a:p>
          <a:p>
            <a:pPr marL="0" indent="0" algn="ctr">
              <a:buNone/>
            </a:pPr>
            <a:r>
              <a:rPr lang="pl-PL" sz="2400" dirty="0"/>
              <a:t>Aplikacja dostępna jest za pośrednictwem</a:t>
            </a:r>
          </a:p>
          <a:p>
            <a:pPr marL="0" indent="0" algn="ctr">
              <a:buNone/>
            </a:pPr>
            <a:r>
              <a:rPr lang="pl-PL" sz="2400" dirty="0"/>
              <a:t>strony internetowej https://sowa2021.efs.gov.pl/.</a:t>
            </a:r>
          </a:p>
        </p:txBody>
      </p:sp>
    </p:spTree>
    <p:extLst>
      <p:ext uri="{BB962C8B-B14F-4D97-AF65-F5344CB8AC3E}">
        <p14:creationId xmlns:p14="http://schemas.microsoft.com/office/powerpoint/2010/main" val="26505326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503972"/>
            <a:r>
              <a:rPr lang="pl-PL" sz="3086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Kryteria specyficzne dostępu 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306122" y="1259557"/>
            <a:ext cx="1007956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503972"/>
            <a:endParaRPr lang="pl-PL" sz="2400" b="1" dirty="0">
              <a:solidFill>
                <a:schemeClr val="accent1"/>
              </a:solidFill>
            </a:endParaRPr>
          </a:p>
          <a:p>
            <a:pPr algn="just" defTabSz="503972"/>
            <a:r>
              <a:rPr lang="pl-PL" sz="2400" b="1" dirty="0">
                <a:solidFill>
                  <a:schemeClr val="accent1"/>
                </a:solidFill>
              </a:rPr>
              <a:t>Kryterium nr 10: </a:t>
            </a:r>
          </a:p>
          <a:p>
            <a:pPr algn="just" defTabSz="503972"/>
            <a:r>
              <a:rPr lang="pl-PL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Jednostka samorządu terytorialnego będąca Wnioskodawcą/Partnerem </a:t>
            </a:r>
            <a:br>
              <a:rPr lang="pl-PL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 projekcie ma opracowany lokalny plan deinstytucjonalizacji usług społecznych lub zobowiąże się do jego opracowania maksymalnie do czasu zakończenia projektu.</a:t>
            </a:r>
          </a:p>
          <a:p>
            <a:pPr algn="just" defTabSz="503972"/>
            <a:endParaRPr lang="pl-PL" sz="2400" b="1" dirty="0">
              <a:solidFill>
                <a:prstClr val="black"/>
              </a:solidFill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</a:endParaRPr>
          </a:p>
          <a:p>
            <a:pPr algn="ctr" defTabSz="503972"/>
            <a:r>
              <a:rPr lang="pl-PL" sz="2000" u="sng" dirty="0">
                <a:solidFill>
                  <a:prstClr val="black"/>
                </a:solidFill>
              </a:rPr>
              <a:t>Powyższy obowiązek dotyczy każdego JST wskazanego jako Wnioskodawca/Partner w ramach projektu. </a:t>
            </a: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Open Sans"/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Open Sans"/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Open Sans"/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5866" y="3851845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5712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503972"/>
            <a:r>
              <a:rPr lang="pl-PL" sz="3086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Kryteria specyficzne dostępu 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306122" y="1000556"/>
            <a:ext cx="100795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503972"/>
            <a:r>
              <a:rPr lang="pl-PL" sz="2400" b="1" dirty="0">
                <a:solidFill>
                  <a:schemeClr val="accent1"/>
                </a:solidFill>
              </a:rPr>
              <a:t>Kryterium nr 11: </a:t>
            </a:r>
          </a:p>
          <a:p>
            <a:pPr algn="just" defTabSz="503972"/>
            <a:r>
              <a:rPr lang="pl-PL" sz="2400" b="1" dirty="0">
                <a:solidFill>
                  <a:prstClr val="black"/>
                </a:solidFill>
              </a:rPr>
              <a:t>Łączny koszt projektu wyrażony w PLN przekracza równowartość </a:t>
            </a:r>
            <a:br>
              <a:rPr lang="pl-PL" sz="2400" b="1" dirty="0">
                <a:solidFill>
                  <a:prstClr val="black"/>
                </a:solidFill>
              </a:rPr>
            </a:br>
            <a:r>
              <a:rPr lang="pl-PL" sz="2400" b="1" dirty="0">
                <a:solidFill>
                  <a:prstClr val="black"/>
                </a:solidFill>
              </a:rPr>
              <a:t>200 000,00 EUR. </a:t>
            </a:r>
          </a:p>
          <a:p>
            <a:pPr algn="just" defTabSz="503972"/>
            <a:endParaRPr lang="pl-PL" sz="24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algn="ctr" defTabSz="503972"/>
            <a:endParaRPr lang="pl-PL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algn="ctr" defTabSz="503972"/>
            <a:r>
              <a:rPr lang="pl-PL" sz="2400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pl-PL" sz="2400" b="1" u="sng" dirty="0">
                <a:sym typeface="Wingdings" panose="05000000000000000000" pitchFamily="2" charset="2"/>
              </a:rPr>
              <a:t>846 900,00 PLN</a:t>
            </a:r>
            <a:endParaRPr lang="pl-PL" sz="2400" b="1" u="sng" dirty="0"/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Open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503972"/>
            <a:r>
              <a:rPr lang="pl-PL" sz="24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Kryterium nr 12:</a:t>
            </a:r>
          </a:p>
          <a:p>
            <a:pPr algn="just" defTabSz="503972"/>
            <a:r>
              <a:rPr lang="pl-PL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Wnioskodawca złożył dopuszczalną w Regulaminie wyboru projektów liczbę wniosków o dofinansowanie projektu</a:t>
            </a:r>
            <a:r>
              <a:rPr lang="pl-PL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503972"/>
            <a:endParaRPr lang="pl-PL" sz="16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just" defTabSz="503972"/>
            <a:endParaRPr lang="pl-PL" sz="1600" b="1" dirty="0">
              <a:solidFill>
                <a:prstClr val="black"/>
              </a:solidFill>
            </a:endParaRPr>
          </a:p>
          <a:p>
            <a:pPr algn="just" defTabSz="503972"/>
            <a:endParaRPr lang="pl-PL" sz="1600" b="1" dirty="0">
              <a:solidFill>
                <a:prstClr val="black"/>
              </a:solidFill>
            </a:endParaRPr>
          </a:p>
          <a:p>
            <a:pPr algn="just" defTabSz="503972"/>
            <a:endParaRPr lang="pl-PL" sz="1600" b="1" dirty="0">
              <a:solidFill>
                <a:prstClr val="black"/>
              </a:solidFill>
            </a:endParaRPr>
          </a:p>
          <a:p>
            <a:pPr algn="just" defTabSz="503972"/>
            <a:endParaRPr lang="pl-PL" sz="1600" b="1" dirty="0">
              <a:solidFill>
                <a:prstClr val="black"/>
              </a:solidFill>
            </a:endParaRPr>
          </a:p>
          <a:p>
            <a:pPr algn="ctr" defTabSz="503972"/>
            <a:r>
              <a:rPr lang="pl-PL" sz="2400" dirty="0"/>
              <a:t>Ograniczenie do 1 wniosku.</a:t>
            </a:r>
            <a:endParaRPr lang="pl-PL" sz="2400" dirty="0">
              <a:latin typeface="Calibri" panose="020F0502020204030204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7874" y="2132529"/>
            <a:ext cx="432048" cy="905739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7874" y="5075981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558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503972"/>
            <a:r>
              <a:rPr lang="pl-PL" sz="3086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Kryteria specyficzne premiujące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305346" y="1259557"/>
            <a:ext cx="1007956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503972"/>
            <a:r>
              <a:rPr lang="pl-PL" sz="2400" b="1" dirty="0">
                <a:solidFill>
                  <a:schemeClr val="accent1"/>
                </a:solidFill>
              </a:rPr>
              <a:t>Kryterium nr 1: </a:t>
            </a:r>
          </a:p>
          <a:p>
            <a:pPr algn="just" defTabSz="503972"/>
            <a:r>
              <a:rPr lang="pl-PL" sz="2400" b="1" dirty="0">
                <a:effectLst/>
                <a:ea typeface="Times New Roman" panose="02020603050405020304" pitchFamily="18" charset="0"/>
              </a:rPr>
              <a:t>Projekt realizowany jest w partnerstwie publiczno-społecznym</a:t>
            </a:r>
            <a:r>
              <a:rPr lang="pl-PL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algn="just" defTabSz="503972"/>
            <a:endParaRPr lang="pl-PL" sz="2400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 defTabSz="503972"/>
            <a:endParaRPr lang="pl-PL" sz="2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 defTabSz="503972"/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 defTabSz="503972"/>
            <a:r>
              <a:rPr lang="pl-PL" sz="2000" dirty="0">
                <a:effectLst/>
                <a:ea typeface="Times New Roman" panose="02020603050405020304" pitchFamily="18" charset="0"/>
              </a:rPr>
              <a:t>partnerstwo podmiotów sektora finansów publicznych (tj. jednostki samorządu terytorialnego)  i podmiotów ekonomii społecznej (w rozumieniu ustawy z dnia 5 sierpnia 2022 r. o ekonomii społecznej).</a:t>
            </a:r>
            <a:endParaRPr lang="pl-PL" sz="2400" dirty="0">
              <a:ea typeface="Times New Roman" panose="02020603050405020304" pitchFamily="18" charset="0"/>
            </a:endParaRPr>
          </a:p>
          <a:p>
            <a:pPr algn="ctr" defTabSz="503972">
              <a:defRPr/>
            </a:pPr>
            <a:r>
              <a:rPr lang="pl-PL" sz="2200" u="sng" dirty="0">
                <a:solidFill>
                  <a:schemeClr val="accent1"/>
                </a:solidFill>
              </a:rPr>
              <a:t>W przypadku spełnienia kryterium projekt uzyska 5 punktów.</a:t>
            </a:r>
          </a:p>
          <a:p>
            <a:pPr marL="0" marR="0" lvl="0" indent="0" algn="just" defTabSz="5039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  <a:p>
            <a:pPr marL="0" marR="0" lvl="0" indent="0" algn="just" defTabSz="5039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  <a:p>
            <a:pPr marL="0" marR="0" lvl="0" indent="0" algn="just" defTabSz="5039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>
                <a:solidFill>
                  <a:schemeClr val="accent1"/>
                </a:solidFill>
              </a:rPr>
              <a:t>Kryterium nr 2: </a:t>
            </a:r>
          </a:p>
          <a:p>
            <a:pPr algn="just" defTabSz="503972"/>
            <a:r>
              <a:rPr lang="pl-PL" sz="2400" b="1" dirty="0">
                <a:effectLst/>
                <a:ea typeface="Calibri" panose="020F0502020204030204" pitchFamily="34" charset="0"/>
              </a:rPr>
              <a:t>Wnioskodawcą jest jednostka samorządu terytorialnego.</a:t>
            </a:r>
            <a:endParaRPr lang="pl-PL" sz="2400" b="1" dirty="0">
              <a:solidFill>
                <a:prstClr val="black"/>
              </a:solidFill>
            </a:endParaRPr>
          </a:p>
          <a:p>
            <a:pPr algn="just" defTabSz="503972"/>
            <a:endParaRPr lang="pl-PL" sz="2400" dirty="0">
              <a:solidFill>
                <a:prstClr val="black"/>
              </a:solidFill>
            </a:endParaRPr>
          </a:p>
          <a:p>
            <a:pPr marL="0" marR="0" lvl="0" indent="0" algn="ctr" defTabSz="5039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>
                <a:solidFill>
                  <a:prstClr val="black"/>
                </a:solidFill>
              </a:rPr>
              <a:t> </a:t>
            </a:r>
            <a:r>
              <a:rPr kumimoji="0" lang="pl-PL" sz="2200" i="0" u="sng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W przypadku spełnienia kryterium projekt uzyska 5 punktów.</a:t>
            </a:r>
          </a:p>
          <a:p>
            <a:pPr algn="just" defTabSz="503972"/>
            <a:endParaRPr lang="pl-PL" sz="2400" b="1" dirty="0">
              <a:solidFill>
                <a:prstClr val="black"/>
              </a:solidFill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</a:endParaRPr>
          </a:p>
          <a:p>
            <a:pPr algn="just" defTabSz="503972"/>
            <a:endParaRPr lang="pl-PL" sz="2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5866" y="2123653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6889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632177" y="132916"/>
            <a:ext cx="6490798" cy="56720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503972"/>
            <a:r>
              <a:rPr lang="pl-PL" sz="3086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Kryteria specyficzne premiujące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578481" y="1326749"/>
            <a:ext cx="993555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503972"/>
            <a:r>
              <a:rPr lang="pl-PL" sz="2400" b="1" dirty="0">
                <a:solidFill>
                  <a:schemeClr val="accent1"/>
                </a:solidFill>
              </a:rPr>
              <a:t>Kryterium nr 3: </a:t>
            </a:r>
          </a:p>
          <a:p>
            <a:pPr algn="just" defTabSz="503972"/>
            <a:r>
              <a:rPr lang="pl-PL" sz="2400" b="1" dirty="0">
                <a:solidFill>
                  <a:prstClr val="black"/>
                </a:solidFill>
              </a:rPr>
              <a:t>Projekt jest komplementarny.</a:t>
            </a:r>
          </a:p>
          <a:p>
            <a:pPr algn="just" defTabSz="503972"/>
            <a:endParaRPr lang="pl-PL" sz="2200" u="sng" dirty="0"/>
          </a:p>
          <a:p>
            <a:pPr algn="just" defTabSz="503972"/>
            <a:endParaRPr lang="pl-PL" sz="2200" u="sng" dirty="0"/>
          </a:p>
          <a:p>
            <a:pPr algn="just" defTabSz="503972"/>
            <a:endParaRPr lang="pl-PL" sz="2200" u="sng" dirty="0">
              <a:latin typeface="Open Sans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588B6C46-4A84-4A91-B921-716B0BF46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028215"/>
              </p:ext>
            </p:extLst>
          </p:nvPr>
        </p:nvGraphicFramePr>
        <p:xfrm>
          <a:off x="383468" y="3419797"/>
          <a:ext cx="10325579" cy="2712720"/>
        </p:xfrm>
        <a:graphic>
          <a:graphicData uri="http://schemas.openxmlformats.org/drawingml/2006/table">
            <a:tbl>
              <a:tblPr/>
              <a:tblGrid>
                <a:gridCol w="10325579">
                  <a:extLst>
                    <a:ext uri="{9D8B030D-6E8A-4147-A177-3AD203B41FA5}">
                      <a16:colId xmlns:a16="http://schemas.microsoft.com/office/drawing/2014/main" val="3349254219"/>
                    </a:ext>
                  </a:extLst>
                </a:gridCol>
              </a:tblGrid>
              <a:tr h="1214191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Wnioskodawca jest zobowiązany do wykazania i uzasadnienia komplementarności projektu z konkretnym projektem już zrealizowanym, w trakcie realizacji lub wybranym do realizacji, finansowanym ze  środków UE, ze środków krajowych lub innych źródeł (w tym </a:t>
                      </a:r>
                      <a:r>
                        <a:rPr lang="pl-PL" sz="2400" dirty="0" err="1"/>
                        <a:t>Interreg</a:t>
                      </a:r>
                      <a:r>
                        <a:rPr lang="pl-PL" sz="2400" dirty="0"/>
                        <a:t>) od 2014 r.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dirty="0"/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u="sng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W przypadku spełnienia kryterium projekt uzyska 1 punkt.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dirty="0"/>
                    </a:p>
                    <a:p>
                      <a:endParaRPr lang="pl-PL" sz="2000" b="1" dirty="0"/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569066"/>
                  </a:ext>
                </a:extLst>
              </a:tr>
            </a:tbl>
          </a:graphicData>
        </a:graphic>
      </p:graphicFrame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209" y="2267669"/>
            <a:ext cx="432048" cy="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1790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490" y="3059757"/>
            <a:ext cx="7825666" cy="1728192"/>
          </a:xfrm>
        </p:spPr>
        <p:txBody>
          <a:bodyPr>
            <a:noAutofit/>
          </a:bodyPr>
          <a:lstStyle/>
          <a:p>
            <a:pPr algn="ctr"/>
            <a:br>
              <a:rPr lang="pl-PL" sz="3200" dirty="0">
                <a:solidFill>
                  <a:srgbClr val="002073"/>
                </a:solidFill>
              </a:rPr>
            </a:br>
            <a:br>
              <a:rPr lang="pl-PL" sz="3200" dirty="0">
                <a:solidFill>
                  <a:srgbClr val="002073"/>
                </a:solidFill>
              </a:rPr>
            </a:br>
            <a:r>
              <a:rPr lang="pl-PL" sz="3200" b="1" dirty="0">
                <a:solidFill>
                  <a:srgbClr val="002073"/>
                </a:solidFill>
                <a:latin typeface="+mn-lt"/>
              </a:rPr>
              <a:t>Podstawowe zasady finansowania</a:t>
            </a:r>
            <a:br>
              <a:rPr lang="pl-PL" sz="3200" b="1" dirty="0">
                <a:solidFill>
                  <a:srgbClr val="002073"/>
                </a:solidFill>
              </a:rPr>
            </a:br>
            <a:br>
              <a:rPr lang="pl-PL" sz="3200" dirty="0">
                <a:solidFill>
                  <a:srgbClr val="002073"/>
                </a:solidFill>
              </a:rPr>
            </a:br>
            <a:br>
              <a:rPr lang="pl-PL" sz="3200" dirty="0">
                <a:solidFill>
                  <a:srgbClr val="002073"/>
                </a:solidFill>
              </a:rPr>
            </a:br>
            <a:endParaRPr lang="pl-PL" sz="3527" b="1" dirty="0"/>
          </a:p>
        </p:txBody>
      </p:sp>
    </p:spTree>
    <p:extLst>
      <p:ext uri="{BB962C8B-B14F-4D97-AF65-F5344CB8AC3E}">
        <p14:creationId xmlns:p14="http://schemas.microsoft.com/office/powerpoint/2010/main" val="40794530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zawartości 3">
            <a:extLst>
              <a:ext uri="{FF2B5EF4-FFF2-40B4-BE49-F238E27FC236}">
                <a16:creationId xmlns:a16="http://schemas.microsoft.com/office/drawing/2014/main" id="{83ED649C-2961-4131-B860-134C6CE2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378" y="1979637"/>
            <a:ext cx="9412362" cy="17417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3545706" y="251445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Budżet projektu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E462E1C-02A0-6547-F7D5-9E43272349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3605828"/>
              </p:ext>
            </p:extLst>
          </p:nvPr>
        </p:nvGraphicFramePr>
        <p:xfrm>
          <a:off x="-198711" y="1187549"/>
          <a:ext cx="10297145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30105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zawartości 3">
            <a:extLst>
              <a:ext uri="{FF2B5EF4-FFF2-40B4-BE49-F238E27FC236}">
                <a16:creationId xmlns:a16="http://schemas.microsoft.com/office/drawing/2014/main" id="{83ED649C-2961-4131-B860-134C6CE2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354" y="1979637"/>
            <a:ext cx="9412362" cy="388843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pl-PL" sz="3200" dirty="0"/>
              <a:t>Zgodnie z Wytycznymi dotyczącymi kwalifikowalności 2021-2027: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3200" dirty="0"/>
              <a:t>- </a:t>
            </a:r>
            <a:r>
              <a:rPr lang="pl-PL" sz="3200" b="1" dirty="0">
                <a:solidFill>
                  <a:srgbClr val="0070C0"/>
                </a:solidFill>
              </a:rPr>
              <a:t>25% kosztów bezpośrednich </a:t>
            </a:r>
            <a:r>
              <a:rPr lang="pl-PL" sz="3200" dirty="0"/>
              <a:t>– w przypadku projektów o wartości kosztów bezpośrednich </a:t>
            </a:r>
            <a:r>
              <a:rPr lang="pl-PL" sz="3200" b="1" dirty="0"/>
              <a:t>do 830 tys. PLN </a:t>
            </a:r>
            <a:r>
              <a:rPr lang="pl-PL" sz="3200" dirty="0"/>
              <a:t>włącznie,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3200" dirty="0"/>
              <a:t>- </a:t>
            </a:r>
            <a:r>
              <a:rPr lang="pl-PL" sz="3200" b="1" dirty="0">
                <a:solidFill>
                  <a:srgbClr val="0070C0"/>
                </a:solidFill>
              </a:rPr>
              <a:t>20% kosztów bezpośrednich </a:t>
            </a:r>
            <a:r>
              <a:rPr lang="pl-PL" sz="3200" dirty="0"/>
              <a:t>– w przypadku projektów o wartości kosztów bezpośrednich </a:t>
            </a:r>
            <a:r>
              <a:rPr lang="pl-PL" sz="3200" b="1" dirty="0"/>
              <a:t>powyżej 830 tys. PLN do 1 740 tys. PLN </a:t>
            </a:r>
            <a:r>
              <a:rPr lang="pl-PL" sz="3200" dirty="0"/>
              <a:t>włącznie,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3200" dirty="0"/>
              <a:t>- </a:t>
            </a:r>
            <a:r>
              <a:rPr lang="pl-PL" sz="3200" b="1" dirty="0">
                <a:solidFill>
                  <a:srgbClr val="0070C0"/>
                </a:solidFill>
              </a:rPr>
              <a:t>15% kosztów bezpośrednich </a:t>
            </a:r>
            <a:r>
              <a:rPr lang="pl-PL" sz="3200" dirty="0"/>
              <a:t>– w przypadku projektów o wartości kosztów bezpośrednich </a:t>
            </a:r>
            <a:r>
              <a:rPr lang="pl-PL" sz="3200" b="1" dirty="0"/>
              <a:t>powyżej 1 740 tys. PLN do 4 550 tys. PLN </a:t>
            </a:r>
            <a:r>
              <a:rPr lang="pl-PL" sz="3200" dirty="0"/>
              <a:t>włącznie,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3200" dirty="0"/>
              <a:t>- </a:t>
            </a:r>
            <a:r>
              <a:rPr lang="pl-PL" sz="3200" b="1" dirty="0">
                <a:solidFill>
                  <a:srgbClr val="0070C0"/>
                </a:solidFill>
              </a:rPr>
              <a:t>10% kosztów bezpośrednich </a:t>
            </a:r>
            <a:r>
              <a:rPr lang="pl-PL" sz="3200" dirty="0"/>
              <a:t>– w przypadku projektów o wartości kosztów bezpośrednich przekraczającej </a:t>
            </a:r>
            <a:r>
              <a:rPr lang="pl-PL" sz="3200" b="1" dirty="0"/>
              <a:t>4 550 tys. PLN</a:t>
            </a:r>
            <a:r>
              <a:rPr lang="pl-PL" sz="3200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3617714" y="971525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Koszty pośrednie</a:t>
            </a:r>
          </a:p>
        </p:txBody>
      </p:sp>
    </p:spTree>
    <p:extLst>
      <p:ext uri="{BB962C8B-B14F-4D97-AF65-F5344CB8AC3E}">
        <p14:creationId xmlns:p14="http://schemas.microsoft.com/office/powerpoint/2010/main" val="11260813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zawartości 3">
            <a:extLst>
              <a:ext uri="{FF2B5EF4-FFF2-40B4-BE49-F238E27FC236}">
                <a16:creationId xmlns:a16="http://schemas.microsoft.com/office/drawing/2014/main" id="{83ED649C-2961-4131-B860-134C6CE2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378" y="1979637"/>
            <a:ext cx="9412362" cy="174173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dirty="0"/>
              <a:t>Do realizacji projektu jest wymagane wniesienie wkładu własnego Wnioskodawcy stanowiącego minimum </a:t>
            </a:r>
            <a:r>
              <a:rPr lang="pl-PL" b="1" dirty="0"/>
              <a:t>5% wydatków kwalifikowalnych</a:t>
            </a:r>
            <a:r>
              <a:rPr lang="pl-PL" dirty="0"/>
              <a:t>. W związku z tym maksymalny poziom dofinansowania projektu to 95% wydatków kwalifikowalnych.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3689722" y="971525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Wkład własny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16102195"/>
              </p:ext>
            </p:extLst>
          </p:nvPr>
        </p:nvGraphicFramePr>
        <p:xfrm>
          <a:off x="1097434" y="2339677"/>
          <a:ext cx="878497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035440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3689722" y="971525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Wkład własny</a:t>
            </a:r>
          </a:p>
        </p:txBody>
      </p:sp>
      <p:sp>
        <p:nvSpPr>
          <p:cNvPr id="5" name="Symbol zastępczy zawartości 3">
            <a:extLst>
              <a:ext uri="{FF2B5EF4-FFF2-40B4-BE49-F238E27FC236}">
                <a16:creationId xmlns:a16="http://schemas.microsoft.com/office/drawing/2014/main" id="{83ED649C-2961-4131-B860-134C6CE2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370" y="1979637"/>
            <a:ext cx="9412362" cy="174173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8000" dirty="0"/>
              <a:t>Wkład własny może być wniesiony w następujących formach:</a:t>
            </a:r>
          </a:p>
          <a:p>
            <a:pPr marL="0" indent="0">
              <a:buNone/>
            </a:pPr>
            <a:endParaRPr lang="pl-PL" sz="8000" dirty="0"/>
          </a:p>
          <a:p>
            <a:pPr>
              <a:lnSpc>
                <a:spcPct val="120000"/>
              </a:lnSpc>
            </a:pPr>
            <a:r>
              <a:rPr lang="pl-PL" sz="8000" b="1" u="sng" dirty="0"/>
              <a:t>wkład pieniężny</a:t>
            </a:r>
            <a:r>
              <a:rPr lang="pl-PL" sz="8000" b="1" dirty="0"/>
              <a:t> </a:t>
            </a:r>
            <a:r>
              <a:rPr lang="pl-PL" sz="8000" dirty="0"/>
              <a:t>wydatki, które będą finansowane przez Wnioskodawcę poprzez partycypację, w każdym wydatku bądź tylko w wybranych kategoriach wydatku,</a:t>
            </a:r>
          </a:p>
          <a:p>
            <a:pPr>
              <a:lnSpc>
                <a:spcPct val="120000"/>
              </a:lnSpc>
            </a:pPr>
            <a:endParaRPr lang="pl-PL" sz="8000" dirty="0"/>
          </a:p>
          <a:p>
            <a:pPr>
              <a:lnSpc>
                <a:spcPct val="120000"/>
              </a:lnSpc>
            </a:pPr>
            <a:r>
              <a:rPr lang="pl-PL" sz="8000" b="1" u="sng" dirty="0"/>
              <a:t>wkład niepieniężny</a:t>
            </a:r>
            <a:r>
              <a:rPr lang="pl-PL" sz="8000" b="1" dirty="0"/>
              <a:t> </a:t>
            </a:r>
            <a:r>
              <a:rPr lang="pl-PL" sz="8000" dirty="0"/>
              <a:t>polega na wniesieniu nieruchomości urządzeń, materiałów (surowców), wartości niematerialnych i prawnych, ekspertyz lub nieodpłatnej pracy wykonywanej przez wolontariuszy wkładem niepieniężnym mogą być także dodatki lub wynagrodzenia wypłacane przez stronę trzecią,</a:t>
            </a:r>
          </a:p>
          <a:p>
            <a:pPr marL="0" indent="0">
              <a:buNone/>
            </a:pPr>
            <a:endParaRPr lang="pl-PL" sz="8000" dirty="0"/>
          </a:p>
          <a:p>
            <a:pPr marL="0" indent="0" algn="ctr">
              <a:buNone/>
            </a:pPr>
            <a:r>
              <a:rPr lang="pl-PL" sz="8000" b="1" dirty="0"/>
              <a:t>Wkład własny lub jego część może być wniesiony w ramach kosztów pośrednich </a:t>
            </a:r>
            <a:br>
              <a:rPr lang="pl-PL" sz="8000" b="1" dirty="0"/>
            </a:br>
            <a:r>
              <a:rPr lang="pl-PL" sz="8000" b="1" dirty="0"/>
              <a:t>(wkład pieniężny), jak i bezpośrednich.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80374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601490" y="971525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Rzeczywiście poniesione wydatki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81410" y="1835621"/>
            <a:ext cx="88569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800" dirty="0"/>
          </a:p>
          <a:p>
            <a:pPr algn="ctr"/>
            <a:r>
              <a:rPr lang="pl-PL" sz="2800" b="1" dirty="0">
                <a:solidFill>
                  <a:srgbClr val="4472C4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Powyżej 200 000,00 EUR </a:t>
            </a:r>
            <a:r>
              <a:rPr lang="pl-PL" sz="28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pl-PL" sz="28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koszty bezpośrednie rozliczane są obligatoryjnie na podstawie</a:t>
            </a:r>
            <a:r>
              <a:rPr lang="pl-PL" sz="2800" b="1" dirty="0">
                <a:solidFill>
                  <a:srgbClr val="4472C4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rzeczywiście poniesionych wydatków</a:t>
            </a:r>
            <a:r>
              <a:rPr lang="pl-PL" sz="28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pl-PL" sz="2800" dirty="0">
              <a:solidFill>
                <a:prstClr val="black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2800" dirty="0"/>
              <a:t>W przypadku rozliczenia na podstawie rzeczywiście ponoszonych wydatków, na etapie realizacji projektu IZ weryfikuje wartość poszczególnych wydatków </a:t>
            </a:r>
            <a:br>
              <a:rPr lang="pl-PL" sz="2800" dirty="0"/>
            </a:br>
            <a:r>
              <a:rPr lang="pl-PL" sz="2800" dirty="0"/>
              <a:t>w oparciu o </a:t>
            </a:r>
            <a:r>
              <a:rPr lang="pl-PL" sz="2800" b="1" dirty="0"/>
              <a:t>dokumenty księgowe</a:t>
            </a:r>
            <a:r>
              <a:rPr lang="pl-PL" sz="2800" dirty="0"/>
              <a:t>, np. faktury, rachunki.</a:t>
            </a:r>
          </a:p>
        </p:txBody>
      </p:sp>
    </p:spTree>
    <p:extLst>
      <p:ext uri="{BB962C8B-B14F-4D97-AF65-F5344CB8AC3E}">
        <p14:creationId xmlns:p14="http://schemas.microsoft.com/office/powerpoint/2010/main" val="90178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809402" y="1547589"/>
            <a:ext cx="907300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9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Kwota przeznaczona na dofinansowanie projektów </a:t>
            </a:r>
          </a:p>
          <a:p>
            <a:endParaRPr lang="pl-PL" sz="2900" b="1" u="sng" dirty="0">
              <a:solidFill>
                <a:schemeClr val="accent4">
                  <a:lumMod val="75000"/>
                </a:schemeClr>
              </a:solidFill>
              <a:ea typeface="Open Sans" pitchFamily="2" charset="0"/>
              <a:cs typeface="Open Sans" pitchFamily="2" charset="0"/>
            </a:endParaRPr>
          </a:p>
          <a:p>
            <a:pPr algn="ctr"/>
            <a:r>
              <a:rPr lang="pl-PL" sz="2900" b="1" dirty="0">
                <a:ea typeface="Open Sans" pitchFamily="2" charset="0"/>
                <a:cs typeface="Open Sans" pitchFamily="2" charset="0"/>
              </a:rPr>
              <a:t>13 659 065,74 PLN</a:t>
            </a:r>
          </a:p>
          <a:p>
            <a:endParaRPr lang="pl-PL" dirty="0"/>
          </a:p>
        </p:txBody>
      </p:sp>
      <p:sp>
        <p:nvSpPr>
          <p:cNvPr id="9" name="Podtytuł 2"/>
          <p:cNvSpPr txBox="1">
            <a:spLocks/>
          </p:cNvSpPr>
          <p:nvPr/>
        </p:nvSpPr>
        <p:spPr>
          <a:xfrm>
            <a:off x="521370" y="3419797"/>
            <a:ext cx="9649072" cy="2304256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marL="0" indent="0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None/>
              <a:defRPr sz="2646" b="1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503972" indent="0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2205" b="1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007943" indent="0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1984" b="1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511915" indent="0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b="1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015886" indent="0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b="1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519858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pl-PL" sz="2300" dirty="0">
                <a:latin typeface="+mn-lt"/>
              </a:rPr>
              <a:t>Nabór dotyczy wyłącznie projektów rozliczanych na podstawie rzeczywiście poniesionych wydatków, tj. takich, których łączny koszt projektu </a:t>
            </a:r>
            <a:br>
              <a:rPr lang="pl-PL" sz="2300" dirty="0">
                <a:latin typeface="+mn-lt"/>
              </a:rPr>
            </a:br>
            <a:r>
              <a:rPr lang="pl-PL" sz="2300" u="sng" dirty="0">
                <a:latin typeface="+mn-lt"/>
              </a:rPr>
              <a:t>przekracza równowartość 200 000,00 EUR (tj. 846 900,00 PLN).</a:t>
            </a:r>
          </a:p>
        </p:txBody>
      </p:sp>
    </p:spTree>
    <p:extLst>
      <p:ext uri="{BB962C8B-B14F-4D97-AF65-F5344CB8AC3E}">
        <p14:creationId xmlns:p14="http://schemas.microsoft.com/office/powerpoint/2010/main" val="9942961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2609602" y="971525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ea typeface="Open Sans" pitchFamily="2" charset="0"/>
                <a:cs typeface="Open Sans" pitchFamily="2" charset="0"/>
              </a:rPr>
              <a:t>Uzasadnienie wydatków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233338" y="1835621"/>
            <a:ext cx="1029714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Wnioskodawca zobowiązany jest wskazać </a:t>
            </a:r>
            <a:r>
              <a:rPr lang="pl-PL" sz="2400" b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metodologię oszacowania kosztów</a:t>
            </a: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tj. przedstawić we wniosku </a:t>
            </a:r>
            <a:r>
              <a:rPr lang="pl-PL" sz="2400" b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potrzebę poniesienia wydatku</a:t>
            </a: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pl-PL" sz="2400" b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specyfikację</a:t>
            </a: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oraz wskazać informacje dot. </a:t>
            </a:r>
            <a:r>
              <a:rPr lang="pl-PL" sz="2400" b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rynkowości kosztów </a:t>
            </a: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z min. 2 ofert cenowych od potencjalnych dostawców/oferentów lub 2 linki do stron internetowych (w dokumentacji projektowej należy przechowywać dokumenty potwierdzające dokonaną analizę cen, </a:t>
            </a:r>
          </a:p>
          <a:p>
            <a:pPr algn="ctr"/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tj. m.in. otrzymane oferty, wydruki ze stron internetowych)</a:t>
            </a:r>
          </a:p>
          <a:p>
            <a:pPr algn="ctr"/>
            <a:endParaRPr lang="pl-PL" sz="2800" b="1" dirty="0">
              <a:solidFill>
                <a:srgbClr val="4472C4"/>
              </a:solidFill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/>
            <a:r>
              <a:rPr lang="pl-PL" sz="2000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W wyjątkowych sytuacjach Wnioskodawca może przedstawić tylko 1 ofertę, jeśli udowodni, że faktycznie nie istnieje druga taka sama oferta dostępna na rynku.</a:t>
            </a:r>
          </a:p>
          <a:p>
            <a:pPr algn="just"/>
            <a:r>
              <a:rPr lang="pl-PL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- Liczba uzasadnień wydatków nie może przekraczać liczby wydatków wykazanych w budżecie projektu (system wówczas zgłosi błąd walidacji danych oraz uniemożliwi wysyłkę wniosku). W przypadku niewystarczającej liczby znaków w tym polu Wnioskodawca może uzasadnić dany koszt w dodatkowym polu (komponencie) pn. „Dodatkowe informacje” =&gt;„Dodatkowy opis nr …”.</a:t>
            </a:r>
          </a:p>
        </p:txBody>
      </p:sp>
    </p:spTree>
    <p:extLst>
      <p:ext uri="{BB962C8B-B14F-4D97-AF65-F5344CB8AC3E}">
        <p14:creationId xmlns:p14="http://schemas.microsoft.com/office/powerpoint/2010/main" val="19290997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ED560924-2EC6-4E49-8A43-9A01B1E2A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75" y="3191454"/>
            <a:ext cx="8018861" cy="117676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WNIOSKODAWCO</a:t>
            </a:r>
            <a:br>
              <a:rPr lang="pl-PL" sz="6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pl-PL" sz="6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PAMIĘTAJ!</a:t>
            </a:r>
          </a:p>
        </p:txBody>
      </p:sp>
    </p:spTree>
    <p:extLst>
      <p:ext uri="{BB962C8B-B14F-4D97-AF65-F5344CB8AC3E}">
        <p14:creationId xmlns:p14="http://schemas.microsoft.com/office/powerpoint/2010/main" val="40715172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F3A2615A-F0CE-5BB1-3450-E8A109A62E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453484"/>
              </p:ext>
            </p:extLst>
          </p:nvPr>
        </p:nvGraphicFramePr>
        <p:xfrm>
          <a:off x="30307" y="971525"/>
          <a:ext cx="9780095" cy="60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3979BFB-7727-4353-F186-936513A660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612313" y="7019925"/>
            <a:ext cx="1079500" cy="179388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42</a:t>
            </a:fld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9B43399-662D-BFB6-86EB-5FE6CF68E2C9}"/>
              </a:ext>
            </a:extLst>
          </p:cNvPr>
          <p:cNvSpPr txBox="1"/>
          <p:nvPr/>
        </p:nvSpPr>
        <p:spPr>
          <a:xfrm>
            <a:off x="1889522" y="161575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ea typeface="Open Sans" panose="020B0606030504020204" pitchFamily="34" charset="0"/>
                <a:cs typeface="Open Sans" panose="020B0606030504020204" pitchFamily="34" charset="0"/>
              </a:rPr>
              <a:t>Schemat tworzenia projektu</a:t>
            </a:r>
          </a:p>
        </p:txBody>
      </p:sp>
    </p:spTree>
    <p:extLst>
      <p:ext uri="{BB962C8B-B14F-4D97-AF65-F5344CB8AC3E}">
        <p14:creationId xmlns:p14="http://schemas.microsoft.com/office/powerpoint/2010/main" val="33150698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AF0715-8085-4AA7-88B2-FDBBCB9E2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602" y="251445"/>
            <a:ext cx="9221689" cy="671030"/>
          </a:xfrm>
        </p:spPr>
        <p:txBody>
          <a:bodyPr>
            <a:noAutofit/>
          </a:bodyPr>
          <a:lstStyle/>
          <a:p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Dodatkowe komponenty 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0C3ABBB-B988-4E01-B3D6-9B1A03E0B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362" y="1187549"/>
            <a:ext cx="9577064" cy="568863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2400" b="1" dirty="0"/>
              <a:t>We wzorze wniosku o dofinansowanie, w sekcji </a:t>
            </a:r>
            <a:r>
              <a:rPr lang="pl-PL" sz="2400" b="1" i="1" dirty="0"/>
              <a:t>Dodatkowe informacje </a:t>
            </a:r>
            <a:br>
              <a:rPr lang="pl-PL" sz="2400" b="1" i="1" dirty="0"/>
            </a:br>
            <a:r>
              <a:rPr lang="pl-PL" sz="2400" b="1" dirty="0"/>
              <a:t>są elementy, w których obligatoryjnie należy „odznaczać” </a:t>
            </a:r>
            <a:r>
              <a:rPr lang="pl-PL" sz="2400" b="1" dirty="0" err="1"/>
              <a:t>check</a:t>
            </a:r>
            <a:r>
              <a:rPr lang="pl-PL" sz="2400" b="1" dirty="0"/>
              <a:t> </a:t>
            </a:r>
            <a:r>
              <a:rPr lang="pl-PL" sz="2400" b="1" dirty="0" err="1"/>
              <a:t>box</a:t>
            </a:r>
            <a:r>
              <a:rPr lang="pl-PL" sz="2400" b="1" dirty="0"/>
              <a:t> </a:t>
            </a:r>
            <a:br>
              <a:rPr lang="pl-PL" sz="2400" b="1" dirty="0"/>
            </a:br>
            <a:r>
              <a:rPr lang="pl-PL" sz="2400" b="1" dirty="0"/>
              <a:t>i wypełnić pole uzasadnienie dla poszczególnych kryteriów:</a:t>
            </a:r>
          </a:p>
          <a:p>
            <a:pPr marL="457200" indent="-457200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pl-PL" sz="1800" dirty="0"/>
              <a:t>Kryterium ogólne zerojedynkowe nr 4 </a:t>
            </a:r>
            <a:r>
              <a:rPr lang="pl-PL" sz="1800" dirty="0">
                <a:sym typeface="Wingdings" panose="05000000000000000000" pitchFamily="2" charset="2"/>
              </a:rPr>
              <a:t> </a:t>
            </a:r>
            <a:r>
              <a:rPr lang="pl-PL" sz="1800" i="1" dirty="0"/>
              <a:t>Deklaracja dostępności.</a:t>
            </a:r>
          </a:p>
          <a:p>
            <a:pPr marL="457200" indent="-457200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pl-PL" sz="1800" dirty="0"/>
              <a:t>Kryterium ogólne zerojedynkowe nr 13 </a:t>
            </a:r>
            <a:r>
              <a:rPr lang="pl-PL" sz="1800" dirty="0">
                <a:sym typeface="Wingdings" panose="05000000000000000000" pitchFamily="2" charset="2"/>
              </a:rPr>
              <a:t> </a:t>
            </a:r>
            <a:r>
              <a:rPr lang="pl-PL" sz="1800" i="1" dirty="0"/>
              <a:t>Projekt zgodny z SZOP FEWiM 2021-2027.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pl-PL" sz="1800" dirty="0"/>
              <a:t>Kryterium ogólne zerojedynkowe nr 14 </a:t>
            </a:r>
            <a:r>
              <a:rPr lang="pl-PL" sz="1800" dirty="0">
                <a:sym typeface="Wingdings" panose="05000000000000000000" pitchFamily="2" charset="2"/>
              </a:rPr>
              <a:t> </a:t>
            </a:r>
            <a:r>
              <a:rPr lang="pl-PL" sz="1800" i="1" dirty="0"/>
              <a:t>W przypadku projektu partnerskiego Wnioskodawca wykazał, że projekt spełnia wymogi dotyczące utworzenia partnerstwa </a:t>
            </a:r>
            <a:r>
              <a:rPr lang="pl-PL" sz="1800" dirty="0"/>
              <a:t>– w przypadku projektu partnerskiego Wnioskodawca zobowiązany jest do załączenia Oświadczenia o realizacji projektu partnerskiego, który stanowi załącznik nr 10 do Regulaminu. Oświadczenie należy załączyć jako zeskanowany dokument opatrzony podpisem osoby uprawnionej.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pl-PL" sz="1800" dirty="0"/>
              <a:t>Kryterium ogólne zerojedynkowe nr 15 </a:t>
            </a:r>
            <a:r>
              <a:rPr lang="pl-PL" sz="1800" dirty="0">
                <a:sym typeface="Wingdings" panose="05000000000000000000" pitchFamily="2" charset="2"/>
              </a:rPr>
              <a:t> </a:t>
            </a:r>
            <a:r>
              <a:rPr lang="pl-PL" sz="1800" i="1" dirty="0"/>
              <a:t>Projekt jest zgodny z zasadami pomocy publicznej </a:t>
            </a:r>
            <a:br>
              <a:rPr lang="pl-PL" sz="1800" i="1" dirty="0"/>
            </a:br>
            <a:r>
              <a:rPr lang="pl-PL" sz="1800" i="1" dirty="0"/>
              <a:t>lub pomocy de </a:t>
            </a:r>
            <a:r>
              <a:rPr lang="pl-PL" sz="1800" i="1" dirty="0" err="1"/>
              <a:t>minimis</a:t>
            </a:r>
            <a:r>
              <a:rPr lang="pl-PL" sz="1800" i="1" dirty="0"/>
              <a:t> </a:t>
            </a:r>
            <a:r>
              <a:rPr lang="pl-PL" sz="1800" dirty="0"/>
              <a:t>- w przypadku objęcia działań projektowych regułami pomocy </a:t>
            </a:r>
            <a:br>
              <a:rPr lang="pl-PL" sz="1800" dirty="0"/>
            </a:br>
            <a:r>
              <a:rPr lang="pl-PL" sz="1800" dirty="0"/>
              <a:t>de </a:t>
            </a:r>
            <a:r>
              <a:rPr lang="pl-PL" sz="1800" dirty="0" err="1"/>
              <a:t>minimis</a:t>
            </a:r>
            <a:r>
              <a:rPr lang="pl-PL" sz="1800" dirty="0"/>
              <a:t> lub pomocy publicznej wraz z wnioskiem o dofinansowanie należy załączyć Oświadczenie o otrzymaniu/nieotrzymaniu pomocy de </a:t>
            </a:r>
            <a:r>
              <a:rPr lang="pl-PL" sz="1800" dirty="0" err="1"/>
              <a:t>minimis</a:t>
            </a:r>
            <a:r>
              <a:rPr lang="pl-PL" sz="1800" dirty="0"/>
              <a:t>, stanowiący załącznik nr 8 </a:t>
            </a:r>
            <a:br>
              <a:rPr lang="pl-PL" sz="1800" dirty="0"/>
            </a:br>
            <a:r>
              <a:rPr lang="pl-PL" sz="1800" dirty="0"/>
              <a:t>do Regulaminu.</a:t>
            </a:r>
          </a:p>
          <a:p>
            <a:pPr marL="457200" indent="-457200">
              <a:lnSpc>
                <a:spcPct val="170000"/>
              </a:lnSpc>
              <a:buFont typeface="Wingdings" panose="05000000000000000000" pitchFamily="2" charset="2"/>
              <a:buChar char="§"/>
            </a:pPr>
            <a:endParaRPr lang="pl-PL" sz="1600" dirty="0"/>
          </a:p>
          <a:p>
            <a:pPr marL="457200" indent="-457200">
              <a:lnSpc>
                <a:spcPct val="170000"/>
              </a:lnSpc>
              <a:buFont typeface="Wingdings" panose="05000000000000000000" pitchFamily="2" charset="2"/>
              <a:buChar char="§"/>
            </a:pPr>
            <a:endParaRPr lang="pl-PL" sz="1600" dirty="0"/>
          </a:p>
          <a:p>
            <a:pPr marL="457200" indent="-457200">
              <a:lnSpc>
                <a:spcPct val="170000"/>
              </a:lnSpc>
              <a:buFont typeface="Wingdings" panose="05000000000000000000" pitchFamily="2" charset="2"/>
              <a:buChar char="§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2905191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0C3ABBB-B988-4E01-B3D6-9B1A03E0B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362" y="1619597"/>
            <a:ext cx="9577064" cy="6120680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prstClr val="black"/>
                </a:solidFill>
              </a:rPr>
              <a:t>Kryterium specyficzne dostępu nr 3 </a:t>
            </a:r>
            <a:r>
              <a:rPr lang="pl-PL" sz="1800" dirty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pl-PL" sz="1800" i="1" dirty="0">
                <a:solidFill>
                  <a:prstClr val="black"/>
                </a:solidFill>
                <a:sym typeface="Wingdings" panose="05000000000000000000" pitchFamily="2" charset="2"/>
              </a:rPr>
              <a:t>Wsparcie w projekcie w zakresie interwencji kryzysowej będzie realizowane zgodnie z ustawą z dnia 12 marca 2004 r. o pomocy społecznej oraz ustawą z dnia 29 lipca 2005 r. o przeciwdziałaniu przemocy domowej.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prstClr val="black"/>
                </a:solidFill>
              </a:rPr>
              <a:t>Kryterium specyficzne dostępu nr 5 </a:t>
            </a:r>
            <a:r>
              <a:rPr lang="pl-PL" sz="1800" dirty="0">
                <a:solidFill>
                  <a:prstClr val="black"/>
                </a:solidFill>
                <a:sym typeface="Wingdings" panose="05000000000000000000" pitchFamily="2" charset="2"/>
              </a:rPr>
              <a:t> Projekt jest zgodny z zasadą horyzontalną </a:t>
            </a:r>
            <a:r>
              <a:rPr lang="pl-PL" sz="1800" dirty="0" err="1">
                <a:solidFill>
                  <a:prstClr val="black"/>
                </a:solidFill>
                <a:sym typeface="Wingdings" panose="05000000000000000000" pitchFamily="2" charset="2"/>
              </a:rPr>
              <a:t>deinstytucjonalizacji</a:t>
            </a:r>
            <a:r>
              <a:rPr lang="pl-PL" sz="1800" dirty="0">
                <a:solidFill>
                  <a:prstClr val="black"/>
                </a:solidFill>
                <a:sym typeface="Wingdings" panose="05000000000000000000" pitchFamily="2" charset="2"/>
              </a:rPr>
              <a:t> usług.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prstClr val="black"/>
                </a:solidFill>
              </a:rPr>
              <a:t>Kryterium specyficzne dostępu nr 9 </a:t>
            </a:r>
            <a:r>
              <a:rPr lang="pl-PL" sz="1800" dirty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pl-PL" sz="1800" i="1" dirty="0">
                <a:solidFill>
                  <a:prstClr val="black"/>
                </a:solidFill>
              </a:rPr>
              <a:t>Działania przewidziane w projekcie są spójne z „Warmińsko-Mazurskim Planem Rozwoju Usług Społecznych i Deinstytucjonalizacji”.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prstClr val="black"/>
                </a:solidFill>
              </a:rPr>
              <a:t>Kryterium specyficzne dostępu nr 10 </a:t>
            </a:r>
            <a:r>
              <a:rPr lang="pl-PL" sz="1800" dirty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pl-PL" sz="1800" i="1" dirty="0">
                <a:solidFill>
                  <a:prstClr val="black"/>
                </a:solidFill>
                <a:sym typeface="Wingdings" panose="05000000000000000000" pitchFamily="2" charset="2"/>
              </a:rPr>
              <a:t>Jednostka samorządu terytorialnego będąca Wnioskodawcą/Partnerem w projekcie ma opracowany lokalny plan deinstytucjonalizacji usług społecznych lub zobowiąże się do jego opracowania maksymalnie do czasu zakończenia projektu</a:t>
            </a:r>
            <a:r>
              <a:rPr lang="pl-PL" sz="1800" dirty="0">
                <a:solidFill>
                  <a:prstClr val="black"/>
                </a:solidFill>
                <a:sym typeface="Wingdings" panose="05000000000000000000" pitchFamily="2" charset="2"/>
              </a:rPr>
              <a:t>.</a:t>
            </a:r>
            <a:endParaRPr lang="pl-PL" sz="1800" dirty="0"/>
          </a:p>
          <a:p>
            <a:pPr marL="457200" indent="-457200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prstClr val="black"/>
                </a:solidFill>
              </a:rPr>
              <a:t>Kryterium premiujące nr 3 </a:t>
            </a:r>
            <a:r>
              <a:rPr lang="pl-PL" sz="1800" dirty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pl-PL" sz="1800" i="1" dirty="0">
                <a:ea typeface="Times New Roman" panose="02020603050405020304" pitchFamily="18" charset="0"/>
              </a:rPr>
              <a:t>Projekt jest komplementarny. </a:t>
            </a:r>
            <a:endParaRPr lang="pl-PL" sz="1800" i="1" dirty="0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4EAF0715-8085-4AA7-88B2-FDBBCB9E282A}"/>
              </a:ext>
            </a:extLst>
          </p:cNvPr>
          <p:cNvSpPr txBox="1">
            <a:spLocks/>
          </p:cNvSpPr>
          <p:nvPr/>
        </p:nvSpPr>
        <p:spPr>
          <a:xfrm>
            <a:off x="2609602" y="251445"/>
            <a:ext cx="9221689" cy="6710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600" b="1" u="sng" dirty="0">
                <a:solidFill>
                  <a:schemeClr val="accent4">
                    <a:lumMod val="75000"/>
                  </a:schemeClr>
                </a:solidFill>
                <a:latin typeface="+mn-lt"/>
                <a:ea typeface="Open Sans" pitchFamily="2" charset="0"/>
                <a:cs typeface="Open Sans" pitchFamily="2" charset="0"/>
              </a:rPr>
              <a:t>Dodatkowe komponenty </a:t>
            </a:r>
          </a:p>
        </p:txBody>
      </p:sp>
    </p:spTree>
    <p:extLst>
      <p:ext uri="{BB962C8B-B14F-4D97-AF65-F5344CB8AC3E}">
        <p14:creationId xmlns:p14="http://schemas.microsoft.com/office/powerpoint/2010/main" val="37425239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56B30E-C794-4797-8370-F561ECABB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799" y="3033146"/>
            <a:ext cx="7466192" cy="815780"/>
          </a:xfrm>
        </p:spPr>
        <p:txBody>
          <a:bodyPr/>
          <a:lstStyle/>
          <a:p>
            <a:r>
              <a:rPr lang="pl-PL" dirty="0">
                <a:latin typeface="+mn-lt"/>
              </a:rPr>
              <a:t>Dziękuję za uwagę!</a:t>
            </a:r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>
          <a:xfrm>
            <a:off x="1348873" y="3655549"/>
            <a:ext cx="7466119" cy="2172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pl-PL" sz="1489" dirty="0">
                <a:solidFill>
                  <a:schemeClr val="accent2">
                    <a:lumMod val="25000"/>
                  </a:schemeClr>
                </a:solidFill>
                <a:cs typeface="Arial" panose="020B0604020202020204" pitchFamily="34" charset="0"/>
              </a:rPr>
              <a:t>Biuro Naboru Wniosków  i Monitoringu</a:t>
            </a:r>
          </a:p>
          <a:p>
            <a:pPr>
              <a:lnSpc>
                <a:spcPct val="100000"/>
              </a:lnSpc>
              <a:defRPr/>
            </a:pPr>
            <a:r>
              <a:rPr lang="pl-PL" sz="1489" dirty="0">
                <a:cs typeface="Arial" panose="020B0604020202020204" pitchFamily="34" charset="0"/>
              </a:rPr>
              <a:t>Regionalny Ośrodek Polityki Społecznej </a:t>
            </a:r>
          </a:p>
          <a:p>
            <a:pPr>
              <a:lnSpc>
                <a:spcPct val="100000"/>
              </a:lnSpc>
              <a:defRPr/>
            </a:pPr>
            <a:r>
              <a:rPr lang="pl-PL" sz="1489" dirty="0">
                <a:cs typeface="Arial" panose="020B0604020202020204" pitchFamily="34" charset="0"/>
              </a:rPr>
              <a:t>10-447 Olsztyn, ul. Głowackiego 17</a:t>
            </a:r>
          </a:p>
          <a:p>
            <a:pPr>
              <a:lnSpc>
                <a:spcPct val="100000"/>
              </a:lnSpc>
              <a:defRPr/>
            </a:pPr>
            <a:r>
              <a:rPr lang="pl-PL" sz="1489" dirty="0">
                <a:cs typeface="Arial" panose="020B0604020202020204" pitchFamily="34" charset="0"/>
              </a:rPr>
              <a:t>Tel. 89 521 95 00</a:t>
            </a:r>
          </a:p>
          <a:p>
            <a:pPr>
              <a:lnSpc>
                <a:spcPct val="100000"/>
              </a:lnSpc>
              <a:defRPr/>
            </a:pPr>
            <a:r>
              <a:rPr lang="pl-PL" sz="1489" dirty="0">
                <a:cs typeface="Arial" panose="020B0604020202020204" pitchFamily="34" charset="0"/>
              </a:rPr>
              <a:t>e-mail: rops@warmia.mazury.pl</a:t>
            </a:r>
          </a:p>
          <a:p>
            <a:pPr>
              <a:lnSpc>
                <a:spcPct val="100000"/>
              </a:lnSpc>
              <a:defRPr/>
            </a:pPr>
            <a:r>
              <a:rPr lang="pl-PL" sz="1489" dirty="0">
                <a:cs typeface="Arial" panose="020B0604020202020204" pitchFamily="34" charset="0"/>
              </a:rPr>
              <a:t>E-mail: naboryrops@warmia.mazury.pl</a:t>
            </a:r>
          </a:p>
        </p:txBody>
      </p:sp>
      <p:sp>
        <p:nvSpPr>
          <p:cNvPr id="6" name="Podtytuł 2">
            <a:extLst>
              <a:ext uri="{FF2B5EF4-FFF2-40B4-BE49-F238E27FC236}">
                <a16:creationId xmlns:a16="http://schemas.microsoft.com/office/drawing/2014/main" id="{5C1583CD-7D18-4824-AA13-0F9F606E217C}"/>
              </a:ext>
            </a:extLst>
          </p:cNvPr>
          <p:cNvSpPr txBox="1">
            <a:spLocks/>
          </p:cNvSpPr>
          <p:nvPr/>
        </p:nvSpPr>
        <p:spPr>
          <a:xfrm>
            <a:off x="5888954" y="5210367"/>
            <a:ext cx="3257892" cy="47343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1007943" rtl="0" eaLnBrk="1" latinLnBrk="0" hangingPunct="1">
              <a:lnSpc>
                <a:spcPts val="3500"/>
              </a:lnSpc>
              <a:spcBef>
                <a:spcPts val="1102"/>
              </a:spcBef>
              <a:buClr>
                <a:schemeClr val="accent1"/>
              </a:buClr>
              <a:buFontTx/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503972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220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007943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198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511915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015886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64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30D5C3C9-A1F2-464E-BB2C-DFD4017749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411" y="6294143"/>
            <a:ext cx="8785097" cy="104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846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 txBox="1">
            <a:spLocks/>
          </p:cNvSpPr>
          <p:nvPr/>
        </p:nvSpPr>
        <p:spPr>
          <a:xfrm>
            <a:off x="1169442" y="1763613"/>
            <a:ext cx="7920115" cy="3744416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70000" lnSpcReduction="20000"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sz="4200" b="0" dirty="0">
                <a:solidFill>
                  <a:schemeClr val="tx1"/>
                </a:solidFill>
                <a:latin typeface="+mn-lt"/>
              </a:rPr>
              <a:t>W ramach naboru </a:t>
            </a:r>
            <a:br>
              <a:rPr lang="pl-PL" sz="4200" b="0" dirty="0">
                <a:solidFill>
                  <a:schemeClr val="tx1"/>
                </a:solidFill>
                <a:latin typeface="+mn-lt"/>
              </a:rPr>
            </a:br>
            <a:r>
              <a:rPr lang="pl-PL" sz="4200" b="0" dirty="0">
                <a:solidFill>
                  <a:schemeClr val="tx1"/>
                </a:solidFill>
                <a:latin typeface="+mn-lt"/>
              </a:rPr>
              <a:t>występuje ograniczenie co do liczby składanych wniosków o dofinansowanie projektu. </a:t>
            </a:r>
          </a:p>
          <a:p>
            <a:pPr algn="ctr"/>
            <a:endParaRPr lang="pl-PL" sz="4200" b="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pl-PL" sz="4200" b="0" dirty="0">
                <a:solidFill>
                  <a:schemeClr val="tx1"/>
                </a:solidFill>
                <a:latin typeface="+mn-lt"/>
              </a:rPr>
              <a:t>Wnioskodawca może złożyć </a:t>
            </a:r>
            <a:r>
              <a:rPr lang="pl-PL" sz="4200" dirty="0">
                <a:solidFill>
                  <a:schemeClr val="tx1"/>
                </a:solidFill>
                <a:latin typeface="+mn-lt"/>
              </a:rPr>
              <a:t>maksymalnie 1 wniosek o dofinansowanie projektu</a:t>
            </a:r>
            <a:r>
              <a:rPr lang="pl-PL" sz="4200" b="0" dirty="0">
                <a:solidFill>
                  <a:schemeClr val="tx1"/>
                </a:solidFill>
                <a:latin typeface="+mn-lt"/>
              </a:rPr>
              <a:t>. Odnosi się to do występowania danego podmiotu w charakterze Wnioskodawcy, jak i Partnera.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10763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735061" y="971525"/>
            <a:ext cx="9221689" cy="648072"/>
          </a:xfrm>
        </p:spPr>
        <p:txBody>
          <a:bodyPr>
            <a:normAutofit fontScale="90000"/>
          </a:bodyPr>
          <a:lstStyle/>
          <a:p>
            <a:pPr lvl="0" algn="ctr" defTabSz="457200">
              <a:lnSpc>
                <a:spcPct val="100000"/>
              </a:lnSpc>
              <a:spcBef>
                <a:spcPts val="0"/>
              </a:spcBef>
            </a:pPr>
            <a:br>
              <a:rPr lang="pl-PL" sz="3600" b="1" u="sng" dirty="0">
                <a:solidFill>
                  <a:srgbClr val="FFC000">
                    <a:lumMod val="75000"/>
                  </a:srgb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pl-PL" sz="3600" b="1" u="sng" dirty="0">
                <a:solidFill>
                  <a:srgbClr val="FFC000">
                    <a:lumMod val="75000"/>
                  </a:srgb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Wnioskodawcy</a:t>
            </a:r>
            <a:br>
              <a:rPr lang="pl-PL" sz="3600" b="1" u="sng" dirty="0">
                <a:solidFill>
                  <a:srgbClr val="FFC000">
                    <a:lumMod val="75000"/>
                  </a:srgb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xfrm>
            <a:off x="735062" y="1835621"/>
            <a:ext cx="9221689" cy="5200504"/>
          </a:xfrm>
        </p:spPr>
        <p:txBody>
          <a:bodyPr>
            <a:normAutofit/>
          </a:bodyPr>
          <a:lstStyle/>
          <a:p>
            <a:r>
              <a:rPr lang="pl-PL" sz="2800" dirty="0"/>
              <a:t>jednostki samorządu terytorialnego, </a:t>
            </a:r>
          </a:p>
          <a:p>
            <a:r>
              <a:rPr lang="pl-PL" sz="2800" dirty="0"/>
              <a:t>jednostki organizacyjne JST,</a:t>
            </a:r>
          </a:p>
          <a:p>
            <a:r>
              <a:rPr lang="pl-PL" sz="2800" dirty="0"/>
              <a:t>organizacje pozarządowe,</a:t>
            </a:r>
          </a:p>
          <a:p>
            <a:r>
              <a:rPr lang="pl-PL" sz="2800" dirty="0"/>
              <a:t>podmioty prywatne prowadzące działalność w obszarze pomocy społecznej. </a:t>
            </a:r>
          </a:p>
          <a:p>
            <a:pPr marL="0" indent="0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Podmioty te muszą działać na podstawie zapisów statutowych lub innych dokumentów (np. KRS, zaświadczenie o wpisie do ewidencji działalności gospodarczej) w sferze pomocy i integracji społecznej, wsparcia rodziny, rehabilitacji zawodowej i społecznej osób niepełnosprawnych </a:t>
            </a:r>
            <a:br>
              <a:rPr lang="pl-PL" sz="2400" dirty="0"/>
            </a:br>
            <a:r>
              <a:rPr lang="pl-PL" sz="2400" dirty="0"/>
              <a:t>lub rynku pracy.</a:t>
            </a:r>
          </a:p>
        </p:txBody>
      </p:sp>
    </p:spTree>
    <p:extLst>
      <p:ext uri="{BB962C8B-B14F-4D97-AF65-F5344CB8AC3E}">
        <p14:creationId xmlns:p14="http://schemas.microsoft.com/office/powerpoint/2010/main" val="1960296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35062" y="1043533"/>
            <a:ext cx="9221689" cy="5992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b="1" dirty="0">
                <a:solidFill>
                  <a:srgbClr val="0070C0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UWAGA!</a:t>
            </a:r>
            <a:r>
              <a:rPr lang="pl-PL" sz="2600" b="1" dirty="0">
                <a:ea typeface="Open Sans" panose="020B0606030504020204" pitchFamily="34" charset="0"/>
                <a:cs typeface="Open Sans" panose="020B0606030504020204" pitchFamily="34" charset="0"/>
              </a:rPr>
              <a:t> Wnioskodawca lub Partner musi:</a:t>
            </a:r>
          </a:p>
          <a:p>
            <a:pPr algn="ctr"/>
            <a:r>
              <a:rPr lang="pl-PL" sz="2400" dirty="0"/>
              <a:t>Zgodnie z kryterium specyficznym dostępu nr 7 </a:t>
            </a:r>
            <a:r>
              <a:rPr lang="pl-PL" sz="2400" b="1" u="sng" dirty="0"/>
              <a:t>posiadać swoją siedzibę i prowadzić działalność na terenie ZIT MOF Olsztyna.</a:t>
            </a:r>
          </a:p>
          <a:p>
            <a:pPr marL="0" indent="0" algn="ctr">
              <a:buNone/>
            </a:pPr>
            <a:r>
              <a:rPr lang="pl-PL" sz="2400" dirty="0"/>
              <a:t>Weryfikowane będzie czy na dzień złożenia wniosku o dofinansowanie projektu Wnioskodawca lub Partner posiada swoją główną siedzibę, filię, delegaturę, oddział czy inną prawnie dozwoloną formę organizacyjną działalności podmiotu na terenie ZIT MOF Olsztyna. Nie dotyczy biura projektu otwartego i prowadzonego na potrzeby realizacji innego projektu.</a:t>
            </a:r>
          </a:p>
          <a:p>
            <a:pPr marL="0" indent="0" algn="ctr">
              <a:buNone/>
            </a:pPr>
            <a:endParaRPr lang="pl-PL" sz="2600" dirty="0"/>
          </a:p>
          <a:p>
            <a:pPr algn="ctr"/>
            <a:r>
              <a:rPr lang="pl-PL" sz="2400" dirty="0"/>
              <a:t>Zgodnie z kryterium specyficznym dostępu </a:t>
            </a:r>
            <a:br>
              <a:rPr lang="pl-PL" sz="2400" dirty="0"/>
            </a:br>
            <a:r>
              <a:rPr lang="pl-PL" sz="2400" dirty="0"/>
              <a:t>nr 8 </a:t>
            </a:r>
            <a:r>
              <a:rPr lang="pl-PL" sz="2400" b="1" u="sng" dirty="0"/>
              <a:t>posiadać co najmniej 12-miesięczne doświadczenie</a:t>
            </a:r>
            <a:r>
              <a:rPr lang="pl-PL" sz="2400" dirty="0"/>
              <a:t> w prowadzeniu działalności w obszarze pomocy i integracji społecznej i/lub wsparcia rodziny na obszarze województwa warmińsko-mazurskiego.</a:t>
            </a:r>
          </a:p>
          <a:p>
            <a:pPr marL="0" indent="0" algn="ctr">
              <a:buNone/>
            </a:pPr>
            <a:endParaRPr lang="pl-PL" sz="2600" dirty="0"/>
          </a:p>
          <a:p>
            <a:pPr marL="0" indent="0">
              <a:buNone/>
            </a:pP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3947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5B7F904-CFEA-4E40-9C91-753FE4D09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29682" y="-43418"/>
            <a:ext cx="4523137" cy="822023"/>
          </a:xfrm>
        </p:spPr>
        <p:txBody>
          <a:bodyPr>
            <a:normAutofit/>
          </a:bodyPr>
          <a:lstStyle/>
          <a:p>
            <a:pPr algn="ctr"/>
            <a:r>
              <a:rPr lang="pl-PL" sz="3600" u="sng" dirty="0">
                <a:solidFill>
                  <a:schemeClr val="accent4">
                    <a:lumMod val="75000"/>
                  </a:schemeClr>
                </a:solidFill>
              </a:rPr>
              <a:t>Grupa docelowa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3ED649C-2961-4131-B860-134C6CE28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378" y="1043533"/>
            <a:ext cx="9289032" cy="60486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800" b="1" dirty="0">
                <a:solidFill>
                  <a:srgbClr val="0070C0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UWAGA!</a:t>
            </a:r>
            <a:r>
              <a:rPr lang="pl-PL" sz="2800" b="1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l-PL" sz="2800" b="1" dirty="0"/>
              <a:t>Uczestnicy projektu muszą mieszkać na terenie MOF Olsztyna. </a:t>
            </a:r>
          </a:p>
          <a:p>
            <a:pPr marL="0" indent="0" algn="ctr">
              <a:buNone/>
            </a:pPr>
            <a:endParaRPr lang="pl-PL" sz="900" b="1" u="sng" dirty="0"/>
          </a:p>
          <a:p>
            <a:pPr marL="0" indent="0" algn="ctr">
              <a:buNone/>
            </a:pPr>
            <a:r>
              <a:rPr lang="pl-PL" sz="2600" dirty="0"/>
              <a:t>Wsparcie zaplanowane w projekcie musi być skierowane bezpośrednio do następujących grup odbiorców:</a:t>
            </a:r>
          </a:p>
          <a:p>
            <a:pPr marL="0" indent="0" algn="ctr">
              <a:buNone/>
            </a:pPr>
            <a:endParaRPr lang="pl-PL" sz="900" dirty="0"/>
          </a:p>
          <a:p>
            <a:r>
              <a:rPr lang="pl-PL" sz="2600" dirty="0"/>
              <a:t>osób lub rodzin najbardziej potrzebujących pomocy, w szczególności dzieci i młodzież wymagających wsparcia, rodzin z dziećmi, w tym doświadczających trudności opiekuńczo-wychowawczych, osób potrzebujących interwencji kryzysowej, osób doświadczonych przemocą lub pokrzywdzonych przestępstwem, osób zagrożonych uzależnieniami, osób w kryzysie bezdomności i zagrożonych wykluczeniem mieszkaniowym, </a:t>
            </a:r>
          </a:p>
          <a:p>
            <a:r>
              <a:rPr lang="pl-PL" sz="2600" dirty="0"/>
              <a:t>otoczenia (o ile jego udział będzie niezbędny dla skutecznego wsparcia podstawowej grupy docelowej); </a:t>
            </a:r>
          </a:p>
          <a:p>
            <a:r>
              <a:rPr lang="pl-PL" sz="2600" dirty="0"/>
              <a:t>kadr jednostek pomocowych.</a:t>
            </a:r>
          </a:p>
          <a:p>
            <a:pPr marL="0" indent="0">
              <a:lnSpc>
                <a:spcPct val="170000"/>
              </a:lnSpc>
              <a:buNone/>
            </a:pPr>
            <a:endParaRPr lang="pl-PL" sz="5600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43036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74356A-946E-D809-25F7-745556C3B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402" y="1050165"/>
            <a:ext cx="9221689" cy="1152128"/>
          </a:xfrm>
        </p:spPr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sng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+mn-lt"/>
                <a:ea typeface="Open Sans" pitchFamily="2" charset="0"/>
                <a:cs typeface="Open Sans" pitchFamily="2" charset="0"/>
              </a:rPr>
              <a:t>Preferencje dotyczące grupy docelowej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2156B97-8F5F-6094-4349-CD50C64FD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69442" y="2195661"/>
            <a:ext cx="8173143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800" dirty="0"/>
          </a:p>
          <a:p>
            <a:pPr marL="0" indent="0" algn="ctr">
              <a:buNone/>
            </a:pPr>
            <a:r>
              <a:rPr lang="pl-PL" sz="2800" dirty="0"/>
              <a:t>Wnioskodawca zobowiązany jest do przewidzenia </a:t>
            </a:r>
            <a:br>
              <a:rPr lang="pl-PL" sz="2800" dirty="0"/>
            </a:br>
            <a:r>
              <a:rPr lang="pl-PL" sz="2800" dirty="0"/>
              <a:t>w projekcie preferencji uczestnictwa:</a:t>
            </a:r>
          </a:p>
          <a:p>
            <a:pPr marL="0" indent="0" algn="ctr">
              <a:buNone/>
            </a:pPr>
            <a:r>
              <a:rPr lang="pl-PL" sz="2800" dirty="0"/>
              <a:t>- osób korzystających z programu Fundusze Europejskie na Pomoc Żywnościową 2021-2027 (FE PŻ).</a:t>
            </a:r>
          </a:p>
        </p:txBody>
      </p:sp>
    </p:spTree>
    <p:extLst>
      <p:ext uri="{BB962C8B-B14F-4D97-AF65-F5344CB8AC3E}">
        <p14:creationId xmlns:p14="http://schemas.microsoft.com/office/powerpoint/2010/main" val="12435041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4054</TotalTime>
  <Words>3565</Words>
  <Application>Microsoft Office PowerPoint</Application>
  <PresentationFormat>Niestandardowy</PresentationFormat>
  <Paragraphs>351</Paragraphs>
  <Slides>45</Slides>
  <Notes>45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45</vt:i4>
      </vt:variant>
    </vt:vector>
  </HeadingPairs>
  <TitlesOfParts>
    <vt:vector size="53" baseType="lpstr">
      <vt:lpstr>Arial</vt:lpstr>
      <vt:lpstr>Calibri</vt:lpstr>
      <vt:lpstr>Calibri </vt:lpstr>
      <vt:lpstr>Calibri Light</vt:lpstr>
      <vt:lpstr>Open Sans</vt:lpstr>
      <vt:lpstr>Times New Roman</vt:lpstr>
      <vt:lpstr>Wingdings</vt:lpstr>
      <vt:lpstr>1_Motyw pakietu Office</vt:lpstr>
      <vt:lpstr>Kluczowe założenia naboru  nr FEWM.09.08-IZ.00-003/25   w ramach programu regionalnego Fundusze Europejskie dla Warmii  i Mazur (FEWiM) 2021-2027 </vt:lpstr>
      <vt:lpstr>Działanie 9.8: Usługi społeczne na rzecz rodzin i osób  w kryzysie bezdomności – ZIT (SCHEMAT A - ZIT MOF Olsztyn)  ZIT MOF Olsztyna: Miasto Olsztyn, Gmina Barczewo, Gmina Purda, Gmina Stawiguda, Gmina Gietrzwałd, Gmina Jonkowo, Gmina Dywity</vt:lpstr>
      <vt:lpstr>Prezentacja programu PowerPoint</vt:lpstr>
      <vt:lpstr>Prezentacja programu PowerPoint</vt:lpstr>
      <vt:lpstr>Prezentacja programu PowerPoint</vt:lpstr>
      <vt:lpstr> Wnioskodawcy </vt:lpstr>
      <vt:lpstr>Prezentacja programu PowerPoint</vt:lpstr>
      <vt:lpstr>Prezentacja programu PowerPoint</vt:lpstr>
      <vt:lpstr>Preferencje dotyczące grupy docelowej</vt:lpstr>
      <vt:lpstr> </vt:lpstr>
      <vt:lpstr> Podstawowe warunki wsparcia </vt:lpstr>
      <vt:lpstr>Prezentacja programu PowerPoint</vt:lpstr>
      <vt:lpstr>Podstawowe warunki wsparcia</vt:lpstr>
      <vt:lpstr>Podstawowe warunki wsparcia</vt:lpstr>
      <vt:lpstr>Podstawowe warunki wsparcia</vt:lpstr>
      <vt:lpstr>Podstawowe warunki wsparcia</vt:lpstr>
      <vt:lpstr>Podstawowe warunki wsparcia</vt:lpstr>
      <vt:lpstr>Prezentacja programu PowerPoint</vt:lpstr>
      <vt:lpstr>Prezentacja programu PowerPoint</vt:lpstr>
      <vt:lpstr>Prezentacja programu PowerPoint</vt:lpstr>
      <vt:lpstr>Kryterium nr 1:  Opinia Związku ZIT o zgodności projektu z listą projektów realizującą cele Strategii ZIT. </vt:lpstr>
      <vt:lpstr>Opinia Związku ZIT o zgodności projektu z listą projektów  realizujących cele Strategii ZIT</vt:lpstr>
      <vt:lpstr>Kryterium nr 2:  Wsparcie w projekcie skierowane jest do osób potrzebujących usług interwencji kryzysowej oraz usług w zakresie przeciwdziałania przemocy, w tym przemocy domowej oraz w zakresie kompleksowej pomocy dzieciom pokrzywdzonym przestępstwem (i ich otoczenia, jeśli jest to niezbędne).  </vt:lpstr>
      <vt:lpstr> </vt:lpstr>
      <vt:lpstr>Kryterium nr 4:  Wsparcie w ramach projektu prowadzi do:  a) utworzenia nowego podmiotu udzielającego pomocy w sytuacjach kryzysowych tj. ośrodka interwencji kryzysowej lub punktu interwencji kryzysowej lub innej placówki realizującej usługi interwencji kryzysowej i/lub  b) rozszerzenia oferty usług świadczonych przez istniejący podmiot udzielający pomocy w sytuacjach kryzysowych i/lub  c) zwiększenia liczby miejsc w ramach istniejącego podmiotu udzielającego pomocy w sytuacjach kryzysowych.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 Podstawowe zasady finansowania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WNIOSKODAWCO PAMIĘTAJ!</vt:lpstr>
      <vt:lpstr>Prezentacja programu PowerPoint</vt:lpstr>
      <vt:lpstr>Dodatkowe komponenty </vt:lpstr>
      <vt:lpstr>Prezentacja programu PowerPoint</vt:lpstr>
      <vt:lpstr>Dziękuję za uwagę!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Katarzyna Czerepaniak</cp:lastModifiedBy>
  <cp:revision>342</cp:revision>
  <cp:lastPrinted>2026-01-13T09:13:04Z</cp:lastPrinted>
  <dcterms:created xsi:type="dcterms:W3CDTF">2022-06-22T09:40:44Z</dcterms:created>
  <dcterms:modified xsi:type="dcterms:W3CDTF">2026-01-13T11:48:02Z</dcterms:modified>
</cp:coreProperties>
</file>