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96" r:id="rId2"/>
    <p:sldId id="314" r:id="rId3"/>
    <p:sldId id="315" r:id="rId4"/>
    <p:sldId id="329" r:id="rId5"/>
    <p:sldId id="344" r:id="rId6"/>
    <p:sldId id="316" r:id="rId7"/>
    <p:sldId id="317" r:id="rId8"/>
    <p:sldId id="343" r:id="rId9"/>
    <p:sldId id="318" r:id="rId10"/>
    <p:sldId id="336" r:id="rId11"/>
    <p:sldId id="319" r:id="rId12"/>
    <p:sldId id="320" r:id="rId13"/>
    <p:sldId id="345" r:id="rId14"/>
    <p:sldId id="333" r:id="rId15"/>
    <p:sldId id="346" r:id="rId16"/>
    <p:sldId id="348" r:id="rId17"/>
    <p:sldId id="330" r:id="rId18"/>
    <p:sldId id="337" r:id="rId19"/>
    <p:sldId id="338" r:id="rId20"/>
    <p:sldId id="313" r:id="rId21"/>
    <p:sldId id="322" r:id="rId22"/>
    <p:sldId id="331" r:id="rId23"/>
    <p:sldId id="332" r:id="rId24"/>
    <p:sldId id="349" r:id="rId25"/>
    <p:sldId id="328" r:id="rId26"/>
    <p:sldId id="327" r:id="rId27"/>
    <p:sldId id="341" r:id="rId28"/>
    <p:sldId id="340" r:id="rId29"/>
    <p:sldId id="339" r:id="rId3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ka Majbańska-Konopińska" initials="MM" lastIdx="1" clrIdx="0">
    <p:extLst>
      <p:ext uri="{19B8F6BF-5375-455C-9EA6-DF929625EA0E}">
        <p15:presenceInfo xmlns:p15="http://schemas.microsoft.com/office/powerpoint/2012/main" userId="S-1-5-21-1483201677-2291391362-2284932482-27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85638" autoAdjust="0"/>
  </p:normalViewPr>
  <p:slideViewPr>
    <p:cSldViewPr snapToGrid="0">
      <p:cViewPr varScale="1">
        <p:scale>
          <a:sx n="62" d="100"/>
          <a:sy n="62" d="100"/>
        </p:scale>
        <p:origin x="17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25F83-E42E-4E9B-A1BB-78B2512B3574}" type="datetimeFigureOut">
              <a:rPr lang="pl-PL" smtClean="0"/>
              <a:t>07.02.2024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956F2-51BA-4812-87C6-5390D9B3645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6647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A9B33-CCC1-46FF-8A36-17C863AF0B9B}" type="datetimeFigureOut">
              <a:rPr lang="pl-PL" smtClean="0"/>
              <a:t>07.02.2024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6E9FC-466B-4A5A-8AC3-A96AB9BFF9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5028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20832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2129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72764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15114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6152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36273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41004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99143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2270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17874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1947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>
              <a:buNone/>
            </a:pPr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0550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46105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89314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77510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7075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122492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44178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1896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6471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5797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5787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9602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08880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942975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E9FC-466B-4A5A-8AC3-A96AB9BFF982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2035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i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B2584E3D-9A1F-4CED-82CC-C9D7C81B0E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92" y="0"/>
            <a:ext cx="9148210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14" name="Tytuł 13">
            <a:extLst>
              <a:ext uri="{FF2B5EF4-FFF2-40B4-BE49-F238E27FC236}">
                <a16:creationId xmlns:a16="http://schemas.microsoft.com/office/drawing/2014/main" id="{D90BA087-927F-48A6-83CD-5CCD11E336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2998" y="2361460"/>
            <a:ext cx="6858001" cy="1067540"/>
          </a:xfrm>
        </p:spPr>
        <p:txBody>
          <a:bodyPr/>
          <a:lstStyle>
            <a:lvl1pPr>
              <a:defRPr sz="3000"/>
            </a:lvl1pPr>
          </a:lstStyle>
          <a:p>
            <a:r>
              <a:rPr lang="pl-PL" dirty="0"/>
              <a:t>                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6919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Slajd – zawartość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6D78B68C-224D-46DF-B945-7F24A95D59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78889"/>
            <a:ext cx="7886700" cy="1180730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192784"/>
            <a:ext cx="7886700" cy="4270159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52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lajd – zawartość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ABD72F9F-BF24-4F45-A08D-FC86384DB8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98989"/>
            <a:ext cx="1971675" cy="5743854"/>
          </a:xfrm>
        </p:spPr>
        <p:txBody>
          <a:bodyPr vert="eaVert"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98989"/>
            <a:ext cx="5800725" cy="5743854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45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– zawartość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F77D0721-47E8-488C-B524-36377D8EC8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52256"/>
            <a:ext cx="7886700" cy="1091954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5815"/>
            <a:ext cx="7886700" cy="432723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584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lajd – zawartość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45C8F2BD-575F-4487-8CD4-737C0ADD1A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478317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– zawartość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F32ADA8B-532B-4E0F-8AB0-C3CD05A58C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34500"/>
            <a:ext cx="7886700" cy="1260629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263806"/>
            <a:ext cx="3886200" cy="430566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263805"/>
            <a:ext cx="3886200" cy="430566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19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lajd – zawartość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>
            <a:extLst>
              <a:ext uri="{FF2B5EF4-FFF2-40B4-BE49-F238E27FC236}">
                <a16:creationId xmlns:a16="http://schemas.microsoft.com/office/drawing/2014/main" id="{7ECE12DD-5A2B-4450-A88B-54FDC59955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34500"/>
            <a:ext cx="7886700" cy="958789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970843"/>
            <a:ext cx="3868340" cy="745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894120"/>
            <a:ext cx="3868340" cy="3598753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970843"/>
            <a:ext cx="3887391" cy="74572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820" y="2894118"/>
            <a:ext cx="3887391" cy="3598754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9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lajd – zawartość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C310A338-9DD0-42B9-8433-85177AD1C0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32155"/>
            <a:ext cx="7886700" cy="1358284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43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lajd – zawartość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1009301C-4771-4127-81BE-A051F4E73E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23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lajd – zawartość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51141260-94FB-45D9-AEA3-95662F658C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67666"/>
            <a:ext cx="2949178" cy="125175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260628"/>
            <a:ext cx="4629150" cy="502476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19417"/>
            <a:ext cx="2949178" cy="4065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87254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ajd – zawartość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3472AC6D-E49A-428F-949F-D0E182FE44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52256"/>
            <a:ext cx="2949178" cy="142042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89608"/>
            <a:ext cx="4629150" cy="4927107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72683"/>
            <a:ext cx="2949178" cy="384403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2609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E87AE-B05F-4F0E-8F80-8A6A89979C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25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C7A5C509-7966-470F-BF4B-BBD9BD2AA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472" y="2505206"/>
            <a:ext cx="6858001" cy="229226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4000" b="1" dirty="0"/>
              <a:t/>
            </a:r>
            <a:br>
              <a:rPr lang="pl-PL" sz="4000" b="1" dirty="0"/>
            </a:br>
            <a:r>
              <a:rPr lang="pl-PL" sz="4400" b="1" dirty="0"/>
              <a:t>Priorytet FEWM.06 EDUKACJA I KOMPETENCJE EFS</a:t>
            </a:r>
            <a:r>
              <a:rPr lang="pl-PL" sz="4400" b="1" dirty="0" smtClean="0"/>
              <a:t>+</a:t>
            </a:r>
            <a:r>
              <a:rPr lang="pl-PL" sz="4400" dirty="0" smtClean="0"/>
              <a:t/>
            </a:r>
            <a:br>
              <a:rPr lang="pl-PL" sz="4400" dirty="0" smtClean="0"/>
            </a:br>
            <a:r>
              <a:rPr lang="pl-PL" sz="4400" dirty="0"/>
              <a:t/>
            </a:r>
            <a:br>
              <a:rPr lang="pl-PL" sz="4400" dirty="0"/>
            </a:br>
            <a:r>
              <a:rPr lang="pl-PL" sz="4400" b="1" dirty="0"/>
              <a:t>Działanie FEWM.06.01 Kompetencje dla regionu</a:t>
            </a:r>
            <a:r>
              <a:rPr lang="pl-PL" sz="2400" b="1" dirty="0"/>
              <a:t/>
            </a:r>
            <a:br>
              <a:rPr lang="pl-PL" sz="2400" b="1" dirty="0"/>
            </a:br>
            <a:endParaRPr lang="pl-PL" sz="22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554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>
          <a:xfrm>
            <a:off x="2131773" y="0"/>
            <a:ext cx="7012227" cy="1091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spcAft>
                <a:spcPct val="0"/>
              </a:spcAft>
              <a:defRPr/>
            </a:pPr>
            <a:r>
              <a:rPr lang="pl-PL" sz="3600" b="1" dirty="0" smtClean="0">
                <a:solidFill>
                  <a:srgbClr val="00B0F0"/>
                </a:solidFill>
                <a:cs typeface="Arial" panose="020B0604020202020204" pitchFamily="34" charset="0"/>
              </a:rPr>
              <a:t>Kryterium specyficzne dostępu nr 5</a:t>
            </a:r>
            <a:endParaRPr lang="pl-PL" sz="3600" b="1" dirty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825" y="5057775"/>
            <a:ext cx="2543175" cy="1800225"/>
          </a:xfrm>
          <a:prstGeom prst="rect">
            <a:avLst/>
          </a:prstGeom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28650" y="2055816"/>
            <a:ext cx="7886700" cy="3159652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Jako publiczną szkołę podstawową rozumie się szkołę publiczną prowadzoną przez jednostki samorządu terytorialnego oraz szkołę </a:t>
            </a:r>
            <a:r>
              <a:rPr lang="pl-PL" b="1"/>
              <a:t>publiczną </a:t>
            </a:r>
            <a:r>
              <a:rPr lang="pl-PL" b="1" smtClean="0"/>
              <a:t>prowadzoną </a:t>
            </a:r>
            <a:r>
              <a:rPr lang="pl-PL" b="1" dirty="0"/>
              <a:t>przez inne osoby prawne lub fizyczne na podstawie art. 88 ustawy Prawo oświatowe.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1341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628650" y="1442040"/>
            <a:ext cx="7886700" cy="28168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3600" b="1" dirty="0">
                <a:solidFill>
                  <a:schemeClr val="tx1"/>
                </a:solidFill>
              </a:rPr>
              <a:t>Maksymalny okres realizacji projektu wynosi </a:t>
            </a:r>
            <a:r>
              <a:rPr lang="pl-PL" sz="3600" b="1" u="sng" dirty="0">
                <a:solidFill>
                  <a:srgbClr val="00B0F0"/>
                </a:solidFill>
              </a:rPr>
              <a:t>36</a:t>
            </a:r>
            <a:r>
              <a:rPr lang="pl-PL" sz="3600" b="1" dirty="0">
                <a:solidFill>
                  <a:schemeClr val="tx1"/>
                </a:solidFill>
              </a:rPr>
              <a:t> </a:t>
            </a:r>
            <a:r>
              <a:rPr lang="pl-PL" sz="3600" b="1" dirty="0" smtClean="0">
                <a:solidFill>
                  <a:schemeClr val="tx1"/>
                </a:solidFill>
              </a:rPr>
              <a:t>miesięcy.</a:t>
            </a:r>
            <a:r>
              <a:rPr lang="pl-PL" sz="3600" dirty="0" smtClean="0"/>
              <a:t>.</a:t>
            </a:r>
            <a:endParaRPr lang="pl-PL" sz="3600" dirty="0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2131773" y="0"/>
            <a:ext cx="7012227" cy="1091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spcAft>
                <a:spcPct val="0"/>
              </a:spcAft>
              <a:defRPr/>
            </a:pPr>
            <a:r>
              <a:rPr lang="pl-PL" sz="3600" b="1" dirty="0" smtClean="0">
                <a:solidFill>
                  <a:srgbClr val="00B0F0"/>
                </a:solidFill>
                <a:cs typeface="Arial" panose="020B0604020202020204" pitchFamily="34" charset="0"/>
              </a:rPr>
              <a:t>Kryterium specyficzne dostępu nr 6</a:t>
            </a:r>
            <a:endParaRPr lang="pl-PL" sz="3600" b="1" dirty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67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4"/>
          <p:cNvSpPr>
            <a:spLocks noGrp="1"/>
          </p:cNvSpPr>
          <p:nvPr>
            <p:ph idx="1"/>
          </p:nvPr>
        </p:nvSpPr>
        <p:spPr>
          <a:xfrm>
            <a:off x="520555" y="2237908"/>
            <a:ext cx="8270397" cy="37394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pl-PL" sz="3000" b="1" dirty="0">
                <a:solidFill>
                  <a:schemeClr val="tx1"/>
                </a:solidFill>
              </a:rPr>
              <a:t>Projekt zakłada wdrożenie innowacji pedagogicznej w zakresie przygotowania nauczycieli do kształcenia zorientowanego na ucznia i opartego na efektach uczenia się na przykładzie jednej umiejętności podstawowej tj. umiejętności wielojęzyczności oraz jednej umiejętności przekrojowej tj. umiejętności w zakresie uczenia się zgodnie z Zintegrowaną Strategią Umiejętności </a:t>
            </a:r>
            <a:r>
              <a:rPr lang="pl-PL" sz="3000" b="1" dirty="0" smtClean="0">
                <a:solidFill>
                  <a:schemeClr val="tx1"/>
                </a:solidFill>
              </a:rPr>
              <a:t>2030.</a:t>
            </a:r>
            <a:endParaRPr lang="pl-PL" sz="3000" b="1" dirty="0"/>
          </a:p>
          <a:p>
            <a:pPr marL="0" indent="0">
              <a:buNone/>
            </a:pPr>
            <a:r>
              <a:rPr lang="pl-PL" sz="2400" dirty="0" smtClean="0"/>
              <a:t>.</a:t>
            </a:r>
            <a:endParaRPr lang="pl-PL" sz="24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2131773" y="0"/>
            <a:ext cx="7012227" cy="1091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spcAft>
                <a:spcPct val="0"/>
              </a:spcAft>
              <a:defRPr/>
            </a:pPr>
            <a:r>
              <a:rPr lang="pl-PL" sz="3600" b="1" dirty="0" smtClean="0">
                <a:solidFill>
                  <a:srgbClr val="00B0F0"/>
                </a:solidFill>
                <a:cs typeface="Arial" panose="020B0604020202020204" pitchFamily="34" charset="0"/>
              </a:rPr>
              <a:t>Kryterium specyficzne dostępu nr 7</a:t>
            </a:r>
            <a:endParaRPr lang="pl-PL" sz="3600" b="1" dirty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733" y="889740"/>
            <a:ext cx="1964267" cy="134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31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866274"/>
            <a:ext cx="7886700" cy="55167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 smtClean="0">
                <a:solidFill>
                  <a:srgbClr val="00B0F0"/>
                </a:solidFill>
              </a:rPr>
              <a:t>                                     Kryterium </a:t>
            </a:r>
            <a:r>
              <a:rPr lang="pl-PL" dirty="0">
                <a:solidFill>
                  <a:srgbClr val="00B0F0"/>
                </a:solidFill>
              </a:rPr>
              <a:t>specyficzne dostępu nr 7</a:t>
            </a:r>
          </a:p>
          <a:p>
            <a:pPr marL="0" indent="0">
              <a:buNone/>
            </a:pPr>
            <a:r>
              <a:rPr lang="pl-PL" sz="2000" dirty="0" smtClean="0"/>
              <a:t>Zgodnie </a:t>
            </a:r>
            <a:r>
              <a:rPr lang="pl-PL" sz="2000" dirty="0"/>
              <a:t>z Zintegrowaną Strategią Umiejętności 2030</a:t>
            </a:r>
            <a:r>
              <a:rPr lang="pl-PL" sz="2000" dirty="0" smtClean="0"/>
              <a:t>:</a:t>
            </a:r>
            <a:endParaRPr lang="pl-PL" sz="2000" dirty="0"/>
          </a:p>
          <a:p>
            <a:r>
              <a:rPr lang="pl-PL" sz="2000" dirty="0" smtClean="0"/>
              <a:t>wielojęzyczność </a:t>
            </a:r>
            <a:r>
              <a:rPr lang="pl-PL" sz="2000" dirty="0"/>
              <a:t>to zdolność do prawidłowego i skutecznego korzystania z różnych języków w celu porozumiewania się; zdolność rozumienia, wyrażania i interpretowania pojęć, myśli, uczuć, faktów i opinii w mowie i piśmie w odpowiednim zakresie kontekstów społecznych i kulturowych, w zależności od potrzeb lub pragnień danej osoby. </a:t>
            </a:r>
          </a:p>
          <a:p>
            <a:pPr marL="0" indent="0">
              <a:buNone/>
            </a:pPr>
            <a:r>
              <a:rPr lang="pl-PL" sz="2000" dirty="0" smtClean="0"/>
              <a:t>W </a:t>
            </a:r>
            <a:r>
              <a:rPr lang="pl-PL" sz="2000" dirty="0"/>
              <a:t>przedmiotowym naborze umiejętność wielojęzyczności należy wdrożyć </a:t>
            </a:r>
            <a:r>
              <a:rPr lang="pl-PL" sz="2000" dirty="0" smtClean="0"/>
              <a:t>na </a:t>
            </a:r>
            <a:r>
              <a:rPr lang="pl-PL" sz="2000" dirty="0"/>
              <a:t>przykładzie kształcenia języka angielskiego;</a:t>
            </a:r>
          </a:p>
          <a:p>
            <a:r>
              <a:rPr lang="pl-PL" sz="2000" dirty="0" smtClean="0"/>
              <a:t>umiejętność </a:t>
            </a:r>
            <a:r>
              <a:rPr lang="pl-PL" sz="2000" dirty="0"/>
              <a:t>w zakresie uczenia się to zdolność do autorefleksji, skutecznego zarządzania czasem i informacjami, konstruktywnej pracy z innymi osobami, zarządzania własnym uczeniem się i karierą zawodową, ale również umiejętność efektywnej pracy metodą projektu dla osiągnięcia wspólnego celu. </a:t>
            </a:r>
          </a:p>
          <a:p>
            <a:r>
              <a:rPr lang="pl-PL" sz="2000" dirty="0"/>
              <a:t>Uwzględnienie powyższego kryterium ma na celu rozwój kompetencji zawodowych nauczycieli sprzyjających efektywnemu nauczaniu i wyposażeniu ich w umiejętności sprzyjające wykorzystywaniu metod aktywizujących.</a:t>
            </a: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1896699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4"/>
          <p:cNvSpPr>
            <a:spLocks noGrp="1"/>
          </p:cNvSpPr>
          <p:nvPr>
            <p:ph idx="1"/>
          </p:nvPr>
        </p:nvSpPr>
        <p:spPr>
          <a:xfrm>
            <a:off x="628650" y="1574801"/>
            <a:ext cx="7886700" cy="35253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400" b="1" dirty="0">
                <a:solidFill>
                  <a:schemeClr val="tx1"/>
                </a:solidFill>
              </a:rPr>
              <a:t>Projekt realizowany będzie w oparciu o jednolity dla wszystkich szkół objętych wsparciem w projekcie schemat kompleksowego programu rozwojowego wdrażającego innowację pedagogiczną, zgodnie z minimalnym zakresem wskazanym w definicji kryterium oraz w Regulaminie wyboru projektów.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2131773" y="0"/>
            <a:ext cx="7012227" cy="1091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spcAft>
                <a:spcPct val="0"/>
              </a:spcAft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Kryterium specyficzne dostępu nr 8</a:t>
            </a:r>
            <a:endParaRPr lang="pl-PL" sz="36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22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0523" y="802105"/>
            <a:ext cx="7886700" cy="5677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Minimalny schemat wdrażania innowacji pedagogicznej obejmuje następujące rodzaje działań: </a:t>
            </a:r>
            <a:endParaRPr lang="pl-PL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arenR"/>
            </a:pPr>
            <a:r>
              <a:rPr lang="pl-PL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opracowanie 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programu wsparcia (w tym kryteriów wyboru nauczycieli, planu podnoszenia kompetencji, narzędzi i scenariuszy wsparcia) doskonalenia zawodowego kadry szkół i placówek systemu oświaty</a:t>
            </a:r>
            <a:r>
              <a:rPr lang="pl-PL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indent="-457200">
              <a:buAutoNum type="alphaLcParenR"/>
            </a:pPr>
            <a:r>
              <a:rPr lang="pl-PL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diagnoza 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kompetencji zawodowych kadry szkół i placówek systemu oświaty oraz wybór kadry do udziału w projekcie w poszczególnych szkołach</a:t>
            </a:r>
            <a:r>
              <a:rPr lang="pl-PL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7200" indent="-457200">
              <a:buAutoNum type="alphaLcParenR"/>
            </a:pPr>
            <a:r>
              <a:rPr lang="pl-PL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opracowanie 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planu doposażenia i </a:t>
            </a:r>
            <a:r>
              <a:rPr lang="pl-PL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rearanżacji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przestrzeni szkolnej oraz ich wdrożenie w taki sposób by sprzyjała ona rozwojowi umiejętności samodzielnego uczenia się uczniów; </a:t>
            </a:r>
            <a:endParaRPr lang="pl-PL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arenR"/>
            </a:pPr>
            <a:r>
              <a:rPr lang="pl-PL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wdrożenie </a:t>
            </a:r>
            <a:r>
              <a:rPr lang="pl-PL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programu wsparcia doskonalenia zawodowego kadry szkół i placówek systemu oświaty</a:t>
            </a:r>
            <a:r>
              <a:rPr lang="pl-PL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pl-PL" sz="30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5093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203158"/>
            <a:ext cx="7886700" cy="51798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0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6225" indent="-276225">
              <a:buNone/>
            </a:pPr>
            <a:r>
              <a:rPr lang="pl-PL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e) opracowanie </a:t>
            </a:r>
            <a:r>
              <a:rPr lang="pl-PL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cząstkowych wniosków i rekomendacji w trakcie realizacji projektu oraz końcowego raportu po zakończeniu realizacji wsparcia  kadry szkół i placówek systemu oświaty;</a:t>
            </a:r>
          </a:p>
          <a:p>
            <a:pPr marL="276225" indent="-276225">
              <a:buNone/>
            </a:pPr>
            <a:r>
              <a:rPr lang="pl-PL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f) przygotowanie </a:t>
            </a:r>
            <a:r>
              <a:rPr lang="pl-PL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założeń i narzędzi  jakościowego oceniania kompetencji  kadry szkół i placówek systemu oświaty i uczniów;</a:t>
            </a:r>
          </a:p>
          <a:p>
            <a:pPr marL="276225" indent="-276225">
              <a:buNone/>
            </a:pPr>
            <a:r>
              <a:rPr lang="pl-PL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g) zaplanowanie </a:t>
            </a:r>
            <a:r>
              <a:rPr lang="pl-PL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działań upowszechniających efekty zrealizowanego wsparcia dla szkół i placówek systemu oświaty, które nie brały udziału projekcie;</a:t>
            </a:r>
          </a:p>
          <a:p>
            <a:pPr marL="276225" indent="-276225">
              <a:buNone/>
            </a:pPr>
            <a:r>
              <a:rPr lang="pl-PL" sz="2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h) przeprowadzenie </a:t>
            </a:r>
            <a:r>
              <a:rPr lang="pl-PL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uczniami projektów edukacyjnych mających na celu rozwój umiejętności samodzielnego uczenia się przy wykorzystaniu nabytych w ramach projektu kompetencji zawodowych kadry szkół i placówek systemu oświaty.</a:t>
            </a: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36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585272" y="1378429"/>
            <a:ext cx="7886700" cy="43272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</a:rPr>
              <a:t>Projekt zakłada objęcie wsparciem </a:t>
            </a:r>
            <a:r>
              <a:rPr lang="pl-PL" b="1" dirty="0" smtClean="0">
                <a:solidFill>
                  <a:schemeClr val="tx1"/>
                </a:solidFill>
              </a:rPr>
              <a:t>minimum </a:t>
            </a:r>
            <a:r>
              <a:rPr lang="pl-PL" b="1" dirty="0" smtClean="0">
                <a:solidFill>
                  <a:srgbClr val="FF0000"/>
                </a:solidFill>
              </a:rPr>
              <a:t>37 </a:t>
            </a:r>
            <a:r>
              <a:rPr lang="pl-PL" b="1" dirty="0">
                <a:solidFill>
                  <a:schemeClr val="tx1"/>
                </a:solidFill>
              </a:rPr>
              <a:t>publicznych szkół podstawowych zlokalizowanych na terenie przynajmniej </a:t>
            </a:r>
            <a:r>
              <a:rPr lang="pl-PL" b="1" dirty="0" smtClean="0">
                <a:solidFill>
                  <a:srgbClr val="FF0000"/>
                </a:solidFill>
              </a:rPr>
              <a:t>22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pl-PL" b="1" dirty="0">
                <a:solidFill>
                  <a:schemeClr val="tx1"/>
                </a:solidFill>
              </a:rPr>
              <a:t>gmin subregionu  </a:t>
            </a:r>
            <a:r>
              <a:rPr lang="pl-PL" b="1" dirty="0" smtClean="0">
                <a:solidFill>
                  <a:schemeClr val="tx1"/>
                </a:solidFill>
              </a:rPr>
              <a:t>elbląskiego, </a:t>
            </a:r>
            <a:r>
              <a:rPr lang="pl-PL" b="1" dirty="0">
                <a:solidFill>
                  <a:schemeClr val="tx1"/>
                </a:solidFill>
              </a:rPr>
              <a:t>z czego minimum </a:t>
            </a:r>
            <a:r>
              <a:rPr lang="pl-PL" b="1" dirty="0" smtClean="0">
                <a:solidFill>
                  <a:srgbClr val="FF0000"/>
                </a:solidFill>
              </a:rPr>
              <a:t>8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pl-PL" b="1" dirty="0">
                <a:solidFill>
                  <a:schemeClr val="tx1"/>
                </a:solidFill>
              </a:rPr>
              <a:t>to gminy wiejskie</a:t>
            </a:r>
            <a:r>
              <a:rPr lang="pl-PL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398072" y="0"/>
            <a:ext cx="8658938" cy="1091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spcAft>
                <a:spcPct val="0"/>
              </a:spcAft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Kryterium specyficzne dostępu nr 9</a:t>
            </a:r>
            <a:endParaRPr lang="pl-PL" sz="36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43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585272" y="1378429"/>
            <a:ext cx="7886700" cy="43272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</a:rPr>
              <a:t>Projekt zakłada objęcie wsparciem </a:t>
            </a:r>
            <a:r>
              <a:rPr lang="pl-PL" b="1" dirty="0" smtClean="0">
                <a:solidFill>
                  <a:schemeClr val="tx1"/>
                </a:solidFill>
              </a:rPr>
              <a:t>minimum </a:t>
            </a:r>
            <a:r>
              <a:rPr lang="pl-PL" b="1" dirty="0" smtClean="0">
                <a:solidFill>
                  <a:srgbClr val="FF0000"/>
                </a:solidFill>
              </a:rPr>
              <a:t>20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pl-PL" b="1" dirty="0">
                <a:solidFill>
                  <a:schemeClr val="tx1"/>
                </a:solidFill>
              </a:rPr>
              <a:t>publicznych szkół podstawowych zlokalizowanych na terenie przynajmniej </a:t>
            </a:r>
            <a:r>
              <a:rPr lang="pl-PL" b="1" dirty="0" smtClean="0">
                <a:solidFill>
                  <a:srgbClr val="FF0000"/>
                </a:solidFill>
              </a:rPr>
              <a:t>13</a:t>
            </a:r>
            <a:r>
              <a:rPr lang="pl-PL" b="1" dirty="0" smtClean="0">
                <a:solidFill>
                  <a:schemeClr val="tx1"/>
                </a:solidFill>
              </a:rPr>
              <a:t> gmin </a:t>
            </a:r>
            <a:r>
              <a:rPr lang="pl-PL" b="1" dirty="0">
                <a:solidFill>
                  <a:schemeClr val="tx1"/>
                </a:solidFill>
              </a:rPr>
              <a:t>subregionu  </a:t>
            </a:r>
            <a:r>
              <a:rPr lang="pl-PL" b="1" dirty="0" smtClean="0">
                <a:solidFill>
                  <a:schemeClr val="tx1"/>
                </a:solidFill>
              </a:rPr>
              <a:t>ełckiego, </a:t>
            </a:r>
            <a:r>
              <a:rPr lang="pl-PL" b="1" dirty="0">
                <a:solidFill>
                  <a:schemeClr val="tx1"/>
                </a:solidFill>
              </a:rPr>
              <a:t>z czego </a:t>
            </a:r>
            <a:r>
              <a:rPr lang="pl-PL" b="1" dirty="0" smtClean="0">
                <a:solidFill>
                  <a:schemeClr val="tx1"/>
                </a:solidFill>
              </a:rPr>
              <a:t>minimum </a:t>
            </a:r>
            <a:r>
              <a:rPr lang="pl-PL" b="1" dirty="0" smtClean="0">
                <a:solidFill>
                  <a:srgbClr val="FF0000"/>
                </a:solidFill>
              </a:rPr>
              <a:t>5</a:t>
            </a:r>
            <a:r>
              <a:rPr lang="pl-PL" b="1" dirty="0" smtClean="0">
                <a:solidFill>
                  <a:schemeClr val="tx1"/>
                </a:solidFill>
              </a:rPr>
              <a:t> to </a:t>
            </a:r>
            <a:r>
              <a:rPr lang="pl-PL" b="1" dirty="0">
                <a:solidFill>
                  <a:schemeClr val="tx1"/>
                </a:solidFill>
              </a:rPr>
              <a:t>gminy wiejskie.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364206" y="0"/>
            <a:ext cx="8658937" cy="1091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spcAft>
                <a:spcPct val="0"/>
              </a:spcAft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Kryterium specyficzne dostępu nr 10</a:t>
            </a:r>
            <a:endParaRPr lang="pl-PL" sz="36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64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585272" y="1378429"/>
            <a:ext cx="7886700" cy="43272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</a:rPr>
              <a:t>Projekt zakłada objęcie wsparciem </a:t>
            </a:r>
            <a:r>
              <a:rPr lang="pl-PL" b="1" dirty="0" smtClean="0">
                <a:solidFill>
                  <a:schemeClr val="tx1"/>
                </a:solidFill>
              </a:rPr>
              <a:t>minimum </a:t>
            </a:r>
            <a:r>
              <a:rPr lang="pl-PL" b="1" dirty="0" smtClean="0">
                <a:solidFill>
                  <a:srgbClr val="FF0000"/>
                </a:solidFill>
              </a:rPr>
              <a:t>43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pl-PL" b="1" dirty="0">
                <a:solidFill>
                  <a:schemeClr val="tx1"/>
                </a:solidFill>
              </a:rPr>
              <a:t>publicznych szkół podstawowych zlokalizowanych na terenie </a:t>
            </a:r>
            <a:r>
              <a:rPr lang="pl-PL" b="1" dirty="0" smtClean="0">
                <a:solidFill>
                  <a:schemeClr val="tx1"/>
                </a:solidFill>
              </a:rPr>
              <a:t>przynajmniej </a:t>
            </a:r>
            <a:r>
              <a:rPr lang="pl-PL" b="1" dirty="0" smtClean="0">
                <a:solidFill>
                  <a:srgbClr val="FF0000"/>
                </a:solidFill>
              </a:rPr>
              <a:t>24</a:t>
            </a:r>
            <a:r>
              <a:rPr lang="pl-PL" b="1" dirty="0" smtClean="0">
                <a:solidFill>
                  <a:schemeClr val="tx1"/>
                </a:solidFill>
              </a:rPr>
              <a:t> gmin </a:t>
            </a:r>
            <a:r>
              <a:rPr lang="pl-PL" b="1" dirty="0">
                <a:solidFill>
                  <a:schemeClr val="tx1"/>
                </a:solidFill>
              </a:rPr>
              <a:t>subregionu  </a:t>
            </a:r>
            <a:r>
              <a:rPr lang="pl-PL" b="1" dirty="0" smtClean="0">
                <a:solidFill>
                  <a:schemeClr val="tx1"/>
                </a:solidFill>
              </a:rPr>
              <a:t>olsztyńskiego, </a:t>
            </a:r>
            <a:r>
              <a:rPr lang="pl-PL" b="1" dirty="0">
                <a:solidFill>
                  <a:schemeClr val="tx1"/>
                </a:solidFill>
              </a:rPr>
              <a:t>z czego minimum </a:t>
            </a:r>
            <a:r>
              <a:rPr lang="pl-PL" b="1" dirty="0" smtClean="0">
                <a:solidFill>
                  <a:srgbClr val="FF0000"/>
                </a:solidFill>
              </a:rPr>
              <a:t>9</a:t>
            </a:r>
            <a:r>
              <a:rPr lang="pl-PL" b="1" dirty="0" smtClean="0">
                <a:solidFill>
                  <a:schemeClr val="tx1"/>
                </a:solidFill>
              </a:rPr>
              <a:t> to </a:t>
            </a:r>
            <a:r>
              <a:rPr lang="pl-PL" b="1" dirty="0">
                <a:solidFill>
                  <a:schemeClr val="tx1"/>
                </a:solidFill>
              </a:rPr>
              <a:t>gminy wiejskie.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2231982" y="100208"/>
            <a:ext cx="7012227" cy="1091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spcAft>
                <a:spcPct val="0"/>
              </a:spcAft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Kryterium specyficzne dostępu nr 11</a:t>
            </a:r>
            <a:endParaRPr lang="pl-PL" sz="36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34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5000" dirty="0" smtClean="0"/>
          </a:p>
          <a:p>
            <a:pPr marL="0" indent="0" algn="ctr">
              <a:buNone/>
            </a:pPr>
            <a:r>
              <a:rPr lang="pl-PL" sz="5000" b="1" dirty="0">
                <a:solidFill>
                  <a:srgbClr val="00B0F0"/>
                </a:solidFill>
                <a:latin typeface="+mj-lt"/>
                <a:ea typeface="+mj-ea"/>
                <a:cs typeface="Arial" panose="020B0604020202020204" pitchFamily="34" charset="0"/>
              </a:rPr>
              <a:t>Kryteria </a:t>
            </a:r>
            <a:r>
              <a:rPr lang="pl-PL" sz="5000" b="1" dirty="0" smtClean="0">
                <a:solidFill>
                  <a:srgbClr val="00B0F0"/>
                </a:solidFill>
                <a:latin typeface="+mj-lt"/>
                <a:ea typeface="+mj-ea"/>
                <a:cs typeface="Arial" panose="020B0604020202020204" pitchFamily="34" charset="0"/>
              </a:rPr>
              <a:t>specyficzne dostępu </a:t>
            </a:r>
          </a:p>
          <a:p>
            <a:pPr marL="0" indent="0" algn="ctr">
              <a:buNone/>
            </a:pPr>
            <a:endParaRPr lang="pl-PL" sz="5000" b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Arial" panose="020B0604020202020204" pitchFamily="34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95850"/>
            <a:ext cx="252412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3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Symbol zastępczy zawartości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349766"/>
              </p:ext>
            </p:extLst>
          </p:nvPr>
        </p:nvGraphicFramePr>
        <p:xfrm>
          <a:off x="716332" y="1504668"/>
          <a:ext cx="7886700" cy="3953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4238">
                  <a:extLst>
                    <a:ext uri="{9D8B030D-6E8A-4147-A177-3AD203B41FA5}">
                      <a16:colId xmlns:a16="http://schemas.microsoft.com/office/drawing/2014/main" val="710206282"/>
                    </a:ext>
                  </a:extLst>
                </a:gridCol>
                <a:gridCol w="1979112">
                  <a:extLst>
                    <a:ext uri="{9D8B030D-6E8A-4147-A177-3AD203B41FA5}">
                      <a16:colId xmlns:a16="http://schemas.microsoft.com/office/drawing/2014/main" val="1839595081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2730633482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4246429334"/>
                    </a:ext>
                  </a:extLst>
                </a:gridCol>
              </a:tblGrid>
              <a:tr h="166767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200" b="1" dirty="0" smtClean="0">
                          <a:solidFill>
                            <a:schemeClr val="tx1"/>
                          </a:solidFill>
                        </a:rPr>
                        <a:t>subregion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3200" b="1" dirty="0" smtClean="0">
                          <a:solidFill>
                            <a:schemeClr val="tx1"/>
                          </a:solidFill>
                        </a:rPr>
                        <a:t>elbląski</a:t>
                      </a:r>
                    </a:p>
                    <a:p>
                      <a:endParaRPr lang="pl-P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3200" b="1" dirty="0" smtClean="0">
                          <a:solidFill>
                            <a:schemeClr val="tx1"/>
                          </a:solidFill>
                        </a:rPr>
                        <a:t>subregion ełcki</a:t>
                      </a:r>
                      <a:endParaRPr lang="pl-P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200" b="1" dirty="0" smtClean="0">
                          <a:solidFill>
                            <a:schemeClr val="tx1"/>
                          </a:solidFill>
                        </a:rPr>
                        <a:t>subregion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3200" b="1" dirty="0" smtClean="0">
                          <a:solidFill>
                            <a:schemeClr val="tx1"/>
                          </a:solidFill>
                        </a:rPr>
                        <a:t>olsztyński</a:t>
                      </a:r>
                    </a:p>
                    <a:p>
                      <a:pPr algn="ctr"/>
                      <a:endParaRPr lang="pl-PL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990237"/>
                  </a:ext>
                </a:extLst>
              </a:tr>
              <a:tr h="686687">
                <a:tc>
                  <a:txBody>
                    <a:bodyPr/>
                    <a:lstStyle/>
                    <a:p>
                      <a:r>
                        <a:rPr lang="pl-PL" sz="2200" b="1" dirty="0" smtClean="0"/>
                        <a:t>Minimalna</a:t>
                      </a:r>
                      <a:r>
                        <a:rPr lang="pl-PL" sz="2200" b="1" baseline="0" dirty="0" smtClean="0"/>
                        <a:t> liczba szkół</a:t>
                      </a:r>
                      <a:endParaRPr lang="pl-PL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37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20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43</a:t>
                      </a:r>
                      <a:endParaRPr lang="pl-P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561761"/>
                  </a:ext>
                </a:extLst>
              </a:tr>
              <a:tr h="686687">
                <a:tc>
                  <a:txBody>
                    <a:bodyPr/>
                    <a:lstStyle/>
                    <a:p>
                      <a:r>
                        <a:rPr lang="pl-PL" sz="2200" b="1" dirty="0" smtClean="0"/>
                        <a:t>Minimalna liczba gmin</a:t>
                      </a:r>
                      <a:endParaRPr lang="pl-PL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22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13 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24</a:t>
                      </a:r>
                      <a:endParaRPr lang="pl-P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87776"/>
                  </a:ext>
                </a:extLst>
              </a:tr>
              <a:tr h="686687">
                <a:tc>
                  <a:txBody>
                    <a:bodyPr/>
                    <a:lstStyle/>
                    <a:p>
                      <a:r>
                        <a:rPr lang="pl-PL" sz="2200" b="1" dirty="0" smtClean="0"/>
                        <a:t>Liczba</a:t>
                      </a:r>
                      <a:r>
                        <a:rPr lang="pl-PL" sz="2200" b="1" baseline="0" dirty="0" smtClean="0"/>
                        <a:t> gmin wiejskich</a:t>
                      </a:r>
                      <a:endParaRPr lang="pl-PL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8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5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9</a:t>
                      </a:r>
                      <a:endParaRPr lang="pl-P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974625"/>
                  </a:ext>
                </a:extLst>
              </a:tr>
            </a:tbl>
          </a:graphicData>
        </a:graphic>
      </p:graphicFrame>
      <p:sp>
        <p:nvSpPr>
          <p:cNvPr id="9" name="Tytuł 1"/>
          <p:cNvSpPr txBox="1">
            <a:spLocks/>
          </p:cNvSpPr>
          <p:nvPr/>
        </p:nvSpPr>
        <p:spPr>
          <a:xfrm>
            <a:off x="1906305" y="225468"/>
            <a:ext cx="7012227" cy="1091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spcAft>
                <a:spcPct val="0"/>
              </a:spcAft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Kryterium specyficzne dostępu </a:t>
            </a:r>
          </a:p>
          <a:p>
            <a:pPr algn="ctr" eaLnBrk="0" fontAlgn="base" hangingPunct="0">
              <a:spcAft>
                <a:spcPct val="0"/>
              </a:spcAft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nr 9, 10, 11.</a:t>
            </a:r>
            <a:endParaRPr lang="pl-PL" sz="36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78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713317" y="1811867"/>
            <a:ext cx="7886700" cy="27917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3000" dirty="0">
                <a:solidFill>
                  <a:schemeClr val="tx1"/>
                </a:solidFill>
              </a:rPr>
              <a:t>Projekt zakłada objęcie wsparciem minimum 430 nauczycieli zatrudnionych w publicznych szkołach podstawowych subregionu olsztyńskiego, przy czym minimum to 20% nauczycieli z każdej szkoły objętej wsparciem.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2131773" y="0"/>
            <a:ext cx="7012227" cy="1091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spcAft>
                <a:spcPct val="0"/>
              </a:spcAft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Kryterium specyficzne dostępu nr 12</a:t>
            </a:r>
            <a:endParaRPr lang="pl-PL" sz="36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" name="Prostokąt zaokrąglony 1"/>
          <p:cNvSpPr/>
          <p:nvPr/>
        </p:nvSpPr>
        <p:spPr>
          <a:xfrm>
            <a:off x="4656667" y="4443005"/>
            <a:ext cx="3723217" cy="1117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b="1" dirty="0"/>
              <a:t>s</a:t>
            </a:r>
            <a:r>
              <a:rPr lang="pl-PL" sz="2800" b="1" dirty="0" smtClean="0"/>
              <a:t>ubregion olsztyński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69546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848784" y="1460210"/>
            <a:ext cx="7886700" cy="301722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3000" dirty="0">
                <a:solidFill>
                  <a:schemeClr val="tx1"/>
                </a:solidFill>
              </a:rPr>
              <a:t>Projekt zakłada objęcie wsparciem minimum 370 nauczycieli zatrudnionych w publicznych szkołach podstawowych subregionu elbląskiego, przy czym minimum to 20% nauczycieli z każdej szkoły objętej wsparciem.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2131773" y="0"/>
            <a:ext cx="7012227" cy="1091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spcAft>
                <a:spcPct val="0"/>
              </a:spcAft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Kryterium specyficzne dostępu nr 13</a:t>
            </a:r>
            <a:endParaRPr lang="pl-PL" sz="36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4453467" y="4155703"/>
            <a:ext cx="3723217" cy="1117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b="1" dirty="0"/>
              <a:t>s</a:t>
            </a:r>
            <a:r>
              <a:rPr lang="pl-PL" sz="2800" b="1" dirty="0" smtClean="0"/>
              <a:t>ubregion elbląski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26102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826513" y="1632893"/>
            <a:ext cx="7886700" cy="28036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>
              <a:buNone/>
            </a:pPr>
            <a:r>
              <a:rPr lang="pl-PL" sz="3000" dirty="0">
                <a:solidFill>
                  <a:schemeClr val="tx1"/>
                </a:solidFill>
              </a:rPr>
              <a:t>Projekt zakłada objęcie wsparciem minimum 200 nauczycieli zatrudnionych w publicznych szkołach podstawowych subregionu ełckiego, przy czym minimum to 20% nauczycieli z każdej szkoły objętej wsparciem.</a:t>
            </a:r>
          </a:p>
          <a:p>
            <a:pPr marL="0" indent="0">
              <a:buNone/>
            </a:pP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2131773" y="0"/>
            <a:ext cx="7012227" cy="1091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spcAft>
                <a:spcPct val="0"/>
              </a:spcAft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Kryterium specyficzne dostępu nr 14</a:t>
            </a:r>
            <a:endParaRPr lang="pl-PL" sz="36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" name="Prostokąt zaokrąglony 3"/>
          <p:cNvSpPr/>
          <p:nvPr/>
        </p:nvSpPr>
        <p:spPr>
          <a:xfrm>
            <a:off x="4560864" y="4148667"/>
            <a:ext cx="3723217" cy="1117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b="1" dirty="0"/>
              <a:t>s</a:t>
            </a:r>
            <a:r>
              <a:rPr lang="pl-PL" sz="2800" b="1" dirty="0" smtClean="0"/>
              <a:t>ubregion ełcki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240449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Symbol zastępczy zawartości 12"/>
          <p:cNvGraphicFramePr>
            <a:graphicFrameLocks noGrp="1"/>
          </p:cNvGraphicFramePr>
          <p:nvPr>
            <p:ph idx="1"/>
            <p:extLst/>
          </p:nvPr>
        </p:nvGraphicFramePr>
        <p:xfrm>
          <a:off x="716332" y="1504668"/>
          <a:ext cx="7886700" cy="4929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4238">
                  <a:extLst>
                    <a:ext uri="{9D8B030D-6E8A-4147-A177-3AD203B41FA5}">
                      <a16:colId xmlns:a16="http://schemas.microsoft.com/office/drawing/2014/main" val="710206282"/>
                    </a:ext>
                  </a:extLst>
                </a:gridCol>
                <a:gridCol w="1979112">
                  <a:extLst>
                    <a:ext uri="{9D8B030D-6E8A-4147-A177-3AD203B41FA5}">
                      <a16:colId xmlns:a16="http://schemas.microsoft.com/office/drawing/2014/main" val="1839595081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2730633482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4246429334"/>
                    </a:ext>
                  </a:extLst>
                </a:gridCol>
              </a:tblGrid>
              <a:tr h="166767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200" b="1" dirty="0" smtClean="0">
                          <a:solidFill>
                            <a:schemeClr val="tx1"/>
                          </a:solidFill>
                        </a:rPr>
                        <a:t>subregion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3200" b="1" dirty="0" smtClean="0">
                          <a:solidFill>
                            <a:schemeClr val="tx1"/>
                          </a:solidFill>
                        </a:rPr>
                        <a:t>elbląski</a:t>
                      </a:r>
                    </a:p>
                    <a:p>
                      <a:endParaRPr lang="pl-P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3200" b="1" dirty="0" smtClean="0">
                          <a:solidFill>
                            <a:schemeClr val="tx1"/>
                          </a:solidFill>
                        </a:rPr>
                        <a:t>subregion ełcki</a:t>
                      </a:r>
                      <a:endParaRPr lang="pl-P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200" b="1" dirty="0" smtClean="0">
                          <a:solidFill>
                            <a:schemeClr val="tx1"/>
                          </a:solidFill>
                        </a:rPr>
                        <a:t>subregion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3200" b="1" dirty="0" smtClean="0">
                          <a:solidFill>
                            <a:schemeClr val="tx1"/>
                          </a:solidFill>
                        </a:rPr>
                        <a:t>olsztyński</a:t>
                      </a:r>
                    </a:p>
                    <a:p>
                      <a:pPr algn="ctr"/>
                      <a:endParaRPr lang="pl-PL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990237"/>
                  </a:ext>
                </a:extLst>
              </a:tr>
              <a:tr h="686687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Minimalna</a:t>
                      </a:r>
                      <a:r>
                        <a:rPr lang="pl-PL" sz="1800" b="1" baseline="0" dirty="0" smtClean="0"/>
                        <a:t> liczba nauczycieli objętych wsparciem w szkołach</a:t>
                      </a:r>
                      <a:endParaRPr lang="pl-PL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370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200</a:t>
                      </a:r>
                      <a:endParaRPr lang="pl-P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800" dirty="0" smtClean="0"/>
                        <a:t>430</a:t>
                      </a:r>
                      <a:endParaRPr lang="pl-P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561761"/>
                  </a:ext>
                </a:extLst>
              </a:tr>
              <a:tr h="686687">
                <a:tc>
                  <a:txBody>
                    <a:bodyPr/>
                    <a:lstStyle/>
                    <a:p>
                      <a:r>
                        <a:rPr lang="pl-PL" sz="1800" b="1" dirty="0" smtClean="0"/>
                        <a:t>Minimalny % nauczycieli objętych wsparciem w każdej szkole</a:t>
                      </a:r>
                    </a:p>
                    <a:p>
                      <a:endParaRPr lang="pl-PL" sz="22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pl-PL" sz="2800" dirty="0" smtClean="0"/>
                    </a:p>
                    <a:p>
                      <a:pPr algn="ctr"/>
                      <a:r>
                        <a:rPr lang="pl-PL" sz="2800" dirty="0" smtClean="0"/>
                        <a:t>20</a:t>
                      </a:r>
                      <a:endParaRPr lang="pl-PL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787776"/>
                  </a:ext>
                </a:extLst>
              </a:tr>
            </a:tbl>
          </a:graphicData>
        </a:graphic>
      </p:graphicFrame>
      <p:sp>
        <p:nvSpPr>
          <p:cNvPr id="9" name="Tytuł 1"/>
          <p:cNvSpPr txBox="1">
            <a:spLocks/>
          </p:cNvSpPr>
          <p:nvPr/>
        </p:nvSpPr>
        <p:spPr>
          <a:xfrm>
            <a:off x="1906305" y="225468"/>
            <a:ext cx="7012227" cy="1091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spcAft>
                <a:spcPct val="0"/>
              </a:spcAft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Kryterium specyficzne dostępu </a:t>
            </a:r>
          </a:p>
          <a:p>
            <a:pPr algn="ctr" eaLnBrk="0" fontAlgn="base" hangingPunct="0">
              <a:spcAft>
                <a:spcPct val="0"/>
              </a:spcAft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nr 12, 13, 14.</a:t>
            </a:r>
            <a:endParaRPr lang="pl-PL" sz="36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87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0937" y="1354357"/>
            <a:ext cx="7954027" cy="39566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 marL="0" indent="0">
              <a:buNone/>
            </a:pPr>
            <a:r>
              <a:rPr lang="pl-PL" sz="3000" dirty="0" smtClean="0">
                <a:solidFill>
                  <a:schemeClr val="tx1"/>
                </a:solidFill>
              </a:rPr>
              <a:t>Wnioskodawca </a:t>
            </a:r>
            <a:r>
              <a:rPr lang="pl-PL" sz="3000" dirty="0">
                <a:solidFill>
                  <a:schemeClr val="tx1"/>
                </a:solidFill>
              </a:rPr>
              <a:t>w okresie realizacji projektu prowadzi biuro projektu (lub posiada siedzibę, filię, delegaturę, oddział czy inną prawnie dozwoloną formę organizacyjną działalności podmiotu) </a:t>
            </a:r>
            <a:r>
              <a:rPr lang="pl-PL" sz="3000" b="1" dirty="0">
                <a:solidFill>
                  <a:schemeClr val="tx1"/>
                </a:solidFill>
              </a:rPr>
              <a:t>na terenie subregionu, na którym realizowany będzie projekt </a:t>
            </a:r>
            <a:r>
              <a:rPr lang="pl-PL" sz="3000" dirty="0">
                <a:solidFill>
                  <a:schemeClr val="tx1"/>
                </a:solidFill>
              </a:rPr>
              <a:t>z możliwością udostępniania pełnej dokumentacji wdrażanego projektu oraz zapewniające uczestnikom projektu możliwość osobistego kontaktu z </a:t>
            </a:r>
            <a:r>
              <a:rPr lang="pl-PL" sz="3000" dirty="0" smtClean="0">
                <a:solidFill>
                  <a:schemeClr val="tx1"/>
                </a:solidFill>
              </a:rPr>
              <a:t>kadrą </a:t>
            </a:r>
            <a:r>
              <a:rPr lang="pl-PL" sz="3000" dirty="0">
                <a:solidFill>
                  <a:schemeClr val="tx1"/>
                </a:solidFill>
              </a:rPr>
              <a:t>projektu.</a:t>
            </a:r>
          </a:p>
          <a:p>
            <a:pPr marL="0" indent="0">
              <a:buNone/>
            </a:pP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2131773" y="0"/>
            <a:ext cx="7012227" cy="1091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spcAft>
                <a:spcPct val="0"/>
              </a:spcAft>
              <a:defRPr/>
            </a:pPr>
            <a:r>
              <a:rPr lang="pl-PL" sz="3600" b="1" dirty="0" smtClean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Kryterium specyficzne dostępu nr 15</a:t>
            </a:r>
            <a:endParaRPr lang="pl-PL" sz="36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49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Kryterium specyficzne dostępu nr 16</a:t>
            </a:r>
            <a:r>
              <a:rPr lang="pl-PL" dirty="0"/>
              <a:t>.</a:t>
            </a:r>
          </a:p>
        </p:txBody>
      </p:sp>
      <p:sp>
        <p:nvSpPr>
          <p:cNvPr id="3" name="Prostokąt zaokrąglony 2"/>
          <p:cNvSpPr/>
          <p:nvPr/>
        </p:nvSpPr>
        <p:spPr>
          <a:xfrm>
            <a:off x="629841" y="2018905"/>
            <a:ext cx="8023092" cy="250229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3000" b="1" dirty="0"/>
              <a:t>Maksymalna wartość dofinansowania projektu </a:t>
            </a:r>
          </a:p>
          <a:p>
            <a:r>
              <a:rPr lang="pl-PL" sz="3000" b="1" dirty="0"/>
              <a:t>dla subregionu </a:t>
            </a:r>
            <a:r>
              <a:rPr lang="pl-PL" sz="3000" b="1" dirty="0" smtClean="0"/>
              <a:t>elbląskiego </a:t>
            </a:r>
            <a:r>
              <a:rPr lang="pl-PL" sz="3000" b="1" dirty="0"/>
              <a:t>nie </a:t>
            </a:r>
            <a:r>
              <a:rPr lang="pl-PL" sz="3000" b="1" dirty="0" smtClean="0"/>
              <a:t>przekracza </a:t>
            </a:r>
            <a:r>
              <a:rPr lang="pl-PL" sz="3000" b="1" dirty="0"/>
              <a:t>16 643 784,00 </a:t>
            </a:r>
            <a:r>
              <a:rPr lang="pl-PL" sz="3000" b="1" dirty="0" smtClean="0"/>
              <a:t>PLN.</a:t>
            </a:r>
            <a:endParaRPr lang="pl-PL" sz="3000" b="1" dirty="0"/>
          </a:p>
          <a:p>
            <a:pPr algn="ctr"/>
            <a:endParaRPr lang="pl-PL" dirty="0"/>
          </a:p>
        </p:txBody>
      </p:sp>
      <p:sp>
        <p:nvSpPr>
          <p:cNvPr id="7" name="Prostokąt zaokrąglony 6"/>
          <p:cNvSpPr/>
          <p:nvPr/>
        </p:nvSpPr>
        <p:spPr>
          <a:xfrm>
            <a:off x="3708401" y="4188016"/>
            <a:ext cx="3723217" cy="1117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b="1" dirty="0"/>
              <a:t>s</a:t>
            </a:r>
            <a:r>
              <a:rPr lang="pl-PL" sz="2800" b="1" dirty="0" smtClean="0"/>
              <a:t>ubregion elbląski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65682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Kryterium specyficzne dostępu nr 17. </a:t>
            </a:r>
            <a:endParaRPr lang="pl-PL" dirty="0"/>
          </a:p>
        </p:txBody>
      </p:sp>
      <p:sp>
        <p:nvSpPr>
          <p:cNvPr id="3" name="Prostokąt zaokrąglony 2"/>
          <p:cNvSpPr/>
          <p:nvPr/>
        </p:nvSpPr>
        <p:spPr>
          <a:xfrm>
            <a:off x="629841" y="2607733"/>
            <a:ext cx="8023092" cy="201435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3000" b="1" dirty="0"/>
              <a:t>Maksymalna wartość dofinansowania projektu </a:t>
            </a:r>
          </a:p>
          <a:p>
            <a:r>
              <a:rPr lang="pl-PL" sz="3000" b="1" dirty="0"/>
              <a:t>dla subregionu </a:t>
            </a:r>
            <a:r>
              <a:rPr lang="pl-PL" sz="3000" b="1" dirty="0" smtClean="0"/>
              <a:t>ełckiego </a:t>
            </a:r>
            <a:r>
              <a:rPr lang="pl-PL" sz="3000" b="1" dirty="0"/>
              <a:t>nie </a:t>
            </a:r>
            <a:r>
              <a:rPr lang="pl-PL" sz="3000" b="1" dirty="0" smtClean="0"/>
              <a:t>przekracza </a:t>
            </a:r>
            <a:r>
              <a:rPr lang="pl-PL" sz="3000" b="1" dirty="0"/>
              <a:t>8 996 640,00 PLN.</a:t>
            </a:r>
          </a:p>
          <a:p>
            <a:pPr algn="ctr"/>
            <a:endParaRPr lang="pl-PL" dirty="0"/>
          </a:p>
        </p:txBody>
      </p:sp>
      <p:sp>
        <p:nvSpPr>
          <p:cNvPr id="7" name="Prostokąt zaokrąglony 6"/>
          <p:cNvSpPr/>
          <p:nvPr/>
        </p:nvSpPr>
        <p:spPr>
          <a:xfrm>
            <a:off x="3508244" y="4352079"/>
            <a:ext cx="3723217" cy="1117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b="1" dirty="0"/>
              <a:t>s</a:t>
            </a:r>
            <a:r>
              <a:rPr lang="pl-PL" sz="2800" b="1" dirty="0" smtClean="0"/>
              <a:t>ubregion ełcki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365370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Kryterium specyficzne dostępu nr 18 </a:t>
            </a:r>
            <a:endParaRPr lang="pl-PL" dirty="0"/>
          </a:p>
        </p:txBody>
      </p:sp>
      <p:sp>
        <p:nvSpPr>
          <p:cNvPr id="3" name="Prostokąt zaokrąglony 2"/>
          <p:cNvSpPr/>
          <p:nvPr/>
        </p:nvSpPr>
        <p:spPr>
          <a:xfrm>
            <a:off x="493449" y="2639956"/>
            <a:ext cx="8023092" cy="179493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3000" b="1" dirty="0"/>
              <a:t>Maksymalna wartość dofinansowania projektu </a:t>
            </a:r>
          </a:p>
          <a:p>
            <a:r>
              <a:rPr lang="pl-PL" sz="3000" b="1" dirty="0"/>
              <a:t>dla subregionu </a:t>
            </a:r>
            <a:r>
              <a:rPr lang="pl-PL" sz="3000" b="1" dirty="0" smtClean="0"/>
              <a:t>olsztyńskiego nie przekracza </a:t>
            </a:r>
          </a:p>
          <a:p>
            <a:r>
              <a:rPr lang="pl-PL" sz="3200" dirty="0" smtClean="0"/>
              <a:t>19 </a:t>
            </a:r>
            <a:r>
              <a:rPr lang="pl-PL" sz="3200" dirty="0"/>
              <a:t>342 776,00 </a:t>
            </a:r>
            <a:r>
              <a:rPr lang="pl-PL" sz="3200" dirty="0" smtClean="0"/>
              <a:t>PLN.</a:t>
            </a:r>
            <a:endParaRPr lang="pl-PL" dirty="0"/>
          </a:p>
        </p:txBody>
      </p:sp>
      <p:sp>
        <p:nvSpPr>
          <p:cNvPr id="7" name="Prostokąt zaokrąglony 6"/>
          <p:cNvSpPr/>
          <p:nvPr/>
        </p:nvSpPr>
        <p:spPr>
          <a:xfrm>
            <a:off x="3759200" y="4196178"/>
            <a:ext cx="3723217" cy="1117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800" b="1" dirty="0"/>
              <a:t>s</a:t>
            </a:r>
            <a:r>
              <a:rPr lang="pl-PL" sz="2800" b="1" dirty="0" smtClean="0"/>
              <a:t>ubregion olsztyński</a:t>
            </a:r>
            <a:endParaRPr lang="pl-PL" sz="2800" b="1" dirty="0"/>
          </a:p>
        </p:txBody>
      </p:sp>
    </p:spTree>
    <p:extLst>
      <p:ext uri="{BB962C8B-B14F-4D97-AF65-F5344CB8AC3E}">
        <p14:creationId xmlns:p14="http://schemas.microsoft.com/office/powerpoint/2010/main" val="184754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69174" y="128680"/>
            <a:ext cx="7886700" cy="95878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Kryterium specyficzne dostępu </a:t>
            </a:r>
            <a:br>
              <a:rPr lang="pl-PL" dirty="0" smtClean="0"/>
            </a:br>
            <a:r>
              <a:rPr lang="pl-PL" dirty="0" smtClean="0"/>
              <a:t>nr 16, 17, 18</a:t>
            </a:r>
            <a:endParaRPr lang="pl-PL" dirty="0"/>
          </a:p>
        </p:txBody>
      </p:sp>
      <p:graphicFrame>
        <p:nvGraphicFramePr>
          <p:cNvPr id="11" name="Symbol zastępczy zawartości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06337630"/>
              </p:ext>
            </p:extLst>
          </p:nvPr>
        </p:nvGraphicFramePr>
        <p:xfrm>
          <a:off x="521004" y="4401605"/>
          <a:ext cx="8367387" cy="2112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9129">
                  <a:extLst>
                    <a:ext uri="{9D8B030D-6E8A-4147-A177-3AD203B41FA5}">
                      <a16:colId xmlns:a16="http://schemas.microsoft.com/office/drawing/2014/main" val="3404745364"/>
                    </a:ext>
                  </a:extLst>
                </a:gridCol>
                <a:gridCol w="2789129">
                  <a:extLst>
                    <a:ext uri="{9D8B030D-6E8A-4147-A177-3AD203B41FA5}">
                      <a16:colId xmlns:a16="http://schemas.microsoft.com/office/drawing/2014/main" val="2038171278"/>
                    </a:ext>
                  </a:extLst>
                </a:gridCol>
                <a:gridCol w="2789129">
                  <a:extLst>
                    <a:ext uri="{9D8B030D-6E8A-4147-A177-3AD203B41FA5}">
                      <a16:colId xmlns:a16="http://schemas.microsoft.com/office/drawing/2014/main" val="1457243944"/>
                    </a:ext>
                  </a:extLst>
                </a:gridCol>
              </a:tblGrid>
              <a:tr h="1169462">
                <a:tc>
                  <a:txBody>
                    <a:bodyPr/>
                    <a:lstStyle/>
                    <a:p>
                      <a:pPr algn="ctr"/>
                      <a:r>
                        <a:rPr lang="pl-PL" sz="3000" dirty="0" smtClean="0">
                          <a:solidFill>
                            <a:schemeClr val="tx1"/>
                          </a:solidFill>
                        </a:rPr>
                        <a:t>subregion elbląski </a:t>
                      </a:r>
                      <a:endParaRPr lang="pl-PL" sz="3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000" dirty="0" smtClean="0">
                          <a:solidFill>
                            <a:schemeClr val="tx1"/>
                          </a:solidFill>
                        </a:rPr>
                        <a:t>subregion</a:t>
                      </a:r>
                      <a:r>
                        <a:rPr lang="pl-PL" sz="3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pl-PL" sz="3000" baseline="0" dirty="0" smtClean="0">
                          <a:solidFill>
                            <a:schemeClr val="tx1"/>
                          </a:solidFill>
                        </a:rPr>
                        <a:t>ełcki</a:t>
                      </a:r>
                      <a:endParaRPr lang="pl-PL" sz="3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000" dirty="0" smtClean="0">
                          <a:solidFill>
                            <a:schemeClr val="tx1"/>
                          </a:solidFill>
                        </a:rPr>
                        <a:t>subregion olsztyński</a:t>
                      </a:r>
                      <a:endParaRPr lang="pl-PL" sz="3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362152"/>
                  </a:ext>
                </a:extLst>
              </a:tr>
              <a:tr h="942555">
                <a:tc>
                  <a:txBody>
                    <a:bodyPr/>
                    <a:lstStyle/>
                    <a:p>
                      <a:r>
                        <a:rPr lang="pl-PL" sz="3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16 643 784</a:t>
                      </a:r>
                      <a:r>
                        <a:rPr lang="pl-PL" sz="3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3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PLN</a:t>
                      </a:r>
                      <a:endParaRPr lang="pl-PL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3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8 996 640</a:t>
                      </a:r>
                      <a:r>
                        <a:rPr lang="pl-PL" sz="3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3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PLN</a:t>
                      </a:r>
                      <a:endParaRPr lang="pl-PL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3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19 342 776</a:t>
                      </a:r>
                      <a:r>
                        <a:rPr lang="pl-PL" sz="3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3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PLN</a:t>
                      </a:r>
                      <a:endParaRPr lang="pl-PL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321669"/>
                  </a:ext>
                </a:extLst>
              </a:tr>
            </a:tbl>
          </a:graphicData>
        </a:graphic>
      </p:graphicFrame>
      <p:sp>
        <p:nvSpPr>
          <p:cNvPr id="3" name="Prostokąt zaokrąglony 2"/>
          <p:cNvSpPr/>
          <p:nvPr/>
        </p:nvSpPr>
        <p:spPr>
          <a:xfrm>
            <a:off x="629841" y="1913466"/>
            <a:ext cx="8023092" cy="179493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l-PL" sz="3000" b="1" dirty="0"/>
              <a:t>Maksymalna wartość dofinansowania projektu </a:t>
            </a:r>
          </a:p>
          <a:p>
            <a:r>
              <a:rPr lang="pl-PL" sz="3000" b="1" dirty="0"/>
              <a:t>dla subregionu </a:t>
            </a:r>
            <a:r>
              <a:rPr lang="pl-PL" sz="3000" b="1" dirty="0" smtClean="0">
                <a:sym typeface="Wingdings" panose="05000000000000000000" pitchFamily="2" charset="2"/>
              </a:rPr>
              <a:t>… </a:t>
            </a:r>
            <a:r>
              <a:rPr lang="pl-PL" sz="3000" b="1" dirty="0" smtClean="0"/>
              <a:t>nie przekracza </a:t>
            </a:r>
            <a:r>
              <a:rPr lang="pl-PL" sz="3000" b="1" dirty="0" smtClean="0">
                <a:sym typeface="Wingdings" panose="05000000000000000000" pitchFamily="2" charset="2"/>
              </a:rPr>
              <a:t>….</a:t>
            </a:r>
            <a:endParaRPr lang="pl-PL" sz="3000" b="1" dirty="0"/>
          </a:p>
          <a:p>
            <a:pPr algn="ctr"/>
            <a:endParaRPr lang="pl-PL" sz="3000" b="1" dirty="0"/>
          </a:p>
        </p:txBody>
      </p:sp>
    </p:spTree>
    <p:extLst>
      <p:ext uri="{BB962C8B-B14F-4D97-AF65-F5344CB8AC3E}">
        <p14:creationId xmlns:p14="http://schemas.microsoft.com/office/powerpoint/2010/main" val="108531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31773" y="0"/>
            <a:ext cx="7012227" cy="1091954"/>
          </a:xfrm>
        </p:spPr>
        <p:txBody>
          <a:bodyPr>
            <a:normAutofit/>
          </a:bodyPr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pl-PL" sz="3600" b="1" dirty="0">
                <a:solidFill>
                  <a:srgbClr val="00B0F0"/>
                </a:solidFill>
                <a:cs typeface="Arial" panose="020B0604020202020204" pitchFamily="34" charset="0"/>
              </a:rPr>
              <a:t>Kryterium specyficzne dostępu nr 1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566018" y="1630572"/>
            <a:ext cx="7886700" cy="263046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0" indent="0">
              <a:buNone/>
            </a:pPr>
            <a:r>
              <a:rPr lang="pl-PL" sz="3200" b="1" dirty="0">
                <a:solidFill>
                  <a:schemeClr val="tx1"/>
                </a:solidFill>
              </a:rPr>
              <a:t>Wnioskodawca prowadzi działalność, której celem jest rozwój edukacji, poprawa jakości i efektywności systemu oświaty i/lub rozwój metod i narzędzi edukacyjnych.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951977" y="5010411"/>
            <a:ext cx="58012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pl-PL" sz="2000" dirty="0" smtClean="0"/>
              <a:t>UWAGA! Działalność statutowa to działalność określona </a:t>
            </a:r>
            <a:r>
              <a:rPr lang="pl-PL" sz="2000" dirty="0"/>
              <a:t>w statucie, umowie spółki lub innym dokumencie określającym działalność instytucji/podmiotu.</a:t>
            </a:r>
          </a:p>
        </p:txBody>
      </p:sp>
      <p:sp>
        <p:nvSpPr>
          <p:cNvPr id="3" name="Prostokąt zaokrąglony 2"/>
          <p:cNvSpPr/>
          <p:nvPr/>
        </p:nvSpPr>
        <p:spPr>
          <a:xfrm>
            <a:off x="6400800" y="5830793"/>
            <a:ext cx="2489200" cy="863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WNIOSKODAWCA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62312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4"/>
          <p:cNvSpPr>
            <a:spLocks noGrp="1"/>
          </p:cNvSpPr>
          <p:nvPr>
            <p:ph idx="1"/>
          </p:nvPr>
        </p:nvSpPr>
        <p:spPr>
          <a:xfrm>
            <a:off x="628650" y="1398610"/>
            <a:ext cx="7886700" cy="34029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</a:rPr>
              <a:t>Wnioskodawca posiada doświadczenie w realizacji projektów lub programów dotyczących doskonalenia kompetencji zawodowych kadry szkół i placówek systemu oświaty oraz wdrożeniu nowoczesnych metod uczenia się uczniów w obszarze kształcenia ogólnego.</a:t>
            </a:r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1530437" y="0"/>
            <a:ext cx="7886700" cy="1092201"/>
          </a:xfrm>
        </p:spPr>
        <p:txBody>
          <a:bodyPr>
            <a:normAutofit/>
          </a:bodyPr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pl-PL" sz="3600" b="1" dirty="0">
                <a:solidFill>
                  <a:srgbClr val="00B0F0"/>
                </a:solidFill>
                <a:cs typeface="Arial" panose="020B0604020202020204" pitchFamily="34" charset="0"/>
              </a:rPr>
              <a:t>Kryterium specyficzne dostępu nr </a:t>
            </a:r>
            <a:r>
              <a:rPr lang="pl-PL" sz="3600" b="1" dirty="0" smtClean="0">
                <a:solidFill>
                  <a:srgbClr val="00B0F0"/>
                </a:solidFill>
                <a:cs typeface="Arial" panose="020B0604020202020204" pitchFamily="34" charset="0"/>
              </a:rPr>
              <a:t>2</a:t>
            </a:r>
            <a:endParaRPr lang="pl-PL" sz="3600" b="1" dirty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550" y="4801592"/>
            <a:ext cx="2076450" cy="2200275"/>
          </a:xfrm>
          <a:prstGeom prst="rect">
            <a:avLst/>
          </a:prstGeom>
        </p:spPr>
      </p:pic>
      <p:sp>
        <p:nvSpPr>
          <p:cNvPr id="8" name="Prostokąt zaokrąglony 7"/>
          <p:cNvSpPr/>
          <p:nvPr/>
        </p:nvSpPr>
        <p:spPr>
          <a:xfrm>
            <a:off x="5266266" y="4495183"/>
            <a:ext cx="2489200" cy="863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WNIOSKODAWCA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71621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946484"/>
            <a:ext cx="7886700" cy="5436561"/>
          </a:xfrm>
        </p:spPr>
        <p:txBody>
          <a:bodyPr>
            <a:normAutofit/>
          </a:bodyPr>
          <a:lstStyle/>
          <a:p>
            <a:r>
              <a:rPr lang="pl-PL" sz="2400" dirty="0" smtClean="0"/>
              <a:t>Wnioskodawca </a:t>
            </a:r>
            <a:r>
              <a:rPr lang="pl-PL" sz="2400" dirty="0"/>
              <a:t>musi wykazać, że w okresie </a:t>
            </a:r>
            <a:r>
              <a:rPr lang="pl-PL" sz="2400" b="1" dirty="0">
                <a:solidFill>
                  <a:srgbClr val="00B0F0"/>
                </a:solidFill>
              </a:rPr>
              <a:t>5 lat </a:t>
            </a:r>
            <a:r>
              <a:rPr lang="pl-PL" sz="2400" dirty="0"/>
              <a:t>przed terminem złożenia wniosku o dofinansowanie projektu zrealizował (ukończył realizację i prawidłowo rozliczył), samodzielnie lub jako partner minimum </a:t>
            </a:r>
            <a:r>
              <a:rPr lang="pl-PL" sz="2400" b="1" dirty="0">
                <a:solidFill>
                  <a:srgbClr val="00B0F0"/>
                </a:solidFill>
              </a:rPr>
              <a:t>5 projektów lub programów</a:t>
            </a:r>
            <a:r>
              <a:rPr lang="pl-PL" sz="2400" dirty="0"/>
              <a:t> dotyczących doskonalenia kompetencji zawodowych kadry szkół i placówek systemu oświaty i wdrożenia nowoczesnych metod uczenia się w obszarze kształcenia ogólnego, w tym co najmniej </a:t>
            </a:r>
            <a:r>
              <a:rPr lang="pl-PL" sz="2400" dirty="0">
                <a:solidFill>
                  <a:srgbClr val="00B0F0"/>
                </a:solidFill>
              </a:rPr>
              <a:t>jeden projekt o wartości minimum 2 mln zł</a:t>
            </a:r>
            <a:r>
              <a:rPr lang="pl-PL" sz="2400" dirty="0" smtClean="0"/>
              <a:t>.</a:t>
            </a:r>
          </a:p>
          <a:p>
            <a:r>
              <a:rPr lang="pl-PL" sz="2400" dirty="0" smtClean="0"/>
              <a:t>Celem wprowadzenia kryterium jest zagwarantowanie, iż projekty są realizowane przez podmioty mające kompleksową i najszerszą wiedzę dotyczącą procesu kształcenia kadry szkół i placówek systemu oświaty jak również we wdrażaniu nowoczesnych metod uczenia się w obszarze kształcenia ogólnego.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10168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4"/>
          <p:cNvSpPr>
            <a:spLocks noGrp="1"/>
          </p:cNvSpPr>
          <p:nvPr>
            <p:ph idx="1"/>
          </p:nvPr>
        </p:nvSpPr>
        <p:spPr>
          <a:xfrm>
            <a:off x="628650" y="1542248"/>
            <a:ext cx="8101992" cy="27541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</a:rPr>
              <a:t>Wnioskodawca posiada zdolność do wniesienia zabezpieczenia należytego wykonania zobowiązań wynikających z umowy o dofinansowanie projektu. </a:t>
            </a:r>
            <a:endParaRPr lang="pl-PL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l-PL" sz="1800" b="1" dirty="0" smtClean="0">
                <a:solidFill>
                  <a:schemeClr val="tx1"/>
                </a:solidFill>
              </a:rPr>
              <a:t>Kryterium </a:t>
            </a:r>
            <a:r>
              <a:rPr lang="pl-PL" sz="1800" b="1" dirty="0">
                <a:solidFill>
                  <a:schemeClr val="tx1"/>
                </a:solidFill>
              </a:rPr>
              <a:t>będzie weryfikowane na </a:t>
            </a:r>
            <a:r>
              <a:rPr lang="pl-PL" sz="1800" b="1" dirty="0" smtClean="0">
                <a:solidFill>
                  <a:schemeClr val="tx1"/>
                </a:solidFill>
              </a:rPr>
              <a:t>podstawie Oświadczenia </a:t>
            </a:r>
            <a:r>
              <a:rPr lang="pl-PL" sz="1800" b="1" dirty="0">
                <a:solidFill>
                  <a:schemeClr val="tx1"/>
                </a:solidFill>
              </a:rPr>
              <a:t>Wnioskodawcy.</a:t>
            </a:r>
          </a:p>
          <a:p>
            <a:pPr marL="0" indent="0">
              <a:buNone/>
            </a:pPr>
            <a:r>
              <a:rPr lang="pl-PL" b="1" dirty="0" smtClean="0">
                <a:solidFill>
                  <a:schemeClr val="tx1"/>
                </a:solidFill>
              </a:rPr>
              <a:t> 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2131773" y="0"/>
            <a:ext cx="7012227" cy="1091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spcAft>
                <a:spcPct val="0"/>
              </a:spcAft>
              <a:defRPr/>
            </a:pPr>
            <a:r>
              <a:rPr lang="pl-PL" sz="3600" b="1" dirty="0" smtClean="0">
                <a:solidFill>
                  <a:srgbClr val="00B0F0"/>
                </a:solidFill>
                <a:cs typeface="Arial" panose="020B0604020202020204" pitchFamily="34" charset="0"/>
              </a:rPr>
              <a:t>Kryterium specyficzne dostępu nr 3</a:t>
            </a:r>
            <a:endParaRPr lang="pl-PL" sz="3600" b="1" dirty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sp>
        <p:nvSpPr>
          <p:cNvPr id="6" name="Prostokąt zaokrąglony 5"/>
          <p:cNvSpPr/>
          <p:nvPr/>
        </p:nvSpPr>
        <p:spPr>
          <a:xfrm>
            <a:off x="6062133" y="3883122"/>
            <a:ext cx="2489200" cy="863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000" b="1" dirty="0" smtClean="0"/>
              <a:t>WNIOSKODAWCA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34936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4"/>
          <p:cNvSpPr>
            <a:spLocks noGrp="1"/>
          </p:cNvSpPr>
          <p:nvPr>
            <p:ph idx="1"/>
          </p:nvPr>
        </p:nvSpPr>
        <p:spPr>
          <a:xfrm>
            <a:off x="641176" y="1567300"/>
            <a:ext cx="7886700" cy="28919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b="1" dirty="0" smtClean="0">
                <a:solidFill>
                  <a:schemeClr val="tx1"/>
                </a:solidFill>
              </a:rPr>
              <a:t>Wnioskodawca łącznie z partnerem/partnerami (o ile dotyczy) dysponuje zespołem osób, które łącznie posiadają wiedzę i doświadczenie niezbędne do realizacji projektu.</a:t>
            </a:r>
            <a:endParaRPr lang="pl-PL" b="1" dirty="0">
              <a:solidFill>
                <a:schemeClr val="tx1"/>
              </a:solidFill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2131773" y="0"/>
            <a:ext cx="7012227" cy="1091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spcAft>
                <a:spcPct val="0"/>
              </a:spcAft>
              <a:defRPr/>
            </a:pPr>
            <a:r>
              <a:rPr lang="pl-PL" sz="3600" b="1" dirty="0" smtClean="0">
                <a:solidFill>
                  <a:srgbClr val="00B0F0"/>
                </a:solidFill>
                <a:cs typeface="Arial" panose="020B0604020202020204" pitchFamily="34" charset="0"/>
              </a:rPr>
              <a:t>Kryterium specyficzne dostępu nr 4</a:t>
            </a:r>
            <a:endParaRPr lang="pl-PL" sz="3600" b="1" dirty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79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1"/>
          <p:cNvSpPr txBox="1">
            <a:spLocks/>
          </p:cNvSpPr>
          <p:nvPr/>
        </p:nvSpPr>
        <p:spPr>
          <a:xfrm>
            <a:off x="2318039" y="-245286"/>
            <a:ext cx="7012227" cy="1091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spcAft>
                <a:spcPct val="0"/>
              </a:spcAft>
              <a:defRPr/>
            </a:pPr>
            <a:r>
              <a:rPr lang="pl-PL" sz="3600" b="1" dirty="0" smtClean="0">
                <a:solidFill>
                  <a:srgbClr val="00B0F0"/>
                </a:solidFill>
                <a:cs typeface="Arial" panose="020B0604020202020204" pitchFamily="34" charset="0"/>
              </a:rPr>
              <a:t>Kryterium specyficzne dostępu nr 4</a:t>
            </a:r>
            <a:endParaRPr lang="pl-PL" sz="3600" b="1" dirty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" y="402292"/>
            <a:ext cx="9143999" cy="559210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l-PL" sz="10400" dirty="0" smtClean="0"/>
          </a:p>
          <a:p>
            <a:pPr marL="0" indent="0">
              <a:buNone/>
            </a:pPr>
            <a:r>
              <a:rPr lang="pl-PL" sz="11200" dirty="0" smtClean="0"/>
              <a:t>Wnioskodawca łącznie z partnerem/partnerami (o ile dotyczy) </a:t>
            </a:r>
            <a:r>
              <a:rPr lang="pl-PL" sz="10400" dirty="0" smtClean="0"/>
              <a:t>dysponuje </a:t>
            </a:r>
            <a:r>
              <a:rPr lang="pl-PL" sz="10400" dirty="0"/>
              <a:t>zespołem osób</a:t>
            </a:r>
            <a:r>
              <a:rPr lang="pl-PL" sz="10400" dirty="0" smtClean="0"/>
              <a:t>, które </a:t>
            </a:r>
            <a:r>
              <a:rPr lang="pl-PL" sz="10400" dirty="0"/>
              <a:t>łącznie </a:t>
            </a:r>
            <a:r>
              <a:rPr lang="pl-PL" sz="10400" dirty="0" smtClean="0"/>
              <a:t>posiadają </a:t>
            </a:r>
            <a:r>
              <a:rPr lang="pl-PL" sz="10400" dirty="0"/>
              <a:t>wiedzę i doświadczenie niezbędne do realizacji projektu w zakresie:</a:t>
            </a:r>
          </a:p>
          <a:p>
            <a:pPr marL="514350" indent="-514350">
              <a:buAutoNum type="alphaLcParenR"/>
            </a:pPr>
            <a:r>
              <a:rPr lang="pl-PL" sz="10400" dirty="0"/>
              <a:t>realizacji szkoleń lub innych form doskonalących kompetencje minimum 50 nauczycieli </a:t>
            </a:r>
            <a:r>
              <a:rPr lang="pl-PL" sz="10400" b="1" dirty="0"/>
              <a:t>w zakresie nauczania/metodyki nauczania języka angielskiego</a:t>
            </a:r>
            <a:r>
              <a:rPr lang="pl-PL" sz="10400" dirty="0"/>
              <a:t> oraz </a:t>
            </a:r>
            <a:r>
              <a:rPr lang="pl-PL" sz="10400" b="1" dirty="0"/>
              <a:t>umiejętności efektywnego uczenia się uczniów</a:t>
            </a:r>
            <a:r>
              <a:rPr lang="pl-PL" sz="10400" dirty="0"/>
              <a:t> w okresie ostatnich 5 lat (...);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pl-PL" sz="10400" b="1" dirty="0"/>
              <a:t>wprowadzenia i/lub testowania w szkole lub placówce systemu oświaty minimum 2 nowych metod uczenia się/narzędzi edukacyjnych </a:t>
            </a:r>
            <a:r>
              <a:rPr lang="pl-PL" sz="10400" dirty="0"/>
              <a:t>w okresie ostatnich 3 lat (…);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pl-PL" sz="10400" dirty="0"/>
              <a:t>kierowania lub realizacji minimum 5 projektów (w tym współfinansowanych ze środków EFS) dotyczących doskonalenia kompetencji zawodowych nauczycieli lub kształtowania kompetencji uczniów w okresie ostatnich 5 lat (…).</a:t>
            </a:r>
          </a:p>
          <a:p>
            <a:pPr marL="0" indent="0">
              <a:buNone/>
            </a:pPr>
            <a:r>
              <a:rPr lang="pl-PL" sz="10400" dirty="0" smtClean="0"/>
              <a:t>przed </a:t>
            </a:r>
            <a:r>
              <a:rPr lang="pl-PL" sz="10400" dirty="0"/>
              <a:t>terminem złożenia wniosku o dofinansowanie </a:t>
            </a:r>
            <a:r>
              <a:rPr lang="pl-PL" sz="10400" dirty="0" smtClean="0"/>
              <a:t>projektu</a:t>
            </a:r>
            <a:r>
              <a:rPr lang="pl-PL" sz="9600" dirty="0" smtClean="0"/>
              <a:t>.</a:t>
            </a:r>
            <a:endParaRPr lang="pl-PL" sz="96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164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4"/>
          <p:cNvSpPr>
            <a:spLocks noGrp="1"/>
          </p:cNvSpPr>
          <p:nvPr>
            <p:ph idx="1"/>
          </p:nvPr>
        </p:nvSpPr>
        <p:spPr>
          <a:xfrm>
            <a:off x="716332" y="1692560"/>
            <a:ext cx="7886700" cy="24034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b="1" dirty="0">
                <a:solidFill>
                  <a:schemeClr val="tx1"/>
                </a:solidFill>
              </a:rPr>
              <a:t>Projekt jest skierowany do publicznych szkół podstawowych zlokalizowanych na terenie województwa warmińsko-mazurskiego i zatrudnionej w nich kadry.</a:t>
            </a:r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2131773" y="0"/>
            <a:ext cx="7012227" cy="10919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spcAft>
                <a:spcPct val="0"/>
              </a:spcAft>
              <a:defRPr/>
            </a:pPr>
            <a:r>
              <a:rPr lang="pl-PL" sz="3600" b="1" dirty="0" smtClean="0">
                <a:solidFill>
                  <a:srgbClr val="00B0F0"/>
                </a:solidFill>
                <a:cs typeface="Arial" panose="020B0604020202020204" pitchFamily="34" charset="0"/>
              </a:rPr>
              <a:t>Kryterium specyficzne dostępu nr 5</a:t>
            </a:r>
            <a:endParaRPr lang="pl-PL" sz="3600" b="1" dirty="0">
              <a:solidFill>
                <a:srgbClr val="00B0F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825" y="5057775"/>
            <a:ext cx="254317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47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 próba.pptx" id="{C8949DC2-7D54-40E7-A22E-B9228A094069}" vid="{7722B6AC-B982-40FC-AEF3-F63F117DBBB9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próbna</Template>
  <TotalTime>4325</TotalTime>
  <Words>1346</Words>
  <Application>Microsoft Office PowerPoint</Application>
  <PresentationFormat>Pokaz na ekranie (4:3)</PresentationFormat>
  <Paragraphs>152</Paragraphs>
  <Slides>29</Slides>
  <Notes>26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Wingdings</vt:lpstr>
      <vt:lpstr>Motyw pakietu Office</vt:lpstr>
      <vt:lpstr>  Priorytet FEWM.06 EDUKACJA I KOMPETENCJE EFS+  Działanie FEWM.06.01 Kompetencje dla regionu </vt:lpstr>
      <vt:lpstr>Prezentacja programu PowerPoint</vt:lpstr>
      <vt:lpstr>Kryterium specyficzne dostępu nr 1</vt:lpstr>
      <vt:lpstr>Kryterium specyficzne dostępu nr 2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Kryterium specyficzne dostępu nr 16.</vt:lpstr>
      <vt:lpstr>Kryterium specyficzne dostępu nr 17. </vt:lpstr>
      <vt:lpstr>Kryterium specyficzne dostępu nr 18 </vt:lpstr>
      <vt:lpstr>Kryterium specyficzne dostępu  nr 16, 17, 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Sabina Ropiak</dc:creator>
  <cp:lastModifiedBy>Izabela Urbańska</cp:lastModifiedBy>
  <cp:revision>209</cp:revision>
  <cp:lastPrinted>2023-08-17T06:47:18Z</cp:lastPrinted>
  <dcterms:created xsi:type="dcterms:W3CDTF">2023-01-20T07:35:09Z</dcterms:created>
  <dcterms:modified xsi:type="dcterms:W3CDTF">2024-02-07T10:59:02Z</dcterms:modified>
</cp:coreProperties>
</file>