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1"/>
  </p:notesMasterIdLst>
  <p:handoutMasterIdLst>
    <p:handoutMasterId r:id="rId32"/>
  </p:handoutMasterIdLst>
  <p:sldIdLst>
    <p:sldId id="296" r:id="rId2"/>
    <p:sldId id="314" r:id="rId3"/>
    <p:sldId id="315" r:id="rId4"/>
    <p:sldId id="329" r:id="rId5"/>
    <p:sldId id="344" r:id="rId6"/>
    <p:sldId id="316" r:id="rId7"/>
    <p:sldId id="317" r:id="rId8"/>
    <p:sldId id="343" r:id="rId9"/>
    <p:sldId id="318" r:id="rId10"/>
    <p:sldId id="336" r:id="rId11"/>
    <p:sldId id="319" r:id="rId12"/>
    <p:sldId id="320" r:id="rId13"/>
    <p:sldId id="345" r:id="rId14"/>
    <p:sldId id="333" r:id="rId15"/>
    <p:sldId id="346" r:id="rId16"/>
    <p:sldId id="348" r:id="rId17"/>
    <p:sldId id="330" r:id="rId18"/>
    <p:sldId id="337" r:id="rId19"/>
    <p:sldId id="338" r:id="rId20"/>
    <p:sldId id="313" r:id="rId21"/>
    <p:sldId id="322" r:id="rId22"/>
    <p:sldId id="331" r:id="rId23"/>
    <p:sldId id="332" r:id="rId24"/>
    <p:sldId id="349" r:id="rId25"/>
    <p:sldId id="328" r:id="rId26"/>
    <p:sldId id="327" r:id="rId27"/>
    <p:sldId id="341" r:id="rId28"/>
    <p:sldId id="340" r:id="rId29"/>
    <p:sldId id="339" r:id="rId30"/>
  </p:sldIdLst>
  <p:sldSz cx="9144000" cy="6858000" type="screen4x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onika Majbańska-Konopińska" initials="MM" lastIdx="1" clrIdx="0">
    <p:extLst>
      <p:ext uri="{19B8F6BF-5375-455C-9EA6-DF929625EA0E}">
        <p15:presenceInfo xmlns:p15="http://schemas.microsoft.com/office/powerpoint/2012/main" userId="S-1-5-21-1483201677-2291391362-2284932482-2731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14" autoAdjust="0"/>
    <p:restoredTop sz="85638" autoAdjust="0"/>
  </p:normalViewPr>
  <p:slideViewPr>
    <p:cSldViewPr snapToGrid="0">
      <p:cViewPr varScale="1">
        <p:scale>
          <a:sx n="62" d="100"/>
          <a:sy n="62" d="100"/>
        </p:scale>
        <p:origin x="175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handoutMaster" Target="handoutMasters/handoutMaster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1325F83-E42E-4E9B-A1BB-78B2512B3574}" type="datetimeFigureOut">
              <a:rPr lang="pl-PL" smtClean="0"/>
              <a:t>07.02.2024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21956F2-51BA-4812-87C6-5390D9B3645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13664718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45A9B33-CCC1-46FF-8A36-17C863AF0B9B}" type="datetimeFigureOut">
              <a:rPr lang="pl-PL" smtClean="0"/>
              <a:t>07.02.2024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41425"/>
            <a:ext cx="446405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D76E9FC-466B-4A5A-8AC3-A96AB9BFF982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7550288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76E9FC-466B-4A5A-8AC3-A96AB9BFF982}" type="slidenum">
              <a:rPr lang="pl-PL" smtClean="0"/>
              <a:t>1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70208322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76E9FC-466B-4A5A-8AC3-A96AB9BFF982}" type="slidenum">
              <a:rPr lang="pl-PL" smtClean="0"/>
              <a:t>11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12212983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76E9FC-466B-4A5A-8AC3-A96AB9BFF982}" type="slidenum">
              <a:rPr lang="pl-PL" smtClean="0"/>
              <a:t>12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7727646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76E9FC-466B-4A5A-8AC3-A96AB9BFF982}" type="slidenum">
              <a:rPr lang="pl-PL" smtClean="0"/>
              <a:t>14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69151148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76E9FC-466B-4A5A-8AC3-A96AB9BFF982}" type="slidenum">
              <a:rPr lang="pl-PL" smtClean="0"/>
              <a:t>16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4061526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76E9FC-466B-4A5A-8AC3-A96AB9BFF982}" type="slidenum">
              <a:rPr lang="pl-PL" smtClean="0"/>
              <a:t>17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5362731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76E9FC-466B-4A5A-8AC3-A96AB9BFF982}" type="slidenum">
              <a:rPr lang="pl-PL" smtClean="0"/>
              <a:t>18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47410045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76E9FC-466B-4A5A-8AC3-A96AB9BFF982}" type="slidenum">
              <a:rPr lang="pl-PL" smtClean="0"/>
              <a:t>19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689914393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76E9FC-466B-4A5A-8AC3-A96AB9BFF982}" type="slidenum">
              <a:rPr lang="pl-PL" smtClean="0"/>
              <a:t>20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43622706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76E9FC-466B-4A5A-8AC3-A96AB9BFF982}" type="slidenum">
              <a:rPr lang="pl-PL" smtClean="0"/>
              <a:t>21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221787430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76E9FC-466B-4A5A-8AC3-A96AB9BFF982}" type="slidenum">
              <a:rPr lang="pl-PL" smtClean="0"/>
              <a:t>22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24194732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algn="l">
              <a:buNone/>
            </a:pPr>
            <a:endParaRPr lang="pl-PL" dirty="0" smtClean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76E9FC-466B-4A5A-8AC3-A96AB9BFF982}" type="slidenum">
              <a:rPr lang="pl-PL" smtClean="0"/>
              <a:t>2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48055020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76E9FC-466B-4A5A-8AC3-A96AB9BFF982}" type="slidenum">
              <a:rPr lang="pl-PL" smtClean="0"/>
              <a:t>23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684610550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76E9FC-466B-4A5A-8AC3-A96AB9BFF982}" type="slidenum">
              <a:rPr lang="pl-PL" smtClean="0"/>
              <a:t>24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48931490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76E9FC-466B-4A5A-8AC3-A96AB9BFF982}" type="slidenum">
              <a:rPr lang="pl-PL" smtClean="0"/>
              <a:t>25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967751060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76E9FC-466B-4A5A-8AC3-A96AB9BFF982}" type="slidenum">
              <a:rPr lang="pl-PL" smtClean="0"/>
              <a:t>26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46707554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76E9FC-466B-4A5A-8AC3-A96AB9BFF982}" type="slidenum">
              <a:rPr lang="pl-PL" smtClean="0"/>
              <a:t>27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741224925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76E9FC-466B-4A5A-8AC3-A96AB9BFF982}" type="slidenum">
              <a:rPr lang="pl-PL" smtClean="0"/>
              <a:t>28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584417840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76E9FC-466B-4A5A-8AC3-A96AB9BFF982}" type="slidenum">
              <a:rPr lang="pl-PL" smtClean="0"/>
              <a:t>29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6189631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76E9FC-466B-4A5A-8AC3-A96AB9BFF982}" type="slidenum">
              <a:rPr lang="pl-PL" smtClean="0"/>
              <a:t>3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63647161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76E9FC-466B-4A5A-8AC3-A96AB9BFF982}" type="slidenum">
              <a:rPr lang="pl-PL" smtClean="0"/>
              <a:t>4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68579729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76E9FC-466B-4A5A-8AC3-A96AB9BFF982}" type="slidenum">
              <a:rPr lang="pl-PL" smtClean="0"/>
              <a:t>6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30578704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76E9FC-466B-4A5A-8AC3-A96AB9BFF982}" type="slidenum">
              <a:rPr lang="pl-PL" smtClean="0"/>
              <a:t>7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13960241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76E9FC-466B-4A5A-8AC3-A96AB9BFF982}" type="slidenum">
              <a:rPr lang="pl-PL" smtClean="0"/>
              <a:t>8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30088807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76E9FC-466B-4A5A-8AC3-A96AB9BFF982}" type="slidenum">
              <a:rPr lang="pl-PL" smtClean="0"/>
              <a:t>9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29429754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76E9FC-466B-4A5A-8AC3-A96AB9BFF982}" type="slidenum">
              <a:rPr lang="pl-PL" smtClean="0"/>
              <a:t>10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7920354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ajd tytułowy i końc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Obraz 11">
            <a:extLst>
              <a:ext uri="{FF2B5EF4-FFF2-40B4-BE49-F238E27FC236}">
                <a16:creationId xmlns:a16="http://schemas.microsoft.com/office/drawing/2014/main" id="{B2584E3D-9A1F-4CED-82CC-C9D7C81B0E8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1492" y="0"/>
            <a:ext cx="9148210" cy="6857999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 dirty="0"/>
              <a:t>Kliknij, aby edytować styl wzorca podtytułu</a:t>
            </a:r>
            <a:endParaRPr lang="en-US" dirty="0"/>
          </a:p>
        </p:txBody>
      </p:sp>
      <p:sp>
        <p:nvSpPr>
          <p:cNvPr id="14" name="Tytuł 13">
            <a:extLst>
              <a:ext uri="{FF2B5EF4-FFF2-40B4-BE49-F238E27FC236}">
                <a16:creationId xmlns:a16="http://schemas.microsoft.com/office/drawing/2014/main" id="{D90BA087-927F-48A6-83CD-5CCD11E336D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142998" y="2361460"/>
            <a:ext cx="6858001" cy="1067540"/>
          </a:xfrm>
        </p:spPr>
        <p:txBody>
          <a:bodyPr/>
          <a:lstStyle>
            <a:lvl1pPr>
              <a:defRPr sz="3000"/>
            </a:lvl1pPr>
          </a:lstStyle>
          <a:p>
            <a:r>
              <a:rPr lang="pl-PL" dirty="0"/>
              <a:t>                Kliknij, aby edytować styl</a:t>
            </a:r>
          </a:p>
        </p:txBody>
      </p:sp>
    </p:spTree>
    <p:extLst>
      <p:ext uri="{BB962C8B-B14F-4D97-AF65-F5344CB8AC3E}">
        <p14:creationId xmlns:p14="http://schemas.microsoft.com/office/powerpoint/2010/main" val="3691966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Slajd – zawartość 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Obraz 6">
            <a:extLst>
              <a:ext uri="{FF2B5EF4-FFF2-40B4-BE49-F238E27FC236}">
                <a16:creationId xmlns:a16="http://schemas.microsoft.com/office/drawing/2014/main" id="{6D78B68C-224D-46DF-B945-7F24A95D59D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878889"/>
            <a:ext cx="7886700" cy="1180730"/>
          </a:xfrm>
        </p:spPr>
        <p:txBody>
          <a:bodyPr/>
          <a:lstStyle/>
          <a:p>
            <a:r>
              <a:rPr lang="pl-PL" dirty="0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2192784"/>
            <a:ext cx="7886700" cy="4270159"/>
          </a:xfrm>
        </p:spPr>
        <p:txBody>
          <a:bodyPr vert="eaVert"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15216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lajd – zawartość 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Obraz 6">
            <a:extLst>
              <a:ext uri="{FF2B5EF4-FFF2-40B4-BE49-F238E27FC236}">
                <a16:creationId xmlns:a16="http://schemas.microsoft.com/office/drawing/2014/main" id="{ABD72F9F-BF24-4F45-A08D-FC86384DB89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798989"/>
            <a:ext cx="1971675" cy="5743854"/>
          </a:xfrm>
        </p:spPr>
        <p:txBody>
          <a:bodyPr vert="eaVert"/>
          <a:lstStyle/>
          <a:p>
            <a:r>
              <a:rPr lang="pl-PL" dirty="0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798989"/>
            <a:ext cx="5800725" cy="5743854"/>
          </a:xfrm>
        </p:spPr>
        <p:txBody>
          <a:bodyPr vert="eaVert"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04505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Slajd – zawartość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az 7">
            <a:extLst>
              <a:ext uri="{FF2B5EF4-FFF2-40B4-BE49-F238E27FC236}">
                <a16:creationId xmlns:a16="http://schemas.microsoft.com/office/drawing/2014/main" id="{F77D0721-47E8-488C-B524-36377D8EC80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852256"/>
            <a:ext cx="7886700" cy="1091954"/>
          </a:xfrm>
        </p:spPr>
        <p:txBody>
          <a:bodyPr/>
          <a:lstStyle/>
          <a:p>
            <a:r>
              <a:rPr lang="pl-PL" dirty="0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2055815"/>
            <a:ext cx="7886700" cy="4327230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95847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lajd – zawartość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Obraz 6">
            <a:extLst>
              <a:ext uri="{FF2B5EF4-FFF2-40B4-BE49-F238E27FC236}">
                <a16:creationId xmlns:a16="http://schemas.microsoft.com/office/drawing/2014/main" id="{45C8F2BD-575F-4487-8CD4-737C0ADD1A6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</p:spTree>
    <p:extLst>
      <p:ext uri="{BB962C8B-B14F-4D97-AF65-F5344CB8AC3E}">
        <p14:creationId xmlns:p14="http://schemas.microsoft.com/office/powerpoint/2010/main" val="24783171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Slajd – zawartość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az 7">
            <a:extLst>
              <a:ext uri="{FF2B5EF4-FFF2-40B4-BE49-F238E27FC236}">
                <a16:creationId xmlns:a16="http://schemas.microsoft.com/office/drawing/2014/main" id="{F32ADA8B-532B-4E0F-8AB0-C3CD05A58C9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834500"/>
            <a:ext cx="7886700" cy="1260629"/>
          </a:xfrm>
        </p:spPr>
        <p:txBody>
          <a:bodyPr/>
          <a:lstStyle/>
          <a:p>
            <a:r>
              <a:rPr lang="pl-PL" dirty="0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2263806"/>
            <a:ext cx="3886200" cy="4305669"/>
          </a:xfrm>
        </p:spPr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2263805"/>
            <a:ext cx="3886200" cy="4305669"/>
          </a:xfrm>
        </p:spPr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61982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lajd – zawartość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Obraz 9">
            <a:extLst>
              <a:ext uri="{FF2B5EF4-FFF2-40B4-BE49-F238E27FC236}">
                <a16:creationId xmlns:a16="http://schemas.microsoft.com/office/drawing/2014/main" id="{7ECE12DD-5A2B-4450-A88B-54FDC599559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834500"/>
            <a:ext cx="7886700" cy="958789"/>
          </a:xfrm>
        </p:spPr>
        <p:txBody>
          <a:bodyPr/>
          <a:lstStyle/>
          <a:p>
            <a:r>
              <a:rPr lang="pl-PL" dirty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970843"/>
            <a:ext cx="3868340" cy="745724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dirty="0"/>
              <a:t>Kliknij, aby edytować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894120"/>
            <a:ext cx="3868340" cy="3598753"/>
          </a:xfrm>
        </p:spPr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970843"/>
            <a:ext cx="3887391" cy="745724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dirty="0"/>
              <a:t>Kliknij, aby edytować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820" y="2894118"/>
            <a:ext cx="3887391" cy="3598754"/>
          </a:xfrm>
        </p:spPr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0936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lajd – zawartość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Obraz 5">
            <a:extLst>
              <a:ext uri="{FF2B5EF4-FFF2-40B4-BE49-F238E27FC236}">
                <a16:creationId xmlns:a16="http://schemas.microsoft.com/office/drawing/2014/main" id="{C310A338-9DD0-42B9-8433-85177AD1C06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932155"/>
            <a:ext cx="7886700" cy="1358284"/>
          </a:xfrm>
        </p:spPr>
        <p:txBody>
          <a:bodyPr/>
          <a:lstStyle/>
          <a:p>
            <a:r>
              <a:rPr lang="pl-PL" dirty="0"/>
              <a:t>Kliknij, aby edytować styl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64352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Slajd – zawartość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az 4">
            <a:extLst>
              <a:ext uri="{FF2B5EF4-FFF2-40B4-BE49-F238E27FC236}">
                <a16:creationId xmlns:a16="http://schemas.microsoft.com/office/drawing/2014/main" id="{1009301C-4771-4127-81BE-A051F4E73EE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02358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lajd – zawartość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az 7">
            <a:extLst>
              <a:ext uri="{FF2B5EF4-FFF2-40B4-BE49-F238E27FC236}">
                <a16:creationId xmlns:a16="http://schemas.microsoft.com/office/drawing/2014/main" id="{51141260-94FB-45D9-AEA3-95662F658C8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"/>
            <a:ext cx="9144000" cy="685799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967666"/>
            <a:ext cx="2949178" cy="1251751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 dirty="0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1260628"/>
            <a:ext cx="4629150" cy="502476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219417"/>
            <a:ext cx="2949178" cy="4065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dirty="0"/>
              <a:t>Kliknij, aby edytować style wzorca tekstu</a:t>
            </a:r>
          </a:p>
        </p:txBody>
      </p:sp>
    </p:spTree>
    <p:extLst>
      <p:ext uri="{BB962C8B-B14F-4D97-AF65-F5344CB8AC3E}">
        <p14:creationId xmlns:p14="http://schemas.microsoft.com/office/powerpoint/2010/main" val="8725438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ajd – zawartość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az 7">
            <a:extLst>
              <a:ext uri="{FF2B5EF4-FFF2-40B4-BE49-F238E27FC236}">
                <a16:creationId xmlns:a16="http://schemas.microsoft.com/office/drawing/2014/main" id="{3472AC6D-E49A-428F-949F-D0E182FE442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852256"/>
            <a:ext cx="2949178" cy="142042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 dirty="0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1189608"/>
            <a:ext cx="4629150" cy="4927107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272683"/>
            <a:ext cx="2949178" cy="384403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dirty="0"/>
              <a:t>Kliknij, aby edytować style wzorca tekstu</a:t>
            </a:r>
          </a:p>
        </p:txBody>
      </p:sp>
    </p:spTree>
    <p:extLst>
      <p:ext uri="{BB962C8B-B14F-4D97-AF65-F5344CB8AC3E}">
        <p14:creationId xmlns:p14="http://schemas.microsoft.com/office/powerpoint/2010/main" val="3260979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5E87AE-B05F-4F0E-8F80-8A6A89979CA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562546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5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5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5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ytuł 2">
            <a:extLst>
              <a:ext uri="{FF2B5EF4-FFF2-40B4-BE49-F238E27FC236}">
                <a16:creationId xmlns:a16="http://schemas.microsoft.com/office/drawing/2014/main" id="{C7A5C509-7966-470F-BF4B-BBD9BD2AA8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0472" y="2505206"/>
            <a:ext cx="6858001" cy="2292262"/>
          </a:xfrm>
        </p:spPr>
        <p:txBody>
          <a:bodyPr>
            <a:normAutofit fontScale="90000"/>
          </a:bodyPr>
          <a:lstStyle/>
          <a:p>
            <a:pPr algn="ctr"/>
            <a:r>
              <a:rPr lang="pl-PL" sz="4000" b="1" dirty="0" smtClean="0"/>
              <a:t/>
            </a:r>
            <a:br>
              <a:rPr lang="pl-PL" sz="4000" b="1" dirty="0" smtClean="0"/>
            </a:br>
            <a:r>
              <a:rPr lang="pl-PL" sz="4000" b="1" dirty="0"/>
              <a:t/>
            </a:r>
            <a:br>
              <a:rPr lang="pl-PL" sz="4000" b="1" dirty="0"/>
            </a:br>
            <a:r>
              <a:rPr lang="pl-PL" sz="4400" b="1" dirty="0"/>
              <a:t>Priorytet FEWM.06 EDUKACJA I KOMPETENCJE EFS</a:t>
            </a:r>
            <a:r>
              <a:rPr lang="pl-PL" sz="4400" b="1" dirty="0" smtClean="0"/>
              <a:t>+</a:t>
            </a:r>
            <a:r>
              <a:rPr lang="pl-PL" sz="4400" dirty="0" smtClean="0"/>
              <a:t/>
            </a:r>
            <a:br>
              <a:rPr lang="pl-PL" sz="4400" dirty="0" smtClean="0"/>
            </a:br>
            <a:r>
              <a:rPr lang="pl-PL" sz="4400" dirty="0"/>
              <a:t/>
            </a:r>
            <a:br>
              <a:rPr lang="pl-PL" sz="4400" dirty="0"/>
            </a:br>
            <a:r>
              <a:rPr lang="pl-PL" sz="4400" b="1" dirty="0"/>
              <a:t>Działanie FEWM.06.01 Kompetencje dla regionu</a:t>
            </a:r>
            <a:r>
              <a:rPr lang="pl-PL" sz="2400" b="1" dirty="0"/>
              <a:t/>
            </a:r>
            <a:br>
              <a:rPr lang="pl-PL" sz="2400" b="1" dirty="0"/>
            </a:br>
            <a:endParaRPr lang="pl-PL" sz="2200" dirty="0"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255455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1"/>
          <p:cNvSpPr txBox="1">
            <a:spLocks/>
          </p:cNvSpPr>
          <p:nvPr/>
        </p:nvSpPr>
        <p:spPr>
          <a:xfrm>
            <a:off x="2131773" y="0"/>
            <a:ext cx="7012227" cy="109195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eaLnBrk="0" fontAlgn="base" hangingPunct="0">
              <a:spcAft>
                <a:spcPct val="0"/>
              </a:spcAft>
              <a:defRPr/>
            </a:pPr>
            <a:r>
              <a:rPr lang="pl-PL" sz="3600" b="1" dirty="0" smtClean="0">
                <a:solidFill>
                  <a:srgbClr val="00B0F0"/>
                </a:solidFill>
                <a:cs typeface="Arial" panose="020B0604020202020204" pitchFamily="34" charset="0"/>
              </a:rPr>
              <a:t>Kryterium specyficzne dostępu nr 5</a:t>
            </a:r>
            <a:endParaRPr lang="pl-PL" sz="3600" b="1" dirty="0">
              <a:solidFill>
                <a:srgbClr val="00B0F0"/>
              </a:solidFill>
              <a:cs typeface="Arial" panose="020B0604020202020204" pitchFamily="34" charset="0"/>
            </a:endParaRPr>
          </a:p>
        </p:txBody>
      </p:sp>
      <p:pic>
        <p:nvPicPr>
          <p:cNvPr id="7" name="Obraz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00825" y="5057775"/>
            <a:ext cx="2543175" cy="1800225"/>
          </a:xfrm>
          <a:prstGeom prst="rect">
            <a:avLst/>
          </a:prstGeom>
        </p:spPr>
      </p:pic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>
          <a:xfrm>
            <a:off x="628650" y="2055816"/>
            <a:ext cx="7886700" cy="3159652"/>
          </a:xfrm>
        </p:spPr>
        <p:txBody>
          <a:bodyPr/>
          <a:lstStyle/>
          <a:p>
            <a:pPr marL="0" indent="0">
              <a:buNone/>
            </a:pPr>
            <a:r>
              <a:rPr lang="pl-PL" b="1" dirty="0"/>
              <a:t>Jako publiczną szkołę podstawową rozumie się szkołę publiczną prowadzoną przez jednostki samorządu terytorialnego oraz szkołę </a:t>
            </a:r>
            <a:r>
              <a:rPr lang="pl-PL" b="1"/>
              <a:t>publiczną </a:t>
            </a:r>
            <a:r>
              <a:rPr lang="pl-PL" b="1" smtClean="0"/>
              <a:t>prowadzoną </a:t>
            </a:r>
            <a:r>
              <a:rPr lang="pl-PL" b="1" dirty="0"/>
              <a:t>przez inne osoby prawne lub fizyczne na podstawie art. 88 ustawy Prawo oświatowe.</a:t>
            </a:r>
            <a:endParaRPr lang="pl-PL" dirty="0"/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7134170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ymbol zastępczy zawartości 4"/>
          <p:cNvSpPr>
            <a:spLocks noGrp="1"/>
          </p:cNvSpPr>
          <p:nvPr>
            <p:ph idx="1"/>
          </p:nvPr>
        </p:nvSpPr>
        <p:spPr>
          <a:xfrm>
            <a:off x="628650" y="1442040"/>
            <a:ext cx="7886700" cy="281681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40000"/>
                <a:lumOff val="60000"/>
              </a:schemeClr>
            </a:solidFill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/>
          </a:bodyPr>
          <a:lstStyle/>
          <a:p>
            <a:pPr marL="0" indent="0">
              <a:buNone/>
            </a:pPr>
            <a:r>
              <a:rPr lang="pl-PL" sz="3600" b="1" dirty="0">
                <a:solidFill>
                  <a:schemeClr val="tx1"/>
                </a:solidFill>
              </a:rPr>
              <a:t>Maksymalny okres realizacji projektu wynosi </a:t>
            </a:r>
            <a:r>
              <a:rPr lang="pl-PL" sz="3600" b="1" u="sng" dirty="0">
                <a:solidFill>
                  <a:srgbClr val="00B0F0"/>
                </a:solidFill>
              </a:rPr>
              <a:t>36</a:t>
            </a:r>
            <a:r>
              <a:rPr lang="pl-PL" sz="3600" b="1" dirty="0">
                <a:solidFill>
                  <a:schemeClr val="tx1"/>
                </a:solidFill>
              </a:rPr>
              <a:t> </a:t>
            </a:r>
            <a:r>
              <a:rPr lang="pl-PL" sz="3600" b="1" dirty="0" smtClean="0">
                <a:solidFill>
                  <a:schemeClr val="tx1"/>
                </a:solidFill>
              </a:rPr>
              <a:t>miesięcy.</a:t>
            </a:r>
            <a:r>
              <a:rPr lang="pl-PL" sz="3600" dirty="0" smtClean="0"/>
              <a:t>.</a:t>
            </a:r>
            <a:endParaRPr lang="pl-PL" sz="3600" dirty="0"/>
          </a:p>
        </p:txBody>
      </p:sp>
      <p:sp>
        <p:nvSpPr>
          <p:cNvPr id="6" name="Tytuł 1"/>
          <p:cNvSpPr txBox="1">
            <a:spLocks/>
          </p:cNvSpPr>
          <p:nvPr/>
        </p:nvSpPr>
        <p:spPr>
          <a:xfrm>
            <a:off x="2131773" y="0"/>
            <a:ext cx="7012227" cy="109195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eaLnBrk="0" fontAlgn="base" hangingPunct="0">
              <a:spcAft>
                <a:spcPct val="0"/>
              </a:spcAft>
              <a:defRPr/>
            </a:pPr>
            <a:r>
              <a:rPr lang="pl-PL" sz="3600" b="1" dirty="0" smtClean="0">
                <a:solidFill>
                  <a:srgbClr val="00B0F0"/>
                </a:solidFill>
                <a:cs typeface="Arial" panose="020B0604020202020204" pitchFamily="34" charset="0"/>
              </a:rPr>
              <a:t>Kryterium specyficzne dostępu nr 6</a:t>
            </a:r>
            <a:endParaRPr lang="pl-PL" sz="3600" b="1" dirty="0">
              <a:solidFill>
                <a:srgbClr val="00B0F0"/>
              </a:solidFill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716731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zawartości 4"/>
          <p:cNvSpPr>
            <a:spLocks noGrp="1"/>
          </p:cNvSpPr>
          <p:nvPr>
            <p:ph idx="1"/>
          </p:nvPr>
        </p:nvSpPr>
        <p:spPr>
          <a:xfrm>
            <a:off x="520555" y="2237908"/>
            <a:ext cx="8270397" cy="373941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40000"/>
                <a:lumOff val="60000"/>
              </a:schemeClr>
            </a:solidFill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 fontScale="92500" lnSpcReduction="10000"/>
          </a:bodyPr>
          <a:lstStyle/>
          <a:p>
            <a:pPr marL="0" indent="0">
              <a:buNone/>
            </a:pPr>
            <a:r>
              <a:rPr lang="pl-PL" sz="3000" b="1" dirty="0">
                <a:solidFill>
                  <a:schemeClr val="tx1"/>
                </a:solidFill>
              </a:rPr>
              <a:t>Projekt zakłada wdrożenie innowacji pedagogicznej w zakresie przygotowania nauczycieli do kształcenia zorientowanego na ucznia i opartego na efektach uczenia się na przykładzie jednej umiejętności podstawowej tj. umiejętności wielojęzyczności oraz jednej umiejętności przekrojowej tj. umiejętności w zakresie uczenia się zgodnie z Zintegrowaną Strategią Umiejętności </a:t>
            </a:r>
            <a:r>
              <a:rPr lang="pl-PL" sz="3000" b="1" dirty="0" smtClean="0">
                <a:solidFill>
                  <a:schemeClr val="tx1"/>
                </a:solidFill>
              </a:rPr>
              <a:t>2030.</a:t>
            </a:r>
            <a:endParaRPr lang="pl-PL" sz="3000" b="1" dirty="0"/>
          </a:p>
          <a:p>
            <a:pPr marL="0" indent="0">
              <a:buNone/>
            </a:pPr>
            <a:r>
              <a:rPr lang="pl-PL" sz="2400" dirty="0" smtClean="0"/>
              <a:t>.</a:t>
            </a:r>
            <a:endParaRPr lang="pl-PL" sz="2400" dirty="0"/>
          </a:p>
        </p:txBody>
      </p:sp>
      <p:sp>
        <p:nvSpPr>
          <p:cNvPr id="5" name="Tytuł 1"/>
          <p:cNvSpPr txBox="1">
            <a:spLocks/>
          </p:cNvSpPr>
          <p:nvPr/>
        </p:nvSpPr>
        <p:spPr>
          <a:xfrm>
            <a:off x="2131773" y="0"/>
            <a:ext cx="7012227" cy="109195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eaLnBrk="0" fontAlgn="base" hangingPunct="0">
              <a:spcAft>
                <a:spcPct val="0"/>
              </a:spcAft>
              <a:defRPr/>
            </a:pPr>
            <a:r>
              <a:rPr lang="pl-PL" sz="3600" b="1" dirty="0" smtClean="0">
                <a:solidFill>
                  <a:srgbClr val="00B0F0"/>
                </a:solidFill>
                <a:cs typeface="Arial" panose="020B0604020202020204" pitchFamily="34" charset="0"/>
              </a:rPr>
              <a:t>Kryterium specyficzne dostępu nr 7</a:t>
            </a:r>
            <a:endParaRPr lang="pl-PL" sz="3600" b="1" dirty="0">
              <a:solidFill>
                <a:srgbClr val="00B0F0"/>
              </a:solidFill>
              <a:cs typeface="Arial" panose="020B0604020202020204" pitchFamily="34" charset="0"/>
            </a:endParaRPr>
          </a:p>
        </p:txBody>
      </p:sp>
      <p:pic>
        <p:nvPicPr>
          <p:cNvPr id="7" name="Obraz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79733" y="889740"/>
            <a:ext cx="1964267" cy="13481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93118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628650" y="866274"/>
            <a:ext cx="7886700" cy="5516771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pl-PL" dirty="0" smtClean="0">
                <a:solidFill>
                  <a:srgbClr val="00B0F0"/>
                </a:solidFill>
              </a:rPr>
              <a:t>                                     Kryterium </a:t>
            </a:r>
            <a:r>
              <a:rPr lang="pl-PL" dirty="0">
                <a:solidFill>
                  <a:srgbClr val="00B0F0"/>
                </a:solidFill>
              </a:rPr>
              <a:t>specyficzne dostępu nr 7</a:t>
            </a:r>
          </a:p>
          <a:p>
            <a:pPr marL="0" indent="0">
              <a:buNone/>
            </a:pPr>
            <a:r>
              <a:rPr lang="pl-PL" sz="2000" dirty="0" smtClean="0"/>
              <a:t>Zgodnie </a:t>
            </a:r>
            <a:r>
              <a:rPr lang="pl-PL" sz="2000" dirty="0"/>
              <a:t>z Zintegrowaną Strategią Umiejętności 2030</a:t>
            </a:r>
            <a:r>
              <a:rPr lang="pl-PL" sz="2000" dirty="0" smtClean="0"/>
              <a:t>:</a:t>
            </a:r>
            <a:endParaRPr lang="pl-PL" sz="2000" dirty="0"/>
          </a:p>
          <a:p>
            <a:r>
              <a:rPr lang="pl-PL" sz="2000" dirty="0" smtClean="0"/>
              <a:t>wielojęzyczność </a:t>
            </a:r>
            <a:r>
              <a:rPr lang="pl-PL" sz="2000" dirty="0"/>
              <a:t>to zdolność do prawidłowego i skutecznego korzystania z różnych języków w celu porozumiewania się; zdolność rozumienia, wyrażania i interpretowania pojęć, myśli, uczuć, faktów i opinii w mowie i piśmie w odpowiednim zakresie kontekstów społecznych i kulturowych, w zależności od potrzeb lub pragnień danej osoby. </a:t>
            </a:r>
          </a:p>
          <a:p>
            <a:pPr marL="0" indent="0">
              <a:buNone/>
            </a:pPr>
            <a:r>
              <a:rPr lang="pl-PL" sz="2000" dirty="0" smtClean="0"/>
              <a:t>W </a:t>
            </a:r>
            <a:r>
              <a:rPr lang="pl-PL" sz="2000" dirty="0"/>
              <a:t>przedmiotowym naborze umiejętność wielojęzyczności należy wdrożyć </a:t>
            </a:r>
            <a:r>
              <a:rPr lang="pl-PL" sz="2000" dirty="0" smtClean="0"/>
              <a:t>na </a:t>
            </a:r>
            <a:r>
              <a:rPr lang="pl-PL" sz="2000" dirty="0"/>
              <a:t>przykładzie kształcenia języka angielskiego;</a:t>
            </a:r>
          </a:p>
          <a:p>
            <a:r>
              <a:rPr lang="pl-PL" sz="2000" dirty="0" smtClean="0"/>
              <a:t>umiejętność </a:t>
            </a:r>
            <a:r>
              <a:rPr lang="pl-PL" sz="2000" dirty="0"/>
              <a:t>w zakresie uczenia się to zdolność do autorefleksji, skutecznego zarządzania czasem i informacjami, konstruktywnej pracy z innymi osobami, zarządzania własnym uczeniem się i karierą zawodową, ale również umiejętność efektywnej pracy metodą projektu dla osiągnięcia wspólnego celu. </a:t>
            </a:r>
          </a:p>
          <a:p>
            <a:r>
              <a:rPr lang="pl-PL" sz="2000" dirty="0"/>
              <a:t>Uwzględnienie powyższego kryterium ma na celu rozwój kompetencji zawodowych nauczycieli sprzyjających efektywnemu nauczaniu i wyposażeniu ich w umiejętności sprzyjające wykorzystywaniu metod aktywizujących.</a:t>
            </a:r>
            <a:endParaRPr lang="pl-PL" sz="2000" dirty="0" smtClean="0"/>
          </a:p>
        </p:txBody>
      </p:sp>
    </p:spTree>
    <p:extLst>
      <p:ext uri="{BB962C8B-B14F-4D97-AF65-F5344CB8AC3E}">
        <p14:creationId xmlns:p14="http://schemas.microsoft.com/office/powerpoint/2010/main" val="189669936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zawartości 4"/>
          <p:cNvSpPr>
            <a:spLocks noGrp="1"/>
          </p:cNvSpPr>
          <p:nvPr>
            <p:ph idx="1"/>
          </p:nvPr>
        </p:nvSpPr>
        <p:spPr>
          <a:xfrm>
            <a:off x="628650" y="1574801"/>
            <a:ext cx="7886700" cy="3525307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40000"/>
                <a:lumOff val="60000"/>
              </a:schemeClr>
            </a:solidFill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/>
          </a:bodyPr>
          <a:lstStyle/>
          <a:p>
            <a:pPr marL="0" indent="0">
              <a:buNone/>
            </a:pPr>
            <a:r>
              <a:rPr lang="pl-PL" sz="2400" b="1" dirty="0">
                <a:solidFill>
                  <a:schemeClr val="tx1"/>
                </a:solidFill>
              </a:rPr>
              <a:t>Projekt realizowany będzie w oparciu o jednolity dla wszystkich szkół objętych wsparciem w projekcie schemat kompleksowego programu rozwojowego wdrażającego innowację pedagogiczną, zgodnie z minimalnym zakresem wskazanym w definicji kryterium oraz w Regulaminie wyboru projektów.</a:t>
            </a:r>
          </a:p>
        </p:txBody>
      </p:sp>
      <p:sp>
        <p:nvSpPr>
          <p:cNvPr id="5" name="Tytuł 1"/>
          <p:cNvSpPr txBox="1">
            <a:spLocks/>
          </p:cNvSpPr>
          <p:nvPr/>
        </p:nvSpPr>
        <p:spPr>
          <a:xfrm>
            <a:off x="2131773" y="0"/>
            <a:ext cx="7012227" cy="109195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eaLnBrk="0" fontAlgn="base" hangingPunct="0">
              <a:spcAft>
                <a:spcPct val="0"/>
              </a:spcAft>
              <a:defRPr/>
            </a:pPr>
            <a:r>
              <a:rPr lang="pl-PL" sz="3600" b="1" dirty="0" smtClean="0">
                <a:solidFill>
                  <a:schemeClr val="accent1">
                    <a:lumMod val="50000"/>
                  </a:schemeClr>
                </a:solidFill>
                <a:cs typeface="Arial" panose="020B0604020202020204" pitchFamily="34" charset="0"/>
              </a:rPr>
              <a:t>Kryterium specyficzne dostępu nr 8</a:t>
            </a:r>
            <a:endParaRPr lang="pl-PL" sz="3600" b="1" dirty="0">
              <a:solidFill>
                <a:schemeClr val="accent1">
                  <a:lumMod val="50000"/>
                </a:schemeClr>
              </a:solidFill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252207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80523" y="802105"/>
            <a:ext cx="7886700" cy="567719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l-PL" sz="20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Minimalny schemat wdrażania innowacji pedagogicznej obejmuje następujące rodzaje działań: </a:t>
            </a:r>
            <a:endParaRPr lang="pl-PL" sz="2000" dirty="0" smtClean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AutoNum type="alphaLcParenR"/>
            </a:pPr>
            <a:r>
              <a:rPr lang="pl-PL" sz="2000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opracowanie </a:t>
            </a:r>
            <a:r>
              <a:rPr lang="pl-PL" sz="20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programu wsparcia (w tym kryteriów wyboru nauczycieli, planu podnoszenia kompetencji, narzędzi i scenariuszy wsparcia) doskonalenia zawodowego kadry szkół i placówek systemu oświaty</a:t>
            </a:r>
            <a:r>
              <a:rPr lang="pl-PL" sz="2000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marL="457200" indent="-457200">
              <a:buAutoNum type="alphaLcParenR"/>
            </a:pPr>
            <a:r>
              <a:rPr lang="pl-PL" sz="2000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diagnoza </a:t>
            </a:r>
            <a:r>
              <a:rPr lang="pl-PL" sz="20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kompetencji zawodowych kadry szkół i placówek systemu oświaty oraz wybór kadry do udziału w projekcie w poszczególnych szkołach</a:t>
            </a:r>
            <a:r>
              <a:rPr lang="pl-PL" sz="2000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marL="457200" indent="-457200">
              <a:buAutoNum type="alphaLcParenR"/>
            </a:pPr>
            <a:r>
              <a:rPr lang="pl-PL" sz="2000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opracowanie </a:t>
            </a:r>
            <a:r>
              <a:rPr lang="pl-PL" sz="20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planu doposażenia i </a:t>
            </a:r>
            <a:r>
              <a:rPr lang="pl-PL" sz="2000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rearanżacji</a:t>
            </a:r>
            <a:r>
              <a:rPr lang="pl-PL" sz="20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przestrzeni szkolnej oraz ich wdrożenie w taki sposób by sprzyjała ona rozwojowi umiejętności samodzielnego uczenia się uczniów; </a:t>
            </a:r>
            <a:endParaRPr lang="pl-PL" sz="2000" dirty="0" smtClean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AutoNum type="alphaLcParenR"/>
            </a:pPr>
            <a:r>
              <a:rPr lang="pl-PL" sz="2000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wdrożenie </a:t>
            </a:r>
            <a:r>
              <a:rPr lang="pl-PL" sz="20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programu wsparcia doskonalenia zawodowego kadry szkół i placówek systemu oświaty</a:t>
            </a:r>
            <a:r>
              <a:rPr lang="pl-PL" sz="2000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endParaRPr lang="pl-PL" sz="3000" dirty="0" smtClean="0"/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72509336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628650" y="1203158"/>
            <a:ext cx="7886700" cy="5179887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pl-PL" sz="2000" dirty="0" smtClean="0">
              <a:solidFill>
                <a:schemeClr val="accent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76225" indent="-276225">
              <a:buNone/>
            </a:pPr>
            <a:r>
              <a:rPr lang="pl-PL" sz="2000" dirty="0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e) opracowanie </a:t>
            </a:r>
            <a:r>
              <a:rPr lang="pl-PL" sz="2000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cząstkowych wniosków i rekomendacji w trakcie realizacji projektu oraz końcowego raportu po zakończeniu realizacji wsparcia  kadry szkół i placówek systemu oświaty;</a:t>
            </a:r>
          </a:p>
          <a:p>
            <a:pPr marL="276225" indent="-276225">
              <a:buNone/>
            </a:pPr>
            <a:r>
              <a:rPr lang="pl-PL" sz="2000" dirty="0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f) przygotowanie </a:t>
            </a:r>
            <a:r>
              <a:rPr lang="pl-PL" sz="2000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założeń i narzędzi  jakościowego oceniania kompetencji  kadry szkół i placówek systemu oświaty i uczniów;</a:t>
            </a:r>
          </a:p>
          <a:p>
            <a:pPr marL="276225" indent="-276225">
              <a:buNone/>
            </a:pPr>
            <a:r>
              <a:rPr lang="pl-PL" sz="2000" dirty="0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g) zaplanowanie </a:t>
            </a:r>
            <a:r>
              <a:rPr lang="pl-PL" sz="2000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działań upowszechniających efekty zrealizowanego wsparcia dla szkół i placówek systemu oświaty, które nie brały udziału projekcie;</a:t>
            </a:r>
          </a:p>
          <a:p>
            <a:pPr marL="276225" indent="-276225">
              <a:buNone/>
            </a:pPr>
            <a:r>
              <a:rPr lang="pl-PL" sz="2000" dirty="0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h) przeprowadzenie </a:t>
            </a:r>
            <a:r>
              <a:rPr lang="pl-PL" sz="2000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 uczniami projektów edukacyjnych mających na celu rozwój umiejętności samodzielnego uczenia się przy wykorzystaniu nabytych w ramach projektu kompetencji zawodowych kadry szkół i placówek systemu oświaty.</a:t>
            </a:r>
          </a:p>
          <a:p>
            <a:endParaRPr lang="pl-PL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223683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ymbol zastępczy zawartości 4"/>
          <p:cNvSpPr>
            <a:spLocks noGrp="1"/>
          </p:cNvSpPr>
          <p:nvPr>
            <p:ph idx="1"/>
          </p:nvPr>
        </p:nvSpPr>
        <p:spPr>
          <a:xfrm>
            <a:off x="585272" y="1378429"/>
            <a:ext cx="7886700" cy="432723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40000"/>
                <a:lumOff val="60000"/>
              </a:schemeClr>
            </a:solidFill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/>
          </a:bodyPr>
          <a:lstStyle/>
          <a:p>
            <a:pPr marL="0" indent="0">
              <a:buNone/>
            </a:pPr>
            <a:r>
              <a:rPr lang="pl-PL" b="1" dirty="0">
                <a:solidFill>
                  <a:schemeClr val="tx1"/>
                </a:solidFill>
              </a:rPr>
              <a:t>Projekt zakłada objęcie wsparciem </a:t>
            </a:r>
            <a:r>
              <a:rPr lang="pl-PL" b="1" dirty="0" smtClean="0">
                <a:solidFill>
                  <a:schemeClr val="tx1"/>
                </a:solidFill>
              </a:rPr>
              <a:t>minimum </a:t>
            </a:r>
            <a:r>
              <a:rPr lang="pl-PL" b="1" dirty="0" smtClean="0">
                <a:solidFill>
                  <a:srgbClr val="FF0000"/>
                </a:solidFill>
              </a:rPr>
              <a:t>37 </a:t>
            </a:r>
            <a:r>
              <a:rPr lang="pl-PL" b="1" dirty="0">
                <a:solidFill>
                  <a:schemeClr val="tx1"/>
                </a:solidFill>
              </a:rPr>
              <a:t>publicznych szkół podstawowych zlokalizowanych na terenie przynajmniej </a:t>
            </a:r>
            <a:r>
              <a:rPr lang="pl-PL" b="1" dirty="0" smtClean="0">
                <a:solidFill>
                  <a:srgbClr val="FF0000"/>
                </a:solidFill>
              </a:rPr>
              <a:t>22</a:t>
            </a:r>
            <a:r>
              <a:rPr lang="pl-PL" b="1" dirty="0" smtClean="0">
                <a:solidFill>
                  <a:schemeClr val="tx1"/>
                </a:solidFill>
              </a:rPr>
              <a:t> </a:t>
            </a:r>
            <a:r>
              <a:rPr lang="pl-PL" b="1" dirty="0">
                <a:solidFill>
                  <a:schemeClr val="tx1"/>
                </a:solidFill>
              </a:rPr>
              <a:t>gmin subregionu  </a:t>
            </a:r>
            <a:r>
              <a:rPr lang="pl-PL" b="1" dirty="0" smtClean="0">
                <a:solidFill>
                  <a:schemeClr val="tx1"/>
                </a:solidFill>
              </a:rPr>
              <a:t>elbląskiego, </a:t>
            </a:r>
            <a:r>
              <a:rPr lang="pl-PL" b="1" dirty="0">
                <a:solidFill>
                  <a:schemeClr val="tx1"/>
                </a:solidFill>
              </a:rPr>
              <a:t>z czego minimum </a:t>
            </a:r>
            <a:r>
              <a:rPr lang="pl-PL" b="1" dirty="0" smtClean="0">
                <a:solidFill>
                  <a:srgbClr val="FF0000"/>
                </a:solidFill>
              </a:rPr>
              <a:t>8</a:t>
            </a:r>
            <a:r>
              <a:rPr lang="pl-PL" b="1" dirty="0" smtClean="0">
                <a:solidFill>
                  <a:schemeClr val="tx1"/>
                </a:solidFill>
              </a:rPr>
              <a:t> </a:t>
            </a:r>
            <a:r>
              <a:rPr lang="pl-PL" b="1" dirty="0">
                <a:solidFill>
                  <a:schemeClr val="tx1"/>
                </a:solidFill>
              </a:rPr>
              <a:t>to gminy wiejskie</a:t>
            </a:r>
            <a:r>
              <a:rPr lang="pl-PL" dirty="0">
                <a:solidFill>
                  <a:schemeClr val="tx1"/>
                </a:solidFill>
              </a:rPr>
              <a:t>.</a:t>
            </a:r>
          </a:p>
        </p:txBody>
      </p:sp>
      <p:sp>
        <p:nvSpPr>
          <p:cNvPr id="4" name="Tytuł 1"/>
          <p:cNvSpPr txBox="1">
            <a:spLocks/>
          </p:cNvSpPr>
          <p:nvPr/>
        </p:nvSpPr>
        <p:spPr>
          <a:xfrm>
            <a:off x="1398072" y="0"/>
            <a:ext cx="8658938" cy="109195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eaLnBrk="0" fontAlgn="base" hangingPunct="0">
              <a:spcAft>
                <a:spcPct val="0"/>
              </a:spcAft>
              <a:defRPr/>
            </a:pPr>
            <a:r>
              <a:rPr lang="pl-PL" sz="3600" b="1" dirty="0" smtClean="0">
                <a:solidFill>
                  <a:schemeClr val="accent1">
                    <a:lumMod val="50000"/>
                  </a:schemeClr>
                </a:solidFill>
                <a:cs typeface="Arial" panose="020B0604020202020204" pitchFamily="34" charset="0"/>
              </a:rPr>
              <a:t>Kryterium specyficzne dostępu nr 9</a:t>
            </a:r>
            <a:endParaRPr lang="pl-PL" sz="3600" b="1" dirty="0">
              <a:solidFill>
                <a:schemeClr val="accent1">
                  <a:lumMod val="50000"/>
                </a:schemeClr>
              </a:solidFill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04341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ymbol zastępczy zawartości 4"/>
          <p:cNvSpPr>
            <a:spLocks noGrp="1"/>
          </p:cNvSpPr>
          <p:nvPr>
            <p:ph idx="1"/>
          </p:nvPr>
        </p:nvSpPr>
        <p:spPr>
          <a:xfrm>
            <a:off x="585272" y="1378429"/>
            <a:ext cx="7886700" cy="432723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40000"/>
                <a:lumOff val="60000"/>
              </a:schemeClr>
            </a:solidFill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/>
          </a:bodyPr>
          <a:lstStyle/>
          <a:p>
            <a:pPr marL="0" indent="0">
              <a:buNone/>
            </a:pPr>
            <a:r>
              <a:rPr lang="pl-PL" b="1" dirty="0">
                <a:solidFill>
                  <a:schemeClr val="tx1"/>
                </a:solidFill>
              </a:rPr>
              <a:t>Projekt zakłada objęcie wsparciem </a:t>
            </a:r>
            <a:r>
              <a:rPr lang="pl-PL" b="1" dirty="0" smtClean="0">
                <a:solidFill>
                  <a:schemeClr val="tx1"/>
                </a:solidFill>
              </a:rPr>
              <a:t>minimum </a:t>
            </a:r>
            <a:r>
              <a:rPr lang="pl-PL" b="1" dirty="0" smtClean="0">
                <a:solidFill>
                  <a:srgbClr val="FF0000"/>
                </a:solidFill>
              </a:rPr>
              <a:t>20</a:t>
            </a:r>
            <a:r>
              <a:rPr lang="pl-PL" b="1" dirty="0" smtClean="0">
                <a:solidFill>
                  <a:schemeClr val="tx1"/>
                </a:solidFill>
              </a:rPr>
              <a:t> </a:t>
            </a:r>
            <a:r>
              <a:rPr lang="pl-PL" b="1" dirty="0">
                <a:solidFill>
                  <a:schemeClr val="tx1"/>
                </a:solidFill>
              </a:rPr>
              <a:t>publicznych szkół podstawowych zlokalizowanych na terenie przynajmniej </a:t>
            </a:r>
            <a:r>
              <a:rPr lang="pl-PL" b="1" dirty="0" smtClean="0">
                <a:solidFill>
                  <a:srgbClr val="FF0000"/>
                </a:solidFill>
              </a:rPr>
              <a:t>13</a:t>
            </a:r>
            <a:r>
              <a:rPr lang="pl-PL" b="1" dirty="0" smtClean="0">
                <a:solidFill>
                  <a:schemeClr val="tx1"/>
                </a:solidFill>
              </a:rPr>
              <a:t> gmin </a:t>
            </a:r>
            <a:r>
              <a:rPr lang="pl-PL" b="1" dirty="0">
                <a:solidFill>
                  <a:schemeClr val="tx1"/>
                </a:solidFill>
              </a:rPr>
              <a:t>subregionu  </a:t>
            </a:r>
            <a:r>
              <a:rPr lang="pl-PL" b="1" dirty="0" smtClean="0">
                <a:solidFill>
                  <a:schemeClr val="tx1"/>
                </a:solidFill>
              </a:rPr>
              <a:t>ełckiego, </a:t>
            </a:r>
            <a:r>
              <a:rPr lang="pl-PL" b="1" dirty="0">
                <a:solidFill>
                  <a:schemeClr val="tx1"/>
                </a:solidFill>
              </a:rPr>
              <a:t>z czego </a:t>
            </a:r>
            <a:r>
              <a:rPr lang="pl-PL" b="1" dirty="0" smtClean="0">
                <a:solidFill>
                  <a:schemeClr val="tx1"/>
                </a:solidFill>
              </a:rPr>
              <a:t>minimum </a:t>
            </a:r>
            <a:r>
              <a:rPr lang="pl-PL" b="1" dirty="0" smtClean="0">
                <a:solidFill>
                  <a:srgbClr val="FF0000"/>
                </a:solidFill>
              </a:rPr>
              <a:t>5</a:t>
            </a:r>
            <a:r>
              <a:rPr lang="pl-PL" b="1" dirty="0" smtClean="0">
                <a:solidFill>
                  <a:schemeClr val="tx1"/>
                </a:solidFill>
              </a:rPr>
              <a:t> to </a:t>
            </a:r>
            <a:r>
              <a:rPr lang="pl-PL" b="1" dirty="0">
                <a:solidFill>
                  <a:schemeClr val="tx1"/>
                </a:solidFill>
              </a:rPr>
              <a:t>gminy wiejskie.</a:t>
            </a:r>
          </a:p>
        </p:txBody>
      </p:sp>
      <p:sp>
        <p:nvSpPr>
          <p:cNvPr id="4" name="Tytuł 1"/>
          <p:cNvSpPr txBox="1">
            <a:spLocks/>
          </p:cNvSpPr>
          <p:nvPr/>
        </p:nvSpPr>
        <p:spPr>
          <a:xfrm>
            <a:off x="1364206" y="0"/>
            <a:ext cx="8658937" cy="109195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eaLnBrk="0" fontAlgn="base" hangingPunct="0">
              <a:spcAft>
                <a:spcPct val="0"/>
              </a:spcAft>
              <a:defRPr/>
            </a:pPr>
            <a:r>
              <a:rPr lang="pl-PL" sz="3600" b="1" dirty="0" smtClean="0">
                <a:solidFill>
                  <a:schemeClr val="accent1">
                    <a:lumMod val="50000"/>
                  </a:schemeClr>
                </a:solidFill>
                <a:cs typeface="Arial" panose="020B0604020202020204" pitchFamily="34" charset="0"/>
              </a:rPr>
              <a:t>Kryterium specyficzne dostępu nr 10</a:t>
            </a:r>
            <a:endParaRPr lang="pl-PL" sz="3600" b="1" dirty="0">
              <a:solidFill>
                <a:schemeClr val="accent1">
                  <a:lumMod val="50000"/>
                </a:schemeClr>
              </a:solidFill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576430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ymbol zastępczy zawartości 4"/>
          <p:cNvSpPr>
            <a:spLocks noGrp="1"/>
          </p:cNvSpPr>
          <p:nvPr>
            <p:ph idx="1"/>
          </p:nvPr>
        </p:nvSpPr>
        <p:spPr>
          <a:xfrm>
            <a:off x="585272" y="1378429"/>
            <a:ext cx="7886700" cy="432723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40000"/>
                <a:lumOff val="60000"/>
              </a:schemeClr>
            </a:solidFill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/>
          </a:bodyPr>
          <a:lstStyle/>
          <a:p>
            <a:pPr marL="0" indent="0">
              <a:buNone/>
            </a:pPr>
            <a:r>
              <a:rPr lang="pl-PL" b="1" dirty="0">
                <a:solidFill>
                  <a:schemeClr val="tx1"/>
                </a:solidFill>
              </a:rPr>
              <a:t>Projekt zakłada objęcie wsparciem </a:t>
            </a:r>
            <a:r>
              <a:rPr lang="pl-PL" b="1" dirty="0" smtClean="0">
                <a:solidFill>
                  <a:schemeClr val="tx1"/>
                </a:solidFill>
              </a:rPr>
              <a:t>minimum </a:t>
            </a:r>
            <a:r>
              <a:rPr lang="pl-PL" b="1" dirty="0" smtClean="0">
                <a:solidFill>
                  <a:srgbClr val="FF0000"/>
                </a:solidFill>
              </a:rPr>
              <a:t>43</a:t>
            </a:r>
            <a:r>
              <a:rPr lang="pl-PL" b="1" dirty="0" smtClean="0">
                <a:solidFill>
                  <a:schemeClr val="tx1"/>
                </a:solidFill>
              </a:rPr>
              <a:t> </a:t>
            </a:r>
            <a:r>
              <a:rPr lang="pl-PL" b="1" dirty="0">
                <a:solidFill>
                  <a:schemeClr val="tx1"/>
                </a:solidFill>
              </a:rPr>
              <a:t>publicznych szkół podstawowych zlokalizowanych na terenie </a:t>
            </a:r>
            <a:r>
              <a:rPr lang="pl-PL" b="1" dirty="0" smtClean="0">
                <a:solidFill>
                  <a:schemeClr val="tx1"/>
                </a:solidFill>
              </a:rPr>
              <a:t>przynajmniej </a:t>
            </a:r>
            <a:r>
              <a:rPr lang="pl-PL" b="1" dirty="0" smtClean="0">
                <a:solidFill>
                  <a:srgbClr val="FF0000"/>
                </a:solidFill>
              </a:rPr>
              <a:t>24</a:t>
            </a:r>
            <a:r>
              <a:rPr lang="pl-PL" b="1" dirty="0" smtClean="0">
                <a:solidFill>
                  <a:schemeClr val="tx1"/>
                </a:solidFill>
              </a:rPr>
              <a:t> gmin </a:t>
            </a:r>
            <a:r>
              <a:rPr lang="pl-PL" b="1" dirty="0">
                <a:solidFill>
                  <a:schemeClr val="tx1"/>
                </a:solidFill>
              </a:rPr>
              <a:t>subregionu  </a:t>
            </a:r>
            <a:r>
              <a:rPr lang="pl-PL" b="1" dirty="0" smtClean="0">
                <a:solidFill>
                  <a:schemeClr val="tx1"/>
                </a:solidFill>
              </a:rPr>
              <a:t>olsztyńskiego, </a:t>
            </a:r>
            <a:r>
              <a:rPr lang="pl-PL" b="1" dirty="0">
                <a:solidFill>
                  <a:schemeClr val="tx1"/>
                </a:solidFill>
              </a:rPr>
              <a:t>z czego minimum </a:t>
            </a:r>
            <a:r>
              <a:rPr lang="pl-PL" b="1" dirty="0" smtClean="0">
                <a:solidFill>
                  <a:srgbClr val="FF0000"/>
                </a:solidFill>
              </a:rPr>
              <a:t>9</a:t>
            </a:r>
            <a:r>
              <a:rPr lang="pl-PL" b="1" dirty="0" smtClean="0">
                <a:solidFill>
                  <a:schemeClr val="tx1"/>
                </a:solidFill>
              </a:rPr>
              <a:t> to </a:t>
            </a:r>
            <a:r>
              <a:rPr lang="pl-PL" b="1" dirty="0">
                <a:solidFill>
                  <a:schemeClr val="tx1"/>
                </a:solidFill>
              </a:rPr>
              <a:t>gminy wiejskie.</a:t>
            </a:r>
          </a:p>
        </p:txBody>
      </p:sp>
      <p:sp>
        <p:nvSpPr>
          <p:cNvPr id="4" name="Tytuł 1"/>
          <p:cNvSpPr txBox="1">
            <a:spLocks/>
          </p:cNvSpPr>
          <p:nvPr/>
        </p:nvSpPr>
        <p:spPr>
          <a:xfrm>
            <a:off x="2231982" y="100208"/>
            <a:ext cx="7012227" cy="109195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eaLnBrk="0" fontAlgn="base" hangingPunct="0">
              <a:spcAft>
                <a:spcPct val="0"/>
              </a:spcAft>
              <a:defRPr/>
            </a:pPr>
            <a:r>
              <a:rPr lang="pl-PL" sz="3600" b="1" dirty="0" smtClean="0">
                <a:solidFill>
                  <a:schemeClr val="accent1">
                    <a:lumMod val="50000"/>
                  </a:schemeClr>
                </a:solidFill>
                <a:cs typeface="Arial" panose="020B0604020202020204" pitchFamily="34" charset="0"/>
              </a:rPr>
              <a:t>Kryterium specyficzne dostępu nr 11</a:t>
            </a:r>
            <a:endParaRPr lang="pl-PL" sz="3600" b="1" dirty="0">
              <a:solidFill>
                <a:schemeClr val="accent1">
                  <a:lumMod val="50000"/>
                </a:schemeClr>
              </a:solidFill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293417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zawartości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pl-PL" sz="5000" dirty="0" smtClean="0"/>
          </a:p>
          <a:p>
            <a:pPr marL="0" indent="0" algn="ctr">
              <a:buNone/>
            </a:pPr>
            <a:r>
              <a:rPr lang="pl-PL" sz="5000" b="1" dirty="0">
                <a:solidFill>
                  <a:srgbClr val="00B0F0"/>
                </a:solidFill>
                <a:latin typeface="+mj-lt"/>
                <a:ea typeface="+mj-ea"/>
                <a:cs typeface="Arial" panose="020B0604020202020204" pitchFamily="34" charset="0"/>
              </a:rPr>
              <a:t>Kryteria </a:t>
            </a:r>
            <a:r>
              <a:rPr lang="pl-PL" sz="5000" b="1" dirty="0" smtClean="0">
                <a:solidFill>
                  <a:srgbClr val="00B0F0"/>
                </a:solidFill>
                <a:latin typeface="+mj-lt"/>
                <a:ea typeface="+mj-ea"/>
                <a:cs typeface="Arial" panose="020B0604020202020204" pitchFamily="34" charset="0"/>
              </a:rPr>
              <a:t>specyficzne dostępu </a:t>
            </a:r>
          </a:p>
          <a:p>
            <a:pPr marL="0" indent="0" algn="ctr">
              <a:buNone/>
            </a:pPr>
            <a:endParaRPr lang="pl-PL" sz="5000" b="1" dirty="0">
              <a:solidFill>
                <a:schemeClr val="accent1">
                  <a:lumMod val="50000"/>
                </a:schemeClr>
              </a:solidFill>
              <a:latin typeface="+mj-lt"/>
              <a:ea typeface="+mj-ea"/>
              <a:cs typeface="Arial" panose="020B0604020202020204" pitchFamily="34" charset="0"/>
            </a:endParaRPr>
          </a:p>
        </p:txBody>
      </p:sp>
      <p:pic>
        <p:nvPicPr>
          <p:cNvPr id="2" name="Obraz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895850"/>
            <a:ext cx="2524125" cy="1809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2346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" name="Symbol zastępczy zawartości 1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82349766"/>
              </p:ext>
            </p:extLst>
          </p:nvPr>
        </p:nvGraphicFramePr>
        <p:xfrm>
          <a:off x="716332" y="1504668"/>
          <a:ext cx="7886700" cy="395367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64238">
                  <a:extLst>
                    <a:ext uri="{9D8B030D-6E8A-4147-A177-3AD203B41FA5}">
                      <a16:colId xmlns:a16="http://schemas.microsoft.com/office/drawing/2014/main" val="710206282"/>
                    </a:ext>
                  </a:extLst>
                </a:gridCol>
                <a:gridCol w="1979112">
                  <a:extLst>
                    <a:ext uri="{9D8B030D-6E8A-4147-A177-3AD203B41FA5}">
                      <a16:colId xmlns:a16="http://schemas.microsoft.com/office/drawing/2014/main" val="1839595081"/>
                    </a:ext>
                  </a:extLst>
                </a:gridCol>
                <a:gridCol w="1971675">
                  <a:extLst>
                    <a:ext uri="{9D8B030D-6E8A-4147-A177-3AD203B41FA5}">
                      <a16:colId xmlns:a16="http://schemas.microsoft.com/office/drawing/2014/main" val="2730633482"/>
                    </a:ext>
                  </a:extLst>
                </a:gridCol>
                <a:gridCol w="1971675">
                  <a:extLst>
                    <a:ext uri="{9D8B030D-6E8A-4147-A177-3AD203B41FA5}">
                      <a16:colId xmlns:a16="http://schemas.microsoft.com/office/drawing/2014/main" val="4246429334"/>
                    </a:ext>
                  </a:extLst>
                </a:gridCol>
              </a:tblGrid>
              <a:tr h="1667670">
                <a:tc>
                  <a:txBody>
                    <a:bodyPr/>
                    <a:lstStyle/>
                    <a:p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3200" b="1" dirty="0" smtClean="0">
                          <a:solidFill>
                            <a:schemeClr val="tx1"/>
                          </a:solidFill>
                        </a:rPr>
                        <a:t>subregion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3200" b="1" dirty="0" smtClean="0">
                          <a:solidFill>
                            <a:schemeClr val="tx1"/>
                          </a:solidFill>
                        </a:rPr>
                        <a:t>elbląski</a:t>
                      </a:r>
                    </a:p>
                    <a:p>
                      <a:endParaRPr lang="pl-PL" sz="3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3200" b="1" dirty="0" smtClean="0">
                          <a:solidFill>
                            <a:schemeClr val="tx1"/>
                          </a:solidFill>
                        </a:rPr>
                        <a:t>subregion ełcki</a:t>
                      </a:r>
                      <a:endParaRPr lang="pl-PL" sz="3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3200" b="1" dirty="0" smtClean="0">
                          <a:solidFill>
                            <a:schemeClr val="tx1"/>
                          </a:solidFill>
                        </a:rPr>
                        <a:t>subregion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3200" b="1" dirty="0" smtClean="0">
                          <a:solidFill>
                            <a:schemeClr val="tx1"/>
                          </a:solidFill>
                        </a:rPr>
                        <a:t>olsztyński</a:t>
                      </a:r>
                    </a:p>
                    <a:p>
                      <a:pPr algn="ctr"/>
                      <a:endParaRPr lang="pl-PL" sz="32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58990237"/>
                  </a:ext>
                </a:extLst>
              </a:tr>
              <a:tr h="686687">
                <a:tc>
                  <a:txBody>
                    <a:bodyPr/>
                    <a:lstStyle/>
                    <a:p>
                      <a:r>
                        <a:rPr lang="pl-PL" sz="2200" b="1" dirty="0" smtClean="0"/>
                        <a:t>Minimalna</a:t>
                      </a:r>
                      <a:r>
                        <a:rPr lang="pl-PL" sz="2200" b="1" baseline="0" dirty="0" smtClean="0"/>
                        <a:t> liczba szkół</a:t>
                      </a:r>
                      <a:endParaRPr lang="pl-PL" sz="2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dirty="0" smtClean="0"/>
                        <a:t>37</a:t>
                      </a:r>
                      <a:endParaRPr lang="pl-PL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dirty="0" smtClean="0"/>
                        <a:t>20</a:t>
                      </a:r>
                      <a:endParaRPr lang="pl-PL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dirty="0" smtClean="0"/>
                        <a:t>43</a:t>
                      </a:r>
                      <a:endParaRPr lang="pl-PL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65561761"/>
                  </a:ext>
                </a:extLst>
              </a:tr>
              <a:tr h="686687">
                <a:tc>
                  <a:txBody>
                    <a:bodyPr/>
                    <a:lstStyle/>
                    <a:p>
                      <a:r>
                        <a:rPr lang="pl-PL" sz="2200" b="1" dirty="0" smtClean="0"/>
                        <a:t>Minimalna liczba gmin</a:t>
                      </a:r>
                      <a:endParaRPr lang="pl-PL" sz="2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dirty="0" smtClean="0"/>
                        <a:t>22</a:t>
                      </a:r>
                      <a:endParaRPr lang="pl-PL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dirty="0" smtClean="0"/>
                        <a:t>13 </a:t>
                      </a:r>
                      <a:endParaRPr lang="pl-PL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dirty="0" smtClean="0"/>
                        <a:t>24</a:t>
                      </a:r>
                      <a:endParaRPr lang="pl-PL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1787776"/>
                  </a:ext>
                </a:extLst>
              </a:tr>
              <a:tr h="686687">
                <a:tc>
                  <a:txBody>
                    <a:bodyPr/>
                    <a:lstStyle/>
                    <a:p>
                      <a:r>
                        <a:rPr lang="pl-PL" sz="2200" b="1" dirty="0" smtClean="0"/>
                        <a:t>Liczba</a:t>
                      </a:r>
                      <a:r>
                        <a:rPr lang="pl-PL" sz="2200" b="1" baseline="0" dirty="0" smtClean="0"/>
                        <a:t> gmin wiejskich</a:t>
                      </a:r>
                      <a:endParaRPr lang="pl-PL" sz="2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dirty="0" smtClean="0"/>
                        <a:t>8</a:t>
                      </a:r>
                      <a:endParaRPr lang="pl-PL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dirty="0" smtClean="0"/>
                        <a:t>5</a:t>
                      </a:r>
                      <a:endParaRPr lang="pl-PL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dirty="0" smtClean="0"/>
                        <a:t>9</a:t>
                      </a:r>
                      <a:endParaRPr lang="pl-PL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35974625"/>
                  </a:ext>
                </a:extLst>
              </a:tr>
            </a:tbl>
          </a:graphicData>
        </a:graphic>
      </p:graphicFrame>
      <p:sp>
        <p:nvSpPr>
          <p:cNvPr id="9" name="Tytuł 1"/>
          <p:cNvSpPr txBox="1">
            <a:spLocks/>
          </p:cNvSpPr>
          <p:nvPr/>
        </p:nvSpPr>
        <p:spPr>
          <a:xfrm>
            <a:off x="1906305" y="225468"/>
            <a:ext cx="7012227" cy="109195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eaLnBrk="0" fontAlgn="base" hangingPunct="0">
              <a:spcAft>
                <a:spcPct val="0"/>
              </a:spcAft>
              <a:defRPr/>
            </a:pPr>
            <a:r>
              <a:rPr lang="pl-PL" sz="3600" b="1" dirty="0" smtClean="0">
                <a:solidFill>
                  <a:schemeClr val="accent1">
                    <a:lumMod val="50000"/>
                  </a:schemeClr>
                </a:solidFill>
                <a:cs typeface="Arial" panose="020B0604020202020204" pitchFamily="34" charset="0"/>
              </a:rPr>
              <a:t>Kryterium specyficzne dostępu </a:t>
            </a:r>
          </a:p>
          <a:p>
            <a:pPr algn="ctr" eaLnBrk="0" fontAlgn="base" hangingPunct="0">
              <a:spcAft>
                <a:spcPct val="0"/>
              </a:spcAft>
              <a:defRPr/>
            </a:pPr>
            <a:r>
              <a:rPr lang="pl-PL" sz="3600" b="1" dirty="0" smtClean="0">
                <a:solidFill>
                  <a:schemeClr val="accent1">
                    <a:lumMod val="50000"/>
                  </a:schemeClr>
                </a:solidFill>
                <a:cs typeface="Arial" panose="020B0604020202020204" pitchFamily="34" charset="0"/>
              </a:rPr>
              <a:t>nr 9, 10, 11.</a:t>
            </a:r>
            <a:endParaRPr lang="pl-PL" sz="3600" b="1" dirty="0">
              <a:solidFill>
                <a:schemeClr val="accent1">
                  <a:lumMod val="50000"/>
                </a:schemeClr>
              </a:solidFill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30780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ymbol zastępczy zawartości 4"/>
          <p:cNvSpPr>
            <a:spLocks noGrp="1"/>
          </p:cNvSpPr>
          <p:nvPr>
            <p:ph idx="1"/>
          </p:nvPr>
        </p:nvSpPr>
        <p:spPr>
          <a:xfrm>
            <a:off x="713317" y="1811867"/>
            <a:ext cx="7886700" cy="2791758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40000"/>
                <a:lumOff val="60000"/>
              </a:schemeClr>
            </a:solidFill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/>
          </a:bodyPr>
          <a:lstStyle/>
          <a:p>
            <a:pPr marL="0" indent="0">
              <a:buNone/>
            </a:pPr>
            <a:r>
              <a:rPr lang="pl-PL" sz="3000" dirty="0">
                <a:solidFill>
                  <a:schemeClr val="tx1"/>
                </a:solidFill>
              </a:rPr>
              <a:t>Projekt zakłada objęcie wsparciem minimum 430 nauczycieli zatrudnionych w publicznych szkołach podstawowych subregionu olsztyńskiego, przy czym minimum to 20% nauczycieli z każdej szkoły objętej wsparciem.</a:t>
            </a:r>
          </a:p>
        </p:txBody>
      </p:sp>
      <p:sp>
        <p:nvSpPr>
          <p:cNvPr id="6" name="Tytuł 1"/>
          <p:cNvSpPr txBox="1">
            <a:spLocks/>
          </p:cNvSpPr>
          <p:nvPr/>
        </p:nvSpPr>
        <p:spPr>
          <a:xfrm>
            <a:off x="2131773" y="0"/>
            <a:ext cx="7012227" cy="109195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eaLnBrk="0" fontAlgn="base" hangingPunct="0">
              <a:spcAft>
                <a:spcPct val="0"/>
              </a:spcAft>
              <a:defRPr/>
            </a:pPr>
            <a:r>
              <a:rPr lang="pl-PL" sz="3600" b="1" dirty="0" smtClean="0">
                <a:solidFill>
                  <a:schemeClr val="accent1">
                    <a:lumMod val="50000"/>
                  </a:schemeClr>
                </a:solidFill>
                <a:cs typeface="Arial" panose="020B0604020202020204" pitchFamily="34" charset="0"/>
              </a:rPr>
              <a:t>Kryterium specyficzne dostępu nr 12</a:t>
            </a:r>
            <a:endParaRPr lang="pl-PL" sz="3600" b="1" dirty="0">
              <a:solidFill>
                <a:schemeClr val="accent1">
                  <a:lumMod val="50000"/>
                </a:schemeClr>
              </a:solidFill>
              <a:cs typeface="Arial" panose="020B0604020202020204" pitchFamily="34" charset="0"/>
            </a:endParaRPr>
          </a:p>
        </p:txBody>
      </p:sp>
      <p:sp>
        <p:nvSpPr>
          <p:cNvPr id="2" name="Prostokąt zaokrąglony 1"/>
          <p:cNvSpPr/>
          <p:nvPr/>
        </p:nvSpPr>
        <p:spPr>
          <a:xfrm>
            <a:off x="4656667" y="4443005"/>
            <a:ext cx="3723217" cy="1117600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l-PL" sz="2800" b="1" dirty="0"/>
              <a:t>s</a:t>
            </a:r>
            <a:r>
              <a:rPr lang="pl-PL" sz="2800" b="1" dirty="0" smtClean="0"/>
              <a:t>ubregion olsztyński</a:t>
            </a:r>
            <a:endParaRPr lang="pl-PL" sz="2800" b="1" dirty="0"/>
          </a:p>
        </p:txBody>
      </p:sp>
    </p:spTree>
    <p:extLst>
      <p:ext uri="{BB962C8B-B14F-4D97-AF65-F5344CB8AC3E}">
        <p14:creationId xmlns:p14="http://schemas.microsoft.com/office/powerpoint/2010/main" val="26954636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ymbol zastępczy zawartości 4"/>
          <p:cNvSpPr>
            <a:spLocks noGrp="1"/>
          </p:cNvSpPr>
          <p:nvPr>
            <p:ph idx="1"/>
          </p:nvPr>
        </p:nvSpPr>
        <p:spPr>
          <a:xfrm>
            <a:off x="848784" y="1460210"/>
            <a:ext cx="7886700" cy="3017226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40000"/>
                <a:lumOff val="60000"/>
              </a:schemeClr>
            </a:solidFill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/>
          </a:bodyPr>
          <a:lstStyle/>
          <a:p>
            <a:pPr marL="0" indent="0">
              <a:buNone/>
            </a:pPr>
            <a:r>
              <a:rPr lang="pl-PL" sz="3000" dirty="0">
                <a:solidFill>
                  <a:schemeClr val="tx1"/>
                </a:solidFill>
              </a:rPr>
              <a:t>Projekt zakłada objęcie wsparciem minimum 370 nauczycieli zatrudnionych w publicznych szkołach podstawowych subregionu elbląskiego, przy czym minimum to 20% nauczycieli z każdej szkoły objętej wsparciem.</a:t>
            </a:r>
          </a:p>
        </p:txBody>
      </p:sp>
      <p:sp>
        <p:nvSpPr>
          <p:cNvPr id="4" name="Tytuł 1"/>
          <p:cNvSpPr txBox="1">
            <a:spLocks/>
          </p:cNvSpPr>
          <p:nvPr/>
        </p:nvSpPr>
        <p:spPr>
          <a:xfrm>
            <a:off x="2131773" y="0"/>
            <a:ext cx="7012227" cy="109195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eaLnBrk="0" fontAlgn="base" hangingPunct="0">
              <a:spcAft>
                <a:spcPct val="0"/>
              </a:spcAft>
              <a:defRPr/>
            </a:pPr>
            <a:r>
              <a:rPr lang="pl-PL" sz="3600" b="1" dirty="0" smtClean="0">
                <a:solidFill>
                  <a:schemeClr val="accent1">
                    <a:lumMod val="50000"/>
                  </a:schemeClr>
                </a:solidFill>
                <a:cs typeface="Arial" panose="020B0604020202020204" pitchFamily="34" charset="0"/>
              </a:rPr>
              <a:t>Kryterium specyficzne dostępu nr 13</a:t>
            </a:r>
            <a:endParaRPr lang="pl-PL" sz="3600" b="1" dirty="0">
              <a:solidFill>
                <a:schemeClr val="accent1">
                  <a:lumMod val="50000"/>
                </a:schemeClr>
              </a:solidFill>
              <a:cs typeface="Arial" panose="020B0604020202020204" pitchFamily="34" charset="0"/>
            </a:endParaRPr>
          </a:p>
        </p:txBody>
      </p:sp>
      <p:sp>
        <p:nvSpPr>
          <p:cNvPr id="6" name="Prostokąt zaokrąglony 5"/>
          <p:cNvSpPr/>
          <p:nvPr/>
        </p:nvSpPr>
        <p:spPr>
          <a:xfrm>
            <a:off x="4453467" y="4155703"/>
            <a:ext cx="3723217" cy="1117600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l-PL" sz="2800" b="1" dirty="0"/>
              <a:t>s</a:t>
            </a:r>
            <a:r>
              <a:rPr lang="pl-PL" sz="2800" b="1" dirty="0" smtClean="0"/>
              <a:t>ubregion elbląski</a:t>
            </a:r>
            <a:endParaRPr lang="pl-PL" sz="2800" b="1" dirty="0"/>
          </a:p>
        </p:txBody>
      </p:sp>
    </p:spTree>
    <p:extLst>
      <p:ext uri="{BB962C8B-B14F-4D97-AF65-F5344CB8AC3E}">
        <p14:creationId xmlns:p14="http://schemas.microsoft.com/office/powerpoint/2010/main" val="22610261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ymbol zastępczy zawartości 4"/>
          <p:cNvSpPr>
            <a:spLocks noGrp="1"/>
          </p:cNvSpPr>
          <p:nvPr>
            <p:ph idx="1"/>
          </p:nvPr>
        </p:nvSpPr>
        <p:spPr>
          <a:xfrm>
            <a:off x="826513" y="1632893"/>
            <a:ext cx="7886700" cy="280364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40000"/>
                <a:lumOff val="60000"/>
              </a:schemeClr>
            </a:solidFill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indent="0">
              <a:buNone/>
            </a:pPr>
            <a:r>
              <a:rPr lang="pl-PL" sz="3000" dirty="0">
                <a:solidFill>
                  <a:schemeClr val="tx1"/>
                </a:solidFill>
              </a:rPr>
              <a:t>Projekt zakłada objęcie wsparciem minimum 200 nauczycieli zatrudnionych w publicznych szkołach podstawowych subregionu ełckiego, przy czym minimum to 20% nauczycieli z każdej szkoły objętej wsparciem.</a:t>
            </a:r>
          </a:p>
          <a:p>
            <a:pPr marL="0" indent="0">
              <a:buNone/>
            </a:pPr>
            <a:endParaRPr lang="pl-PL" sz="2400" dirty="0">
              <a:solidFill>
                <a:schemeClr val="tx1"/>
              </a:solidFill>
            </a:endParaRPr>
          </a:p>
        </p:txBody>
      </p:sp>
      <p:sp>
        <p:nvSpPr>
          <p:cNvPr id="6" name="Tytuł 1"/>
          <p:cNvSpPr txBox="1">
            <a:spLocks/>
          </p:cNvSpPr>
          <p:nvPr/>
        </p:nvSpPr>
        <p:spPr>
          <a:xfrm>
            <a:off x="2131773" y="0"/>
            <a:ext cx="7012227" cy="109195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eaLnBrk="0" fontAlgn="base" hangingPunct="0">
              <a:spcAft>
                <a:spcPct val="0"/>
              </a:spcAft>
              <a:defRPr/>
            </a:pPr>
            <a:r>
              <a:rPr lang="pl-PL" sz="3600" b="1" dirty="0" smtClean="0">
                <a:solidFill>
                  <a:schemeClr val="accent1">
                    <a:lumMod val="50000"/>
                  </a:schemeClr>
                </a:solidFill>
                <a:cs typeface="Arial" panose="020B0604020202020204" pitchFamily="34" charset="0"/>
              </a:rPr>
              <a:t>Kryterium specyficzne dostępu nr 14</a:t>
            </a:r>
            <a:endParaRPr lang="pl-PL" sz="3600" b="1" dirty="0">
              <a:solidFill>
                <a:schemeClr val="accent1">
                  <a:lumMod val="50000"/>
                </a:schemeClr>
              </a:solidFill>
              <a:cs typeface="Arial" panose="020B0604020202020204" pitchFamily="34" charset="0"/>
            </a:endParaRPr>
          </a:p>
        </p:txBody>
      </p:sp>
      <p:sp>
        <p:nvSpPr>
          <p:cNvPr id="4" name="Prostokąt zaokrąglony 3"/>
          <p:cNvSpPr/>
          <p:nvPr/>
        </p:nvSpPr>
        <p:spPr>
          <a:xfrm>
            <a:off x="4560864" y="4148667"/>
            <a:ext cx="3723217" cy="1117600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l-PL" sz="2800" b="1" dirty="0"/>
              <a:t>s</a:t>
            </a:r>
            <a:r>
              <a:rPr lang="pl-PL" sz="2800" b="1" dirty="0" smtClean="0"/>
              <a:t>ubregion ełcki</a:t>
            </a:r>
            <a:endParaRPr lang="pl-PL" sz="2800" b="1" dirty="0"/>
          </a:p>
        </p:txBody>
      </p:sp>
    </p:spTree>
    <p:extLst>
      <p:ext uri="{BB962C8B-B14F-4D97-AF65-F5344CB8AC3E}">
        <p14:creationId xmlns:p14="http://schemas.microsoft.com/office/powerpoint/2010/main" val="24044967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" name="Symbol zastępczy zawartości 12"/>
          <p:cNvGraphicFramePr>
            <a:graphicFrameLocks noGrp="1"/>
          </p:cNvGraphicFramePr>
          <p:nvPr>
            <p:ph idx="1"/>
            <p:extLst/>
          </p:nvPr>
        </p:nvGraphicFramePr>
        <p:xfrm>
          <a:off x="716332" y="1504668"/>
          <a:ext cx="7886700" cy="49290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64238">
                  <a:extLst>
                    <a:ext uri="{9D8B030D-6E8A-4147-A177-3AD203B41FA5}">
                      <a16:colId xmlns:a16="http://schemas.microsoft.com/office/drawing/2014/main" val="710206282"/>
                    </a:ext>
                  </a:extLst>
                </a:gridCol>
                <a:gridCol w="1979112">
                  <a:extLst>
                    <a:ext uri="{9D8B030D-6E8A-4147-A177-3AD203B41FA5}">
                      <a16:colId xmlns:a16="http://schemas.microsoft.com/office/drawing/2014/main" val="1839595081"/>
                    </a:ext>
                  </a:extLst>
                </a:gridCol>
                <a:gridCol w="1971675">
                  <a:extLst>
                    <a:ext uri="{9D8B030D-6E8A-4147-A177-3AD203B41FA5}">
                      <a16:colId xmlns:a16="http://schemas.microsoft.com/office/drawing/2014/main" val="2730633482"/>
                    </a:ext>
                  </a:extLst>
                </a:gridCol>
                <a:gridCol w="1971675">
                  <a:extLst>
                    <a:ext uri="{9D8B030D-6E8A-4147-A177-3AD203B41FA5}">
                      <a16:colId xmlns:a16="http://schemas.microsoft.com/office/drawing/2014/main" val="4246429334"/>
                    </a:ext>
                  </a:extLst>
                </a:gridCol>
              </a:tblGrid>
              <a:tr h="1667670">
                <a:tc>
                  <a:txBody>
                    <a:bodyPr/>
                    <a:lstStyle/>
                    <a:p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3200" b="1" dirty="0" smtClean="0">
                          <a:solidFill>
                            <a:schemeClr val="tx1"/>
                          </a:solidFill>
                        </a:rPr>
                        <a:t>subregion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3200" b="1" dirty="0" smtClean="0">
                          <a:solidFill>
                            <a:schemeClr val="tx1"/>
                          </a:solidFill>
                        </a:rPr>
                        <a:t>elbląski</a:t>
                      </a:r>
                    </a:p>
                    <a:p>
                      <a:endParaRPr lang="pl-PL" sz="3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3200" b="1" dirty="0" smtClean="0">
                          <a:solidFill>
                            <a:schemeClr val="tx1"/>
                          </a:solidFill>
                        </a:rPr>
                        <a:t>subregion ełcki</a:t>
                      </a:r>
                      <a:endParaRPr lang="pl-PL" sz="3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3200" b="1" dirty="0" smtClean="0">
                          <a:solidFill>
                            <a:schemeClr val="tx1"/>
                          </a:solidFill>
                        </a:rPr>
                        <a:t>subregion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3200" b="1" dirty="0" smtClean="0">
                          <a:solidFill>
                            <a:schemeClr val="tx1"/>
                          </a:solidFill>
                        </a:rPr>
                        <a:t>olsztyński</a:t>
                      </a:r>
                    </a:p>
                    <a:p>
                      <a:pPr algn="ctr"/>
                      <a:endParaRPr lang="pl-PL" sz="32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58990237"/>
                  </a:ext>
                </a:extLst>
              </a:tr>
              <a:tr h="686687">
                <a:tc>
                  <a:txBody>
                    <a:bodyPr/>
                    <a:lstStyle/>
                    <a:p>
                      <a:r>
                        <a:rPr lang="pl-PL" sz="1800" b="1" dirty="0" smtClean="0"/>
                        <a:t>Minimalna</a:t>
                      </a:r>
                      <a:r>
                        <a:rPr lang="pl-PL" sz="1800" b="1" baseline="0" dirty="0" smtClean="0"/>
                        <a:t> liczba nauczycieli objętych wsparciem w szkołach</a:t>
                      </a:r>
                      <a:endParaRPr lang="pl-PL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dirty="0" smtClean="0"/>
                        <a:t>370</a:t>
                      </a:r>
                      <a:endParaRPr lang="pl-PL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dirty="0" smtClean="0"/>
                        <a:t>200</a:t>
                      </a:r>
                      <a:endParaRPr lang="pl-PL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dirty="0" smtClean="0"/>
                        <a:t>430</a:t>
                      </a:r>
                      <a:endParaRPr lang="pl-PL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65561761"/>
                  </a:ext>
                </a:extLst>
              </a:tr>
              <a:tr h="686687">
                <a:tc>
                  <a:txBody>
                    <a:bodyPr/>
                    <a:lstStyle/>
                    <a:p>
                      <a:r>
                        <a:rPr lang="pl-PL" sz="1800" b="1" dirty="0" smtClean="0"/>
                        <a:t>Minimalny % nauczycieli objętych wsparciem w każdej szkole</a:t>
                      </a:r>
                    </a:p>
                    <a:p>
                      <a:endParaRPr lang="pl-PL" sz="2200" b="1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endParaRPr lang="pl-PL" sz="2800" dirty="0" smtClean="0"/>
                    </a:p>
                    <a:p>
                      <a:pPr algn="ctr"/>
                      <a:r>
                        <a:rPr lang="pl-PL" sz="2800" dirty="0" smtClean="0"/>
                        <a:t>20</a:t>
                      </a:r>
                      <a:endParaRPr lang="pl-PL" sz="28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pl-PL" sz="28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pl-PL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1787776"/>
                  </a:ext>
                </a:extLst>
              </a:tr>
            </a:tbl>
          </a:graphicData>
        </a:graphic>
      </p:graphicFrame>
      <p:sp>
        <p:nvSpPr>
          <p:cNvPr id="9" name="Tytuł 1"/>
          <p:cNvSpPr txBox="1">
            <a:spLocks/>
          </p:cNvSpPr>
          <p:nvPr/>
        </p:nvSpPr>
        <p:spPr>
          <a:xfrm>
            <a:off x="1906305" y="225468"/>
            <a:ext cx="7012227" cy="109195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eaLnBrk="0" fontAlgn="base" hangingPunct="0">
              <a:spcAft>
                <a:spcPct val="0"/>
              </a:spcAft>
              <a:defRPr/>
            </a:pPr>
            <a:r>
              <a:rPr lang="pl-PL" sz="3600" b="1" dirty="0" smtClean="0">
                <a:solidFill>
                  <a:schemeClr val="accent1">
                    <a:lumMod val="50000"/>
                  </a:schemeClr>
                </a:solidFill>
                <a:cs typeface="Arial" panose="020B0604020202020204" pitchFamily="34" charset="0"/>
              </a:rPr>
              <a:t>Kryterium specyficzne dostępu </a:t>
            </a:r>
          </a:p>
          <a:p>
            <a:pPr algn="ctr" eaLnBrk="0" fontAlgn="base" hangingPunct="0">
              <a:spcAft>
                <a:spcPct val="0"/>
              </a:spcAft>
              <a:defRPr/>
            </a:pPr>
            <a:r>
              <a:rPr lang="pl-PL" sz="3600" b="1" dirty="0" smtClean="0">
                <a:solidFill>
                  <a:schemeClr val="accent1">
                    <a:lumMod val="50000"/>
                  </a:schemeClr>
                </a:solidFill>
                <a:cs typeface="Arial" panose="020B0604020202020204" pitchFamily="34" charset="0"/>
              </a:rPr>
              <a:t>nr 12, 13, 14.</a:t>
            </a:r>
            <a:endParaRPr lang="pl-PL" sz="3600" b="1" dirty="0">
              <a:solidFill>
                <a:schemeClr val="accent1">
                  <a:lumMod val="50000"/>
                </a:schemeClr>
              </a:solidFill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598702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zawartości 3"/>
          <p:cNvSpPr>
            <a:spLocks noGrp="1"/>
          </p:cNvSpPr>
          <p:nvPr>
            <p:ph idx="1"/>
          </p:nvPr>
        </p:nvSpPr>
        <p:spPr>
          <a:xfrm>
            <a:off x="450937" y="1354357"/>
            <a:ext cx="7954027" cy="3956678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40000"/>
                <a:lumOff val="60000"/>
              </a:schemeClr>
            </a:solidFill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 fontScale="92500"/>
          </a:bodyPr>
          <a:lstStyle/>
          <a:p>
            <a:pPr marL="0" indent="0">
              <a:buNone/>
            </a:pPr>
            <a:r>
              <a:rPr lang="pl-PL" sz="3000" dirty="0" smtClean="0">
                <a:solidFill>
                  <a:schemeClr val="tx1"/>
                </a:solidFill>
              </a:rPr>
              <a:t>Wnioskodawca </a:t>
            </a:r>
            <a:r>
              <a:rPr lang="pl-PL" sz="3000" dirty="0">
                <a:solidFill>
                  <a:schemeClr val="tx1"/>
                </a:solidFill>
              </a:rPr>
              <a:t>w okresie realizacji projektu prowadzi biuro projektu (lub posiada siedzibę, filię, delegaturę, oddział czy inną prawnie dozwoloną formę organizacyjną działalności podmiotu) </a:t>
            </a:r>
            <a:r>
              <a:rPr lang="pl-PL" sz="3000" b="1" dirty="0">
                <a:solidFill>
                  <a:schemeClr val="tx1"/>
                </a:solidFill>
              </a:rPr>
              <a:t>na terenie subregionu, na którym realizowany będzie projekt </a:t>
            </a:r>
            <a:r>
              <a:rPr lang="pl-PL" sz="3000" dirty="0">
                <a:solidFill>
                  <a:schemeClr val="tx1"/>
                </a:solidFill>
              </a:rPr>
              <a:t>z możliwością udostępniania pełnej dokumentacji wdrażanego projektu oraz zapewniające uczestnikom projektu możliwość osobistego kontaktu z </a:t>
            </a:r>
            <a:r>
              <a:rPr lang="pl-PL" sz="3000" dirty="0" smtClean="0">
                <a:solidFill>
                  <a:schemeClr val="tx1"/>
                </a:solidFill>
              </a:rPr>
              <a:t>kadrą </a:t>
            </a:r>
            <a:r>
              <a:rPr lang="pl-PL" sz="3000" dirty="0">
                <a:solidFill>
                  <a:schemeClr val="tx1"/>
                </a:solidFill>
              </a:rPr>
              <a:t>projektu.</a:t>
            </a:r>
          </a:p>
          <a:p>
            <a:pPr marL="0" indent="0">
              <a:buNone/>
            </a:pPr>
            <a:endParaRPr lang="pl-PL" sz="2400" dirty="0">
              <a:solidFill>
                <a:schemeClr val="tx1"/>
              </a:solidFill>
            </a:endParaRPr>
          </a:p>
        </p:txBody>
      </p:sp>
      <p:sp>
        <p:nvSpPr>
          <p:cNvPr id="6" name="Tytuł 1"/>
          <p:cNvSpPr txBox="1">
            <a:spLocks/>
          </p:cNvSpPr>
          <p:nvPr/>
        </p:nvSpPr>
        <p:spPr>
          <a:xfrm>
            <a:off x="2131773" y="0"/>
            <a:ext cx="7012227" cy="109195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eaLnBrk="0" fontAlgn="base" hangingPunct="0">
              <a:spcAft>
                <a:spcPct val="0"/>
              </a:spcAft>
              <a:defRPr/>
            </a:pPr>
            <a:r>
              <a:rPr lang="pl-PL" sz="3600" b="1" dirty="0" smtClean="0">
                <a:solidFill>
                  <a:schemeClr val="accent1">
                    <a:lumMod val="50000"/>
                  </a:schemeClr>
                </a:solidFill>
                <a:cs typeface="Arial" panose="020B0604020202020204" pitchFamily="34" charset="0"/>
              </a:rPr>
              <a:t>Kryterium specyficzne dostępu nr 15</a:t>
            </a:r>
            <a:endParaRPr lang="pl-PL" sz="3600" b="1" dirty="0">
              <a:solidFill>
                <a:schemeClr val="accent1">
                  <a:lumMod val="50000"/>
                </a:schemeClr>
              </a:solidFill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524923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 smtClean="0"/>
              <a:t>Kryterium specyficzne dostępu nr 16</a:t>
            </a:r>
            <a:r>
              <a:rPr lang="pl-PL" dirty="0"/>
              <a:t>.</a:t>
            </a:r>
          </a:p>
        </p:txBody>
      </p:sp>
      <p:sp>
        <p:nvSpPr>
          <p:cNvPr id="3" name="Prostokąt zaokrąglony 2"/>
          <p:cNvSpPr/>
          <p:nvPr/>
        </p:nvSpPr>
        <p:spPr>
          <a:xfrm>
            <a:off x="629841" y="2018905"/>
            <a:ext cx="8023092" cy="2502295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pl-PL" sz="3000" b="1" dirty="0"/>
              <a:t>Maksymalna wartość dofinansowania projektu </a:t>
            </a:r>
          </a:p>
          <a:p>
            <a:r>
              <a:rPr lang="pl-PL" sz="3000" b="1" dirty="0"/>
              <a:t>dla subregionu </a:t>
            </a:r>
            <a:r>
              <a:rPr lang="pl-PL" sz="3000" b="1" dirty="0" smtClean="0"/>
              <a:t>elbląskiego </a:t>
            </a:r>
            <a:r>
              <a:rPr lang="pl-PL" sz="3000" b="1" dirty="0"/>
              <a:t>nie </a:t>
            </a:r>
            <a:r>
              <a:rPr lang="pl-PL" sz="3000" b="1" dirty="0" smtClean="0"/>
              <a:t>przekracza </a:t>
            </a:r>
            <a:r>
              <a:rPr lang="pl-PL" sz="3000" b="1" dirty="0"/>
              <a:t>16 643 784,00 </a:t>
            </a:r>
            <a:r>
              <a:rPr lang="pl-PL" sz="3000" b="1" dirty="0" smtClean="0"/>
              <a:t>PLN.</a:t>
            </a:r>
            <a:endParaRPr lang="pl-PL" sz="3000" b="1" dirty="0"/>
          </a:p>
          <a:p>
            <a:pPr algn="ctr"/>
            <a:endParaRPr lang="pl-PL" dirty="0"/>
          </a:p>
        </p:txBody>
      </p:sp>
      <p:sp>
        <p:nvSpPr>
          <p:cNvPr id="7" name="Prostokąt zaokrąglony 6"/>
          <p:cNvSpPr/>
          <p:nvPr/>
        </p:nvSpPr>
        <p:spPr>
          <a:xfrm>
            <a:off x="3708401" y="4188016"/>
            <a:ext cx="3723217" cy="1117600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l-PL" sz="2800" b="1" dirty="0"/>
              <a:t>s</a:t>
            </a:r>
            <a:r>
              <a:rPr lang="pl-PL" sz="2800" b="1" dirty="0" smtClean="0"/>
              <a:t>ubregion elbląski</a:t>
            </a:r>
            <a:endParaRPr lang="pl-PL" sz="2800" b="1" dirty="0"/>
          </a:p>
        </p:txBody>
      </p:sp>
    </p:spTree>
    <p:extLst>
      <p:ext uri="{BB962C8B-B14F-4D97-AF65-F5344CB8AC3E}">
        <p14:creationId xmlns:p14="http://schemas.microsoft.com/office/powerpoint/2010/main" val="16568271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 smtClean="0"/>
              <a:t>Kryterium specyficzne dostępu nr 17. </a:t>
            </a:r>
            <a:endParaRPr lang="pl-PL" dirty="0"/>
          </a:p>
        </p:txBody>
      </p:sp>
      <p:sp>
        <p:nvSpPr>
          <p:cNvPr id="3" name="Prostokąt zaokrąglony 2"/>
          <p:cNvSpPr/>
          <p:nvPr/>
        </p:nvSpPr>
        <p:spPr>
          <a:xfrm>
            <a:off x="629841" y="2607733"/>
            <a:ext cx="8023092" cy="2014351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pl-PL" sz="3000" b="1" dirty="0"/>
              <a:t>Maksymalna wartość dofinansowania projektu </a:t>
            </a:r>
          </a:p>
          <a:p>
            <a:r>
              <a:rPr lang="pl-PL" sz="3000" b="1" dirty="0"/>
              <a:t>dla subregionu </a:t>
            </a:r>
            <a:r>
              <a:rPr lang="pl-PL" sz="3000" b="1" dirty="0" smtClean="0"/>
              <a:t>ełckiego </a:t>
            </a:r>
            <a:r>
              <a:rPr lang="pl-PL" sz="3000" b="1" dirty="0"/>
              <a:t>nie </a:t>
            </a:r>
            <a:r>
              <a:rPr lang="pl-PL" sz="3000" b="1" dirty="0" smtClean="0"/>
              <a:t>przekracza </a:t>
            </a:r>
            <a:r>
              <a:rPr lang="pl-PL" sz="3000" b="1" dirty="0"/>
              <a:t>8 996 640,00 PLN.</a:t>
            </a:r>
          </a:p>
          <a:p>
            <a:pPr algn="ctr"/>
            <a:endParaRPr lang="pl-PL" dirty="0"/>
          </a:p>
        </p:txBody>
      </p:sp>
      <p:sp>
        <p:nvSpPr>
          <p:cNvPr id="7" name="Prostokąt zaokrąglony 6"/>
          <p:cNvSpPr/>
          <p:nvPr/>
        </p:nvSpPr>
        <p:spPr>
          <a:xfrm>
            <a:off x="3508244" y="4352079"/>
            <a:ext cx="3723217" cy="1117600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l-PL" sz="2800" b="1" dirty="0"/>
              <a:t>s</a:t>
            </a:r>
            <a:r>
              <a:rPr lang="pl-PL" sz="2800" b="1" dirty="0" smtClean="0"/>
              <a:t>ubregion ełcki</a:t>
            </a:r>
            <a:endParaRPr lang="pl-PL" sz="2800" b="1" dirty="0"/>
          </a:p>
        </p:txBody>
      </p:sp>
    </p:spTree>
    <p:extLst>
      <p:ext uri="{BB962C8B-B14F-4D97-AF65-F5344CB8AC3E}">
        <p14:creationId xmlns:p14="http://schemas.microsoft.com/office/powerpoint/2010/main" val="36537047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 smtClean="0"/>
              <a:t>Kryterium specyficzne dostępu nr 18 </a:t>
            </a:r>
            <a:endParaRPr lang="pl-PL" dirty="0"/>
          </a:p>
        </p:txBody>
      </p:sp>
      <p:sp>
        <p:nvSpPr>
          <p:cNvPr id="3" name="Prostokąt zaokrąglony 2"/>
          <p:cNvSpPr/>
          <p:nvPr/>
        </p:nvSpPr>
        <p:spPr>
          <a:xfrm>
            <a:off x="493449" y="2639956"/>
            <a:ext cx="8023092" cy="1794933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pl-PL" sz="3000" b="1" dirty="0"/>
              <a:t>Maksymalna wartość dofinansowania projektu </a:t>
            </a:r>
          </a:p>
          <a:p>
            <a:r>
              <a:rPr lang="pl-PL" sz="3000" b="1" dirty="0"/>
              <a:t>dla subregionu </a:t>
            </a:r>
            <a:r>
              <a:rPr lang="pl-PL" sz="3000" b="1" dirty="0" smtClean="0"/>
              <a:t>olsztyńskiego nie przekracza </a:t>
            </a:r>
          </a:p>
          <a:p>
            <a:r>
              <a:rPr lang="pl-PL" sz="3200" dirty="0" smtClean="0"/>
              <a:t>19 </a:t>
            </a:r>
            <a:r>
              <a:rPr lang="pl-PL" sz="3200" dirty="0"/>
              <a:t>342 776,00 </a:t>
            </a:r>
            <a:r>
              <a:rPr lang="pl-PL" sz="3200" dirty="0" smtClean="0"/>
              <a:t>PLN.</a:t>
            </a:r>
            <a:endParaRPr lang="pl-PL" dirty="0"/>
          </a:p>
        </p:txBody>
      </p:sp>
      <p:sp>
        <p:nvSpPr>
          <p:cNvPr id="7" name="Prostokąt zaokrąglony 6"/>
          <p:cNvSpPr/>
          <p:nvPr/>
        </p:nvSpPr>
        <p:spPr>
          <a:xfrm>
            <a:off x="3759200" y="4196178"/>
            <a:ext cx="3723217" cy="1117600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l-PL" sz="2800" b="1" dirty="0"/>
              <a:t>s</a:t>
            </a:r>
            <a:r>
              <a:rPr lang="pl-PL" sz="2800" b="1" dirty="0" smtClean="0"/>
              <a:t>ubregion olsztyński</a:t>
            </a:r>
            <a:endParaRPr lang="pl-PL" sz="2800" b="1" dirty="0"/>
          </a:p>
        </p:txBody>
      </p:sp>
    </p:spTree>
    <p:extLst>
      <p:ext uri="{BB962C8B-B14F-4D97-AF65-F5344CB8AC3E}">
        <p14:creationId xmlns:p14="http://schemas.microsoft.com/office/powerpoint/2010/main" val="18475430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069174" y="128680"/>
            <a:ext cx="7886700" cy="958789"/>
          </a:xfrm>
        </p:spPr>
        <p:txBody>
          <a:bodyPr>
            <a:normAutofit fontScale="90000"/>
          </a:bodyPr>
          <a:lstStyle/>
          <a:p>
            <a:r>
              <a:rPr lang="pl-PL" dirty="0" smtClean="0"/>
              <a:t>Kryterium specyficzne dostępu </a:t>
            </a:r>
            <a:br>
              <a:rPr lang="pl-PL" dirty="0" smtClean="0"/>
            </a:br>
            <a:r>
              <a:rPr lang="pl-PL" dirty="0" smtClean="0"/>
              <a:t>nr 16, 17, 18</a:t>
            </a:r>
            <a:endParaRPr lang="pl-PL" dirty="0"/>
          </a:p>
        </p:txBody>
      </p:sp>
      <p:graphicFrame>
        <p:nvGraphicFramePr>
          <p:cNvPr id="11" name="Symbol zastępczy zawartości 10"/>
          <p:cNvGraphicFramePr>
            <a:graphicFrameLocks noGrp="1"/>
          </p:cNvGraphicFramePr>
          <p:nvPr>
            <p:ph sz="quarter" idx="4"/>
            <p:extLst>
              <p:ext uri="{D42A27DB-BD31-4B8C-83A1-F6EECF244321}">
                <p14:modId xmlns:p14="http://schemas.microsoft.com/office/powerpoint/2010/main" val="3806337630"/>
              </p:ext>
            </p:extLst>
          </p:nvPr>
        </p:nvGraphicFramePr>
        <p:xfrm>
          <a:off x="521004" y="4401605"/>
          <a:ext cx="8367387" cy="211201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89129">
                  <a:extLst>
                    <a:ext uri="{9D8B030D-6E8A-4147-A177-3AD203B41FA5}">
                      <a16:colId xmlns:a16="http://schemas.microsoft.com/office/drawing/2014/main" val="3404745364"/>
                    </a:ext>
                  </a:extLst>
                </a:gridCol>
                <a:gridCol w="2789129">
                  <a:extLst>
                    <a:ext uri="{9D8B030D-6E8A-4147-A177-3AD203B41FA5}">
                      <a16:colId xmlns:a16="http://schemas.microsoft.com/office/drawing/2014/main" val="2038171278"/>
                    </a:ext>
                  </a:extLst>
                </a:gridCol>
                <a:gridCol w="2789129">
                  <a:extLst>
                    <a:ext uri="{9D8B030D-6E8A-4147-A177-3AD203B41FA5}">
                      <a16:colId xmlns:a16="http://schemas.microsoft.com/office/drawing/2014/main" val="1457243944"/>
                    </a:ext>
                  </a:extLst>
                </a:gridCol>
              </a:tblGrid>
              <a:tr h="1169462">
                <a:tc>
                  <a:txBody>
                    <a:bodyPr/>
                    <a:lstStyle/>
                    <a:p>
                      <a:pPr algn="ctr"/>
                      <a:r>
                        <a:rPr lang="pl-PL" sz="3000" dirty="0" smtClean="0">
                          <a:solidFill>
                            <a:schemeClr val="tx1"/>
                          </a:solidFill>
                        </a:rPr>
                        <a:t>subregion elbląski </a:t>
                      </a:r>
                      <a:endParaRPr lang="pl-PL" sz="3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3000" dirty="0" smtClean="0">
                          <a:solidFill>
                            <a:schemeClr val="tx1"/>
                          </a:solidFill>
                        </a:rPr>
                        <a:t>subregion</a:t>
                      </a:r>
                      <a:r>
                        <a:rPr lang="pl-PL" sz="300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</a:p>
                    <a:p>
                      <a:pPr algn="ctr"/>
                      <a:r>
                        <a:rPr lang="pl-PL" sz="3000" baseline="0" dirty="0" smtClean="0">
                          <a:solidFill>
                            <a:schemeClr val="tx1"/>
                          </a:solidFill>
                        </a:rPr>
                        <a:t>ełcki</a:t>
                      </a:r>
                      <a:endParaRPr lang="pl-PL" sz="3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3000" dirty="0" smtClean="0">
                          <a:solidFill>
                            <a:schemeClr val="tx1"/>
                          </a:solidFill>
                        </a:rPr>
                        <a:t>subregion olsztyński</a:t>
                      </a:r>
                      <a:endParaRPr lang="pl-PL" sz="3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65362152"/>
                  </a:ext>
                </a:extLst>
              </a:tr>
              <a:tr h="942555">
                <a:tc>
                  <a:txBody>
                    <a:bodyPr/>
                    <a:lstStyle/>
                    <a:p>
                      <a:r>
                        <a:rPr lang="pl-PL" sz="3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16 643 784</a:t>
                      </a:r>
                      <a:r>
                        <a:rPr lang="pl-PL" sz="30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pl-PL" sz="3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PLN</a:t>
                      </a:r>
                      <a:endParaRPr lang="pl-PL" sz="3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3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8 996 640</a:t>
                      </a:r>
                      <a:r>
                        <a:rPr lang="pl-PL" sz="30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pl-PL" sz="3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PLN</a:t>
                      </a:r>
                      <a:endParaRPr lang="pl-PL" sz="3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3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19 342 776</a:t>
                      </a:r>
                      <a:r>
                        <a:rPr lang="pl-PL" sz="30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pl-PL" sz="3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PLN</a:t>
                      </a:r>
                      <a:endParaRPr lang="pl-PL" sz="3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79321669"/>
                  </a:ext>
                </a:extLst>
              </a:tr>
            </a:tbl>
          </a:graphicData>
        </a:graphic>
      </p:graphicFrame>
      <p:sp>
        <p:nvSpPr>
          <p:cNvPr id="3" name="Prostokąt zaokrąglony 2"/>
          <p:cNvSpPr/>
          <p:nvPr/>
        </p:nvSpPr>
        <p:spPr>
          <a:xfrm>
            <a:off x="629841" y="1913466"/>
            <a:ext cx="8023092" cy="1794933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pl-PL" sz="3000" b="1" dirty="0"/>
              <a:t>Maksymalna wartość dofinansowania projektu </a:t>
            </a:r>
          </a:p>
          <a:p>
            <a:r>
              <a:rPr lang="pl-PL" sz="3000" b="1" dirty="0"/>
              <a:t>dla subregionu </a:t>
            </a:r>
            <a:r>
              <a:rPr lang="pl-PL" sz="3000" b="1" dirty="0" smtClean="0">
                <a:sym typeface="Wingdings" panose="05000000000000000000" pitchFamily="2" charset="2"/>
              </a:rPr>
              <a:t>… </a:t>
            </a:r>
            <a:r>
              <a:rPr lang="pl-PL" sz="3000" b="1" dirty="0" smtClean="0"/>
              <a:t>nie przekracza </a:t>
            </a:r>
            <a:r>
              <a:rPr lang="pl-PL" sz="3000" b="1" dirty="0" smtClean="0">
                <a:sym typeface="Wingdings" panose="05000000000000000000" pitchFamily="2" charset="2"/>
              </a:rPr>
              <a:t>….</a:t>
            </a:r>
            <a:endParaRPr lang="pl-PL" sz="3000" b="1" dirty="0"/>
          </a:p>
          <a:p>
            <a:pPr algn="ctr"/>
            <a:endParaRPr lang="pl-PL" sz="3000" b="1" dirty="0"/>
          </a:p>
        </p:txBody>
      </p:sp>
    </p:spTree>
    <p:extLst>
      <p:ext uri="{BB962C8B-B14F-4D97-AF65-F5344CB8AC3E}">
        <p14:creationId xmlns:p14="http://schemas.microsoft.com/office/powerpoint/2010/main" val="10853173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131773" y="0"/>
            <a:ext cx="7012227" cy="1091954"/>
          </a:xfrm>
        </p:spPr>
        <p:txBody>
          <a:bodyPr>
            <a:normAutofit/>
          </a:bodyPr>
          <a:lstStyle/>
          <a:p>
            <a:pPr algn="ctr" eaLnBrk="0" fontAlgn="base" hangingPunct="0">
              <a:spcAft>
                <a:spcPct val="0"/>
              </a:spcAft>
              <a:defRPr/>
            </a:pPr>
            <a:r>
              <a:rPr lang="pl-PL" sz="3600" b="1" dirty="0">
                <a:solidFill>
                  <a:srgbClr val="00B0F0"/>
                </a:solidFill>
                <a:cs typeface="Arial" panose="020B0604020202020204" pitchFamily="34" charset="0"/>
              </a:rPr>
              <a:t>Kryterium specyficzne dostępu nr 1</a:t>
            </a:r>
          </a:p>
        </p:txBody>
      </p:sp>
      <p:sp>
        <p:nvSpPr>
          <p:cNvPr id="5" name="Symbol zastępczy zawartości 4"/>
          <p:cNvSpPr>
            <a:spLocks noGrp="1"/>
          </p:cNvSpPr>
          <p:nvPr>
            <p:ph idx="1"/>
          </p:nvPr>
        </p:nvSpPr>
        <p:spPr>
          <a:xfrm>
            <a:off x="566018" y="1630572"/>
            <a:ext cx="7886700" cy="2630467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40000"/>
                <a:lumOff val="60000"/>
              </a:schemeClr>
            </a:solidFill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/>
          <a:p>
            <a:pPr marL="0" indent="0">
              <a:buNone/>
            </a:pPr>
            <a:r>
              <a:rPr lang="pl-PL" sz="3200" b="1" dirty="0">
                <a:solidFill>
                  <a:schemeClr val="tx1"/>
                </a:solidFill>
              </a:rPr>
              <a:t>Wnioskodawca prowadzi działalność, której celem jest rozwój edukacji, poprawa jakości i efektywności systemu oświaty i/lub rozwój metod i narzędzi edukacyjnych.</a:t>
            </a:r>
          </a:p>
        </p:txBody>
      </p:sp>
      <p:sp>
        <p:nvSpPr>
          <p:cNvPr id="7" name="pole tekstowe 6"/>
          <p:cNvSpPr txBox="1"/>
          <p:nvPr/>
        </p:nvSpPr>
        <p:spPr>
          <a:xfrm>
            <a:off x="951977" y="5010411"/>
            <a:ext cx="5801247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defTabSz="914400">
              <a:defRPr/>
            </a:pPr>
            <a:r>
              <a:rPr lang="pl-PL" sz="2000" dirty="0" smtClean="0"/>
              <a:t>UWAGA! Działalność statutowa to działalność określona </a:t>
            </a:r>
            <a:r>
              <a:rPr lang="pl-PL" sz="2000" dirty="0"/>
              <a:t>w statucie, umowie spółki lub innym dokumencie określającym działalność instytucji/podmiotu.</a:t>
            </a:r>
          </a:p>
        </p:txBody>
      </p:sp>
      <p:sp>
        <p:nvSpPr>
          <p:cNvPr id="3" name="Prostokąt zaokrąglony 2"/>
          <p:cNvSpPr/>
          <p:nvPr/>
        </p:nvSpPr>
        <p:spPr>
          <a:xfrm>
            <a:off x="6400800" y="5830793"/>
            <a:ext cx="2489200" cy="863600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l-PL" sz="2000" b="1" dirty="0" smtClean="0"/>
              <a:t>WNIOSKODAWCA</a:t>
            </a:r>
            <a:endParaRPr lang="pl-PL" sz="2000" b="1" dirty="0"/>
          </a:p>
        </p:txBody>
      </p:sp>
    </p:spTree>
    <p:extLst>
      <p:ext uri="{BB962C8B-B14F-4D97-AF65-F5344CB8AC3E}">
        <p14:creationId xmlns:p14="http://schemas.microsoft.com/office/powerpoint/2010/main" val="6231248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zawartości 4"/>
          <p:cNvSpPr>
            <a:spLocks noGrp="1"/>
          </p:cNvSpPr>
          <p:nvPr>
            <p:ph idx="1"/>
          </p:nvPr>
        </p:nvSpPr>
        <p:spPr>
          <a:xfrm>
            <a:off x="628650" y="1398610"/>
            <a:ext cx="7886700" cy="3402982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40000"/>
                <a:lumOff val="60000"/>
              </a:schemeClr>
            </a:solidFill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/>
          <a:p>
            <a:pPr marL="0" indent="0">
              <a:buNone/>
            </a:pPr>
            <a:r>
              <a:rPr lang="pl-PL" b="1" dirty="0">
                <a:solidFill>
                  <a:schemeClr val="tx1"/>
                </a:solidFill>
              </a:rPr>
              <a:t>Wnioskodawca posiada doświadczenie w realizacji projektów lub programów dotyczących doskonalenia kompetencji zawodowych kadry szkół i placówek systemu oświaty oraz wdrożeniu nowoczesnych metod uczenia się uczniów w obszarze kształcenia ogólnego.</a:t>
            </a:r>
          </a:p>
        </p:txBody>
      </p:sp>
      <p:sp>
        <p:nvSpPr>
          <p:cNvPr id="6" name="Tytuł 1"/>
          <p:cNvSpPr>
            <a:spLocks noGrp="1"/>
          </p:cNvSpPr>
          <p:nvPr>
            <p:ph type="title"/>
          </p:nvPr>
        </p:nvSpPr>
        <p:spPr>
          <a:xfrm>
            <a:off x="1530437" y="0"/>
            <a:ext cx="7886700" cy="1092201"/>
          </a:xfrm>
        </p:spPr>
        <p:txBody>
          <a:bodyPr>
            <a:normAutofit/>
          </a:bodyPr>
          <a:lstStyle/>
          <a:p>
            <a:pPr algn="ctr" eaLnBrk="0" fontAlgn="base" hangingPunct="0">
              <a:spcAft>
                <a:spcPct val="0"/>
              </a:spcAft>
              <a:defRPr/>
            </a:pPr>
            <a:r>
              <a:rPr lang="pl-PL" sz="3600" b="1" dirty="0">
                <a:solidFill>
                  <a:srgbClr val="00B0F0"/>
                </a:solidFill>
                <a:cs typeface="Arial" panose="020B0604020202020204" pitchFamily="34" charset="0"/>
              </a:rPr>
              <a:t>Kryterium specyficzne dostępu nr </a:t>
            </a:r>
            <a:r>
              <a:rPr lang="pl-PL" sz="3600" b="1" dirty="0" smtClean="0">
                <a:solidFill>
                  <a:srgbClr val="00B0F0"/>
                </a:solidFill>
                <a:cs typeface="Arial" panose="020B0604020202020204" pitchFamily="34" charset="0"/>
              </a:rPr>
              <a:t>2</a:t>
            </a:r>
            <a:endParaRPr lang="pl-PL" sz="3600" b="1" dirty="0">
              <a:solidFill>
                <a:srgbClr val="00B0F0"/>
              </a:solidFill>
              <a:cs typeface="Arial" panose="020B0604020202020204" pitchFamily="34" charset="0"/>
            </a:endParaRPr>
          </a:p>
        </p:txBody>
      </p:sp>
      <p:pic>
        <p:nvPicPr>
          <p:cNvPr id="7" name="Obraz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67550" y="4801592"/>
            <a:ext cx="2076450" cy="2200275"/>
          </a:xfrm>
          <a:prstGeom prst="rect">
            <a:avLst/>
          </a:prstGeom>
        </p:spPr>
      </p:pic>
      <p:sp>
        <p:nvSpPr>
          <p:cNvPr id="8" name="Prostokąt zaokrąglony 7"/>
          <p:cNvSpPr/>
          <p:nvPr/>
        </p:nvSpPr>
        <p:spPr>
          <a:xfrm>
            <a:off x="5266266" y="4495183"/>
            <a:ext cx="2489200" cy="863600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l-PL" sz="2000" b="1" dirty="0" smtClean="0"/>
              <a:t>WNIOSKODAWCA</a:t>
            </a:r>
            <a:endParaRPr lang="pl-PL" sz="2000" b="1" dirty="0"/>
          </a:p>
        </p:txBody>
      </p:sp>
    </p:spTree>
    <p:extLst>
      <p:ext uri="{BB962C8B-B14F-4D97-AF65-F5344CB8AC3E}">
        <p14:creationId xmlns:p14="http://schemas.microsoft.com/office/powerpoint/2010/main" val="716210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628650" y="946484"/>
            <a:ext cx="7886700" cy="5436561"/>
          </a:xfrm>
        </p:spPr>
        <p:txBody>
          <a:bodyPr>
            <a:normAutofit/>
          </a:bodyPr>
          <a:lstStyle/>
          <a:p>
            <a:r>
              <a:rPr lang="pl-PL" sz="2400" dirty="0" smtClean="0"/>
              <a:t>Wnioskodawca </a:t>
            </a:r>
            <a:r>
              <a:rPr lang="pl-PL" sz="2400" dirty="0"/>
              <a:t>musi wykazać, że w okresie </a:t>
            </a:r>
            <a:r>
              <a:rPr lang="pl-PL" sz="2400" b="1" dirty="0">
                <a:solidFill>
                  <a:srgbClr val="00B0F0"/>
                </a:solidFill>
              </a:rPr>
              <a:t>5 lat </a:t>
            </a:r>
            <a:r>
              <a:rPr lang="pl-PL" sz="2400" dirty="0"/>
              <a:t>przed terminem złożenia wniosku o dofinansowanie projektu zrealizował (ukończył realizację i prawidłowo rozliczył), samodzielnie lub jako partner minimum </a:t>
            </a:r>
            <a:r>
              <a:rPr lang="pl-PL" sz="2400" b="1" dirty="0">
                <a:solidFill>
                  <a:srgbClr val="00B0F0"/>
                </a:solidFill>
              </a:rPr>
              <a:t>5 projektów lub programów</a:t>
            </a:r>
            <a:r>
              <a:rPr lang="pl-PL" sz="2400" dirty="0"/>
              <a:t> dotyczących doskonalenia kompetencji zawodowych kadry szkół i placówek systemu oświaty i wdrożenia nowoczesnych metod uczenia się w obszarze kształcenia ogólnego, w tym co najmniej </a:t>
            </a:r>
            <a:r>
              <a:rPr lang="pl-PL" sz="2400" dirty="0">
                <a:solidFill>
                  <a:srgbClr val="00B0F0"/>
                </a:solidFill>
              </a:rPr>
              <a:t>jeden projekt o wartości minimum 2 mln zł</a:t>
            </a:r>
            <a:r>
              <a:rPr lang="pl-PL" sz="2400" dirty="0" smtClean="0"/>
              <a:t>.</a:t>
            </a:r>
          </a:p>
          <a:p>
            <a:r>
              <a:rPr lang="pl-PL" sz="2400" dirty="0" smtClean="0"/>
              <a:t>Celem wprowadzenia kryterium jest zagwarantowanie, iż projekty są realizowane przez podmioty mające kompleksową i najszerszą wiedzę dotyczącą procesu kształcenia kadry szkół i placówek systemu oświaty jak również we wdrażaniu nowoczesnych metod uczenia się w obszarze kształcenia ogólnego.</a:t>
            </a:r>
            <a:endParaRPr lang="pl-PL" sz="2400" dirty="0"/>
          </a:p>
        </p:txBody>
      </p:sp>
    </p:spTree>
    <p:extLst>
      <p:ext uri="{BB962C8B-B14F-4D97-AF65-F5344CB8AC3E}">
        <p14:creationId xmlns:p14="http://schemas.microsoft.com/office/powerpoint/2010/main" val="31016899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zawartości 4"/>
          <p:cNvSpPr>
            <a:spLocks noGrp="1"/>
          </p:cNvSpPr>
          <p:nvPr>
            <p:ph idx="1"/>
          </p:nvPr>
        </p:nvSpPr>
        <p:spPr>
          <a:xfrm>
            <a:off x="628650" y="1542248"/>
            <a:ext cx="8101992" cy="275418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40000"/>
                <a:lumOff val="60000"/>
              </a:schemeClr>
            </a:solidFill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/>
          </a:bodyPr>
          <a:lstStyle/>
          <a:p>
            <a:pPr marL="0" indent="0">
              <a:buNone/>
            </a:pPr>
            <a:r>
              <a:rPr lang="pl-PL" b="1" dirty="0">
                <a:solidFill>
                  <a:schemeClr val="tx1"/>
                </a:solidFill>
              </a:rPr>
              <a:t>Wnioskodawca posiada zdolność do wniesienia zabezpieczenia należytego wykonania zobowiązań wynikających z umowy o dofinansowanie projektu. </a:t>
            </a:r>
            <a:endParaRPr lang="pl-PL" b="1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pl-PL" sz="1800" b="1" dirty="0" smtClean="0">
                <a:solidFill>
                  <a:schemeClr val="tx1"/>
                </a:solidFill>
              </a:rPr>
              <a:t>Kryterium </a:t>
            </a:r>
            <a:r>
              <a:rPr lang="pl-PL" sz="1800" b="1" dirty="0">
                <a:solidFill>
                  <a:schemeClr val="tx1"/>
                </a:solidFill>
              </a:rPr>
              <a:t>będzie weryfikowane na </a:t>
            </a:r>
            <a:r>
              <a:rPr lang="pl-PL" sz="1800" b="1" dirty="0" smtClean="0">
                <a:solidFill>
                  <a:schemeClr val="tx1"/>
                </a:solidFill>
              </a:rPr>
              <a:t>podstawie Oświadczenia </a:t>
            </a:r>
            <a:r>
              <a:rPr lang="pl-PL" sz="1800" b="1" dirty="0">
                <a:solidFill>
                  <a:schemeClr val="tx1"/>
                </a:solidFill>
              </a:rPr>
              <a:t>Wnioskodawcy.</a:t>
            </a:r>
          </a:p>
          <a:p>
            <a:pPr marL="0" indent="0">
              <a:buNone/>
            </a:pPr>
            <a:r>
              <a:rPr lang="pl-PL" b="1" dirty="0" smtClean="0">
                <a:solidFill>
                  <a:schemeClr val="tx1"/>
                </a:solidFill>
              </a:rPr>
              <a:t> </a:t>
            </a:r>
            <a:endParaRPr lang="pl-PL" b="1" dirty="0">
              <a:solidFill>
                <a:schemeClr val="tx1"/>
              </a:solidFill>
            </a:endParaRPr>
          </a:p>
        </p:txBody>
      </p:sp>
      <p:sp>
        <p:nvSpPr>
          <p:cNvPr id="5" name="Tytuł 1"/>
          <p:cNvSpPr txBox="1">
            <a:spLocks/>
          </p:cNvSpPr>
          <p:nvPr/>
        </p:nvSpPr>
        <p:spPr>
          <a:xfrm>
            <a:off x="2131773" y="0"/>
            <a:ext cx="7012227" cy="109195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eaLnBrk="0" fontAlgn="base" hangingPunct="0">
              <a:spcAft>
                <a:spcPct val="0"/>
              </a:spcAft>
              <a:defRPr/>
            </a:pPr>
            <a:r>
              <a:rPr lang="pl-PL" sz="3600" b="1" dirty="0" smtClean="0">
                <a:solidFill>
                  <a:srgbClr val="00B0F0"/>
                </a:solidFill>
                <a:cs typeface="Arial" panose="020B0604020202020204" pitchFamily="34" charset="0"/>
              </a:rPr>
              <a:t>Kryterium specyficzne dostępu nr 3</a:t>
            </a:r>
            <a:endParaRPr lang="pl-PL" sz="3600" b="1" dirty="0">
              <a:solidFill>
                <a:srgbClr val="00B0F0"/>
              </a:solidFill>
              <a:cs typeface="Arial" panose="020B0604020202020204" pitchFamily="34" charset="0"/>
            </a:endParaRPr>
          </a:p>
        </p:txBody>
      </p:sp>
      <p:sp>
        <p:nvSpPr>
          <p:cNvPr id="6" name="Prostokąt zaokrąglony 5"/>
          <p:cNvSpPr/>
          <p:nvPr/>
        </p:nvSpPr>
        <p:spPr>
          <a:xfrm>
            <a:off x="6062133" y="3883122"/>
            <a:ext cx="2489200" cy="863600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l-PL" sz="2000" b="1" dirty="0" smtClean="0"/>
              <a:t>WNIOSKODAWCA</a:t>
            </a:r>
            <a:endParaRPr lang="pl-PL" sz="2000" b="1" dirty="0"/>
          </a:p>
        </p:txBody>
      </p:sp>
    </p:spTree>
    <p:extLst>
      <p:ext uri="{BB962C8B-B14F-4D97-AF65-F5344CB8AC3E}">
        <p14:creationId xmlns:p14="http://schemas.microsoft.com/office/powerpoint/2010/main" val="3493680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zawartości 4"/>
          <p:cNvSpPr>
            <a:spLocks noGrp="1"/>
          </p:cNvSpPr>
          <p:nvPr>
            <p:ph idx="1"/>
          </p:nvPr>
        </p:nvSpPr>
        <p:spPr>
          <a:xfrm>
            <a:off x="641176" y="1567300"/>
            <a:ext cx="7886700" cy="2891966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40000"/>
                <a:lumOff val="60000"/>
              </a:schemeClr>
            </a:solidFill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/>
          </a:bodyPr>
          <a:lstStyle/>
          <a:p>
            <a:pPr marL="0" indent="0">
              <a:buNone/>
            </a:pPr>
            <a:r>
              <a:rPr lang="pl-PL" b="1" dirty="0" smtClean="0">
                <a:solidFill>
                  <a:schemeClr val="tx1"/>
                </a:solidFill>
              </a:rPr>
              <a:t>Wnioskodawca łącznie z partnerem/partnerami (o ile dotyczy) dysponuje zespołem osób, które łącznie posiadają wiedzę i doświadczenie niezbędne do realizacji projektu.</a:t>
            </a:r>
            <a:endParaRPr lang="pl-PL" b="1" dirty="0">
              <a:solidFill>
                <a:schemeClr val="tx1"/>
              </a:solidFill>
            </a:endParaRPr>
          </a:p>
        </p:txBody>
      </p:sp>
      <p:sp>
        <p:nvSpPr>
          <p:cNvPr id="8" name="Tytuł 1"/>
          <p:cNvSpPr txBox="1">
            <a:spLocks/>
          </p:cNvSpPr>
          <p:nvPr/>
        </p:nvSpPr>
        <p:spPr>
          <a:xfrm>
            <a:off x="2131773" y="0"/>
            <a:ext cx="7012227" cy="109195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eaLnBrk="0" fontAlgn="base" hangingPunct="0">
              <a:spcAft>
                <a:spcPct val="0"/>
              </a:spcAft>
              <a:defRPr/>
            </a:pPr>
            <a:r>
              <a:rPr lang="pl-PL" sz="3600" b="1" dirty="0" smtClean="0">
                <a:solidFill>
                  <a:srgbClr val="00B0F0"/>
                </a:solidFill>
                <a:cs typeface="Arial" panose="020B0604020202020204" pitchFamily="34" charset="0"/>
              </a:rPr>
              <a:t>Kryterium specyficzne dostępu nr 4</a:t>
            </a:r>
            <a:endParaRPr lang="pl-PL" sz="3600" b="1" dirty="0">
              <a:solidFill>
                <a:srgbClr val="00B0F0"/>
              </a:solidFill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037975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ytuł 1"/>
          <p:cNvSpPr txBox="1">
            <a:spLocks/>
          </p:cNvSpPr>
          <p:nvPr/>
        </p:nvSpPr>
        <p:spPr>
          <a:xfrm>
            <a:off x="2318039" y="-245286"/>
            <a:ext cx="7012227" cy="109195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eaLnBrk="0" fontAlgn="base" hangingPunct="0">
              <a:spcAft>
                <a:spcPct val="0"/>
              </a:spcAft>
              <a:defRPr/>
            </a:pPr>
            <a:r>
              <a:rPr lang="pl-PL" sz="3600" b="1" dirty="0" smtClean="0">
                <a:solidFill>
                  <a:srgbClr val="00B0F0"/>
                </a:solidFill>
                <a:cs typeface="Arial" panose="020B0604020202020204" pitchFamily="34" charset="0"/>
              </a:rPr>
              <a:t>Kryterium specyficzne dostępu nr 4</a:t>
            </a:r>
            <a:endParaRPr lang="pl-PL" sz="3600" b="1" dirty="0">
              <a:solidFill>
                <a:srgbClr val="00B0F0"/>
              </a:solidFill>
              <a:cs typeface="Arial" panose="020B0604020202020204" pitchFamily="34" charset="0"/>
            </a:endParaRPr>
          </a:p>
        </p:txBody>
      </p:sp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>
          <a:xfrm>
            <a:off x="1" y="402292"/>
            <a:ext cx="9143999" cy="5592108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endParaRPr lang="pl-PL" sz="10400" dirty="0" smtClean="0"/>
          </a:p>
          <a:p>
            <a:pPr marL="0" indent="0">
              <a:buNone/>
            </a:pPr>
            <a:r>
              <a:rPr lang="pl-PL" sz="11200" dirty="0" smtClean="0"/>
              <a:t>Wnioskodawca łącznie z partnerem/partnerami (o ile dotyczy) </a:t>
            </a:r>
            <a:r>
              <a:rPr lang="pl-PL" sz="10400" dirty="0" smtClean="0"/>
              <a:t>dysponuje </a:t>
            </a:r>
            <a:r>
              <a:rPr lang="pl-PL" sz="10400" dirty="0"/>
              <a:t>zespołem osób</a:t>
            </a:r>
            <a:r>
              <a:rPr lang="pl-PL" sz="10400" dirty="0" smtClean="0"/>
              <a:t>, które </a:t>
            </a:r>
            <a:r>
              <a:rPr lang="pl-PL" sz="10400" dirty="0"/>
              <a:t>łącznie </a:t>
            </a:r>
            <a:r>
              <a:rPr lang="pl-PL" sz="10400" dirty="0" smtClean="0"/>
              <a:t>posiadają </a:t>
            </a:r>
            <a:r>
              <a:rPr lang="pl-PL" sz="10400" dirty="0"/>
              <a:t>wiedzę i doświadczenie niezbędne do realizacji projektu w zakresie:</a:t>
            </a:r>
          </a:p>
          <a:p>
            <a:pPr marL="514350" indent="-514350">
              <a:buAutoNum type="alphaLcParenR"/>
            </a:pPr>
            <a:r>
              <a:rPr lang="pl-PL" sz="10400" dirty="0"/>
              <a:t>realizacji szkoleń lub innych form doskonalących kompetencje minimum 50 nauczycieli </a:t>
            </a:r>
            <a:r>
              <a:rPr lang="pl-PL" sz="10400" b="1" dirty="0"/>
              <a:t>w zakresie nauczania/metodyki nauczania języka angielskiego</a:t>
            </a:r>
            <a:r>
              <a:rPr lang="pl-PL" sz="10400" dirty="0"/>
              <a:t> oraz </a:t>
            </a:r>
            <a:r>
              <a:rPr lang="pl-PL" sz="10400" b="1" dirty="0"/>
              <a:t>umiejętności efektywnego uczenia się uczniów</a:t>
            </a:r>
            <a:r>
              <a:rPr lang="pl-PL" sz="10400" dirty="0"/>
              <a:t> w okresie ostatnich 5 lat (...);</a:t>
            </a:r>
          </a:p>
          <a:p>
            <a:pPr marL="514350" indent="-514350">
              <a:buFont typeface="Arial" panose="020B0604020202020204" pitchFamily="34" charset="0"/>
              <a:buAutoNum type="alphaLcParenR"/>
            </a:pPr>
            <a:r>
              <a:rPr lang="pl-PL" sz="10400" b="1" dirty="0"/>
              <a:t>wprowadzenia i/lub testowania w szkole lub placówce systemu oświaty minimum 2 nowych metod uczenia się/narzędzi edukacyjnych </a:t>
            </a:r>
            <a:r>
              <a:rPr lang="pl-PL" sz="10400" dirty="0"/>
              <a:t>w okresie ostatnich 3 lat (…);</a:t>
            </a:r>
          </a:p>
          <a:p>
            <a:pPr marL="514350" indent="-514350">
              <a:buFont typeface="Arial" panose="020B0604020202020204" pitchFamily="34" charset="0"/>
              <a:buAutoNum type="alphaLcParenR"/>
            </a:pPr>
            <a:r>
              <a:rPr lang="pl-PL" sz="10400" dirty="0"/>
              <a:t>kierowania lub realizacji minimum 5 projektów (w tym współfinansowanych ze środków EFS) dotyczących doskonalenia kompetencji zawodowych nauczycieli lub kształtowania kompetencji uczniów w okresie ostatnich 5 lat (…).</a:t>
            </a:r>
          </a:p>
          <a:p>
            <a:pPr marL="0" indent="0">
              <a:buNone/>
            </a:pPr>
            <a:r>
              <a:rPr lang="pl-PL" sz="10400" dirty="0" smtClean="0"/>
              <a:t>przed </a:t>
            </a:r>
            <a:r>
              <a:rPr lang="pl-PL" sz="10400" dirty="0"/>
              <a:t>terminem złożenia wniosku o dofinansowanie </a:t>
            </a:r>
            <a:r>
              <a:rPr lang="pl-PL" sz="10400" dirty="0" smtClean="0"/>
              <a:t>projektu</a:t>
            </a:r>
            <a:r>
              <a:rPr lang="pl-PL" sz="9600" dirty="0" smtClean="0"/>
              <a:t>.</a:t>
            </a:r>
            <a:endParaRPr lang="pl-PL" sz="9600" dirty="0"/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3716478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zawartości 4"/>
          <p:cNvSpPr>
            <a:spLocks noGrp="1"/>
          </p:cNvSpPr>
          <p:nvPr>
            <p:ph idx="1"/>
          </p:nvPr>
        </p:nvSpPr>
        <p:spPr>
          <a:xfrm>
            <a:off x="716332" y="1692560"/>
            <a:ext cx="7886700" cy="240345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40000"/>
                <a:lumOff val="60000"/>
              </a:schemeClr>
            </a:solidFill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/>
          </a:bodyPr>
          <a:lstStyle/>
          <a:p>
            <a:pPr marL="0" indent="0">
              <a:buNone/>
            </a:pPr>
            <a:r>
              <a:rPr lang="pl-PL" b="1" dirty="0">
                <a:solidFill>
                  <a:schemeClr val="tx1"/>
                </a:solidFill>
              </a:rPr>
              <a:t>Projekt jest skierowany do publicznych szkół podstawowych zlokalizowanych na terenie województwa warmińsko-mazurskiego i zatrudnionej w nich kadry.</a:t>
            </a:r>
          </a:p>
        </p:txBody>
      </p:sp>
      <p:sp>
        <p:nvSpPr>
          <p:cNvPr id="5" name="Tytuł 1"/>
          <p:cNvSpPr txBox="1">
            <a:spLocks/>
          </p:cNvSpPr>
          <p:nvPr/>
        </p:nvSpPr>
        <p:spPr>
          <a:xfrm>
            <a:off x="2131773" y="0"/>
            <a:ext cx="7012227" cy="109195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eaLnBrk="0" fontAlgn="base" hangingPunct="0">
              <a:spcAft>
                <a:spcPct val="0"/>
              </a:spcAft>
              <a:defRPr/>
            </a:pPr>
            <a:r>
              <a:rPr lang="pl-PL" sz="3600" b="1" dirty="0" smtClean="0">
                <a:solidFill>
                  <a:srgbClr val="00B0F0"/>
                </a:solidFill>
                <a:cs typeface="Arial" panose="020B0604020202020204" pitchFamily="34" charset="0"/>
              </a:rPr>
              <a:t>Kryterium specyficzne dostępu nr 5</a:t>
            </a:r>
            <a:endParaRPr lang="pl-PL" sz="3600" b="1" dirty="0">
              <a:solidFill>
                <a:srgbClr val="00B0F0"/>
              </a:solidFill>
              <a:cs typeface="Arial" panose="020B0604020202020204" pitchFamily="34" charset="0"/>
            </a:endParaRPr>
          </a:p>
        </p:txBody>
      </p:sp>
      <p:pic>
        <p:nvPicPr>
          <p:cNvPr id="7" name="Obraz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00825" y="5057775"/>
            <a:ext cx="2543175" cy="18002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94702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yw pakietu Office">
  <a:themeElements>
    <a:clrScheme name="Motyw pakietu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Motyw pakietu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tyw pakietu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zentacja próba.pptx" id="{C8949DC2-7D54-40E7-A22E-B9228A094069}" vid="{7722B6AC-B982-40FC-AEF3-F63F117DBBB9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Prezentacja próbna</Template>
  <TotalTime>4325</TotalTime>
  <Words>1346</Words>
  <Application>Microsoft Office PowerPoint</Application>
  <PresentationFormat>Pokaz na ekranie (4:3)</PresentationFormat>
  <Paragraphs>152</Paragraphs>
  <Slides>29</Slides>
  <Notes>26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29</vt:i4>
      </vt:variant>
    </vt:vector>
  </HeadingPairs>
  <TitlesOfParts>
    <vt:vector size="34" baseType="lpstr">
      <vt:lpstr>Arial</vt:lpstr>
      <vt:lpstr>Calibri</vt:lpstr>
      <vt:lpstr>Calibri Light</vt:lpstr>
      <vt:lpstr>Wingdings</vt:lpstr>
      <vt:lpstr>Motyw pakietu Office</vt:lpstr>
      <vt:lpstr>  Priorytet FEWM.06 EDUKACJA I KOMPETENCJE EFS+  Działanie FEWM.06.01 Kompetencje dla regionu </vt:lpstr>
      <vt:lpstr>Prezentacja programu PowerPoint</vt:lpstr>
      <vt:lpstr>Kryterium specyficzne dostępu nr 1</vt:lpstr>
      <vt:lpstr>Kryterium specyficzne dostępu nr 2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Kryterium specyficzne dostępu nr 16.</vt:lpstr>
      <vt:lpstr>Kryterium specyficzne dostępu nr 17. </vt:lpstr>
      <vt:lpstr>Kryterium specyficzne dostępu nr 18 </vt:lpstr>
      <vt:lpstr>Kryterium specyficzne dostępu  nr 16, 17, 18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Sabina Ropiak</dc:creator>
  <cp:lastModifiedBy>Izabela Urbańska</cp:lastModifiedBy>
  <cp:revision>209</cp:revision>
  <cp:lastPrinted>2023-08-17T06:47:18Z</cp:lastPrinted>
  <dcterms:created xsi:type="dcterms:W3CDTF">2023-01-20T07:35:09Z</dcterms:created>
  <dcterms:modified xsi:type="dcterms:W3CDTF">2024-02-07T10:59:02Z</dcterms:modified>
</cp:coreProperties>
</file>