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0" r:id="rId2"/>
    <p:sldId id="271" r:id="rId3"/>
    <p:sldId id="289" r:id="rId4"/>
    <p:sldId id="290" r:id="rId5"/>
    <p:sldId id="273" r:id="rId6"/>
    <p:sldId id="286" r:id="rId7"/>
    <p:sldId id="291" r:id="rId8"/>
    <p:sldId id="292" r:id="rId9"/>
    <p:sldId id="293" r:id="rId10"/>
    <p:sldId id="276" r:id="rId11"/>
    <p:sldId id="275" r:id="rId12"/>
    <p:sldId id="288" r:id="rId1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ł Komorkiewicz" initials="MK" lastIdx="1" clrIdx="0">
    <p:extLst>
      <p:ext uri="{19B8F6BF-5375-455C-9EA6-DF929625EA0E}">
        <p15:presenceInfo xmlns:p15="http://schemas.microsoft.com/office/powerpoint/2012/main" userId="S-1-5-21-1483201677-2291391362-2284932482-12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85496" autoAdjust="0"/>
  </p:normalViewPr>
  <p:slideViewPr>
    <p:cSldViewPr snapToGrid="0">
      <p:cViewPr varScale="1">
        <p:scale>
          <a:sx n="96" d="100"/>
          <a:sy n="96" d="100"/>
        </p:scale>
        <p:origin x="20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2C3F2-02F4-4FFA-BAD6-C5EDAFA8A2FA}" type="datetimeFigureOut">
              <a:rPr lang="pl-PL" smtClean="0"/>
              <a:t>10.02.2026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D9E83-67AC-43CB-B7EA-394CD97518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4188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C1BDB-D3D4-420C-8DA0-997F5CBD0E81}" type="datetimeFigureOut">
              <a:rPr lang="pl-PL" smtClean="0"/>
              <a:t>10.02.2026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DF2AE-CC3B-44C7-A1BB-3EB438DF40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3175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TYP PROJEKTU ROZWINIĘTY JEST O KILKA DZIAŁAŃ KTÓRE MOGĄ BYĆ REALIZOWANE W TYM NIEKTÓRE Z NICH SĄ OBOWIĄZKOWE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DF2AE-CC3B-44C7-A1BB-3EB438DF4083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0279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Do północy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DF2AE-CC3B-44C7-A1BB-3EB438DF4083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3413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Konkurs ułożony jest w taki sposób aby projekty mogły rozpocząć się od września. Nie muszą. Nie ma ograniczeń czasowych ani co do długości trwania projektu.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6DF2AE-CC3B-44C7-A1BB-3EB438DF4083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083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owa2021.efs.gov.p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29001"/>
            <a:ext cx="6858000" cy="2156254"/>
          </a:xfrm>
        </p:spPr>
        <p:txBody>
          <a:bodyPr>
            <a:normAutofit fontScale="92500" lnSpcReduction="20000"/>
          </a:bodyPr>
          <a:lstStyle/>
          <a:p>
            <a:endParaRPr lang="pl-PL" dirty="0"/>
          </a:p>
          <a:p>
            <a:r>
              <a:rPr lang="pl-PL" dirty="0"/>
              <a:t>Priorytet 6: Edukacja i kompetencje EFS+ </a:t>
            </a:r>
          </a:p>
          <a:p>
            <a:r>
              <a:rPr lang="pl-PL" dirty="0"/>
              <a:t>Działanie 6.3: Edukacja ogólnokształcąca</a:t>
            </a:r>
          </a:p>
          <a:p>
            <a:r>
              <a:rPr lang="pl-PL" dirty="0"/>
              <a:t>Nabór nr FEWM.06.03-IZ.00-001/26 </a:t>
            </a:r>
          </a:p>
          <a:p>
            <a:br>
              <a:rPr lang="pl-PL" dirty="0"/>
            </a:br>
            <a:endParaRPr lang="pl-PL" dirty="0"/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Fundusze Europejskie dla Warmii i Mazur (</a:t>
            </a:r>
            <a:r>
              <a:rPr lang="pl-PL" b="1" dirty="0" err="1"/>
              <a:t>FEWiM</a:t>
            </a:r>
            <a:r>
              <a:rPr lang="pl-PL" b="1" dirty="0"/>
              <a:t>) 2021-2027</a:t>
            </a:r>
          </a:p>
        </p:txBody>
      </p:sp>
    </p:spTree>
    <p:extLst>
      <p:ext uri="{BB962C8B-B14F-4D97-AF65-F5344CB8AC3E}">
        <p14:creationId xmlns:p14="http://schemas.microsoft.com/office/powerpoint/2010/main" val="666191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4390" y="0"/>
            <a:ext cx="7886700" cy="1091954"/>
          </a:xfrm>
        </p:spPr>
        <p:txBody>
          <a:bodyPr>
            <a:normAutofit/>
          </a:bodyPr>
          <a:lstStyle/>
          <a:p>
            <a:r>
              <a:rPr lang="pl-PL" sz="3200" b="1" dirty="0"/>
              <a:t>Grupa docelowa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657" y="1367658"/>
            <a:ext cx="8644379" cy="48728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Wsparcie zaplanowane w projekcie musi być skierowane bezpośrednio do następujących grup odbiorców: </a:t>
            </a:r>
          </a:p>
          <a:p>
            <a:r>
              <a:rPr lang="pl-PL" dirty="0"/>
              <a:t>uczniów szkół/ placówek systemu oświaty prowadzących kształcenie ogólne,</a:t>
            </a:r>
          </a:p>
          <a:p>
            <a:r>
              <a:rPr lang="pl-PL" dirty="0"/>
              <a:t>nauczycieli i kadry zarządzającej, wspierającej i organizującej proces nauczania szkół/ placówek systemu oświaty prowadzących kształcenie ogólne,</a:t>
            </a:r>
          </a:p>
          <a:p>
            <a:r>
              <a:rPr lang="pl-PL" dirty="0"/>
              <a:t>rodziców i opiekunów prawnych uczniów wspieranych szkół i placówek, </a:t>
            </a:r>
          </a:p>
          <a:p>
            <a:r>
              <a:rPr lang="pl-PL" dirty="0"/>
              <a:t>szkół/ placówek systemu oświaty, </a:t>
            </a:r>
          </a:p>
          <a:p>
            <a:r>
              <a:rPr lang="pl-PL" dirty="0"/>
              <a:t>bibliotek/ instytucji kultury,</a:t>
            </a:r>
          </a:p>
          <a:p>
            <a:r>
              <a:rPr lang="pl-PL" dirty="0"/>
              <a:t>poradni psychologiczno-pedagogicznych.</a:t>
            </a:r>
          </a:p>
        </p:txBody>
      </p:sp>
    </p:spTree>
    <p:extLst>
      <p:ext uri="{BB962C8B-B14F-4D97-AF65-F5344CB8AC3E}">
        <p14:creationId xmlns:p14="http://schemas.microsoft.com/office/powerpoint/2010/main" val="2215287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18085" y="226541"/>
            <a:ext cx="7886700" cy="671744"/>
          </a:xfrm>
        </p:spPr>
        <p:txBody>
          <a:bodyPr>
            <a:normAutofit/>
          </a:bodyPr>
          <a:lstStyle/>
          <a:p>
            <a:r>
              <a:rPr lang="pl-PL" sz="3200" b="1" dirty="0"/>
              <a:t>Partnerstwo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1085" y="908222"/>
            <a:ext cx="8550111" cy="504155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pl-PL" sz="3500" dirty="0"/>
              <a:t>Partnerami w projekcie mogą być wyłącznie podmioty uprawnione do ubiegania się o dofinansowanie;</a:t>
            </a:r>
          </a:p>
          <a:p>
            <a:pPr>
              <a:lnSpc>
                <a:spcPct val="120000"/>
              </a:lnSpc>
            </a:pPr>
            <a:r>
              <a:rPr lang="pl-PL" sz="3500" dirty="0"/>
              <a:t>Wybór Partnerów jest dokonywany przed złożeniem wniosku o dofinansowanie projektu, a w przypadku gdy data rozpoczęcia realizacji projektu jest wcześniejsza od daty złożenia wniosku -  przed rozpoczęciem realizacji projektu. </a:t>
            </a:r>
          </a:p>
          <a:p>
            <a:pPr>
              <a:lnSpc>
                <a:spcPct val="120000"/>
              </a:lnSpc>
            </a:pPr>
            <a:r>
              <a:rPr lang="pl-PL" sz="3500" dirty="0"/>
              <a:t>Wnioskodawca, będący stroną umowy o dofinansowanie projektu – organ prowadzący szkołę -  pełni rolę Lidera projektu</a:t>
            </a:r>
          </a:p>
          <a:p>
            <a:pPr>
              <a:lnSpc>
                <a:spcPct val="120000"/>
              </a:lnSpc>
            </a:pPr>
            <a:r>
              <a:rPr lang="pl-PL" sz="3500" dirty="0"/>
              <a:t>Wszystkie obowiązki związane z realizacją projektów partnerskich wskazane są w art. 39 ust. 1 ustawy wdrożeniowej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1626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572890"/>
          </a:xfrm>
        </p:spPr>
        <p:txBody>
          <a:bodyPr>
            <a:normAutofit/>
          </a:bodyPr>
          <a:lstStyle/>
          <a:p>
            <a:r>
              <a:rPr lang="pl-PL" sz="3200" b="1" dirty="0"/>
              <a:t>Pytania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606378"/>
            <a:ext cx="7886700" cy="47766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600" dirty="0"/>
              <a:t>Adresy e-mail PIFE: </a:t>
            </a:r>
          </a:p>
          <a:p>
            <a:pPr marL="0" indent="0">
              <a:buNone/>
            </a:pPr>
            <a:r>
              <a:rPr lang="pl-PL" sz="2600" dirty="0"/>
              <a:t>• pife.olsztyn@warmia.mazury.pl,</a:t>
            </a:r>
          </a:p>
          <a:p>
            <a:pPr marL="0" indent="0">
              <a:buNone/>
            </a:pPr>
            <a:r>
              <a:rPr lang="pl-PL" sz="2600" dirty="0"/>
              <a:t>• pife.elblag@warmia.mazury.pl.</a:t>
            </a:r>
          </a:p>
          <a:p>
            <a:pPr marL="0" indent="0">
              <a:buNone/>
            </a:pPr>
            <a:endParaRPr lang="pl-PL" sz="2600" dirty="0"/>
          </a:p>
          <a:p>
            <a:pPr marL="0" indent="0" algn="ctr">
              <a:buNone/>
            </a:pPr>
            <a:r>
              <a:rPr lang="pl-PL" sz="2600" dirty="0"/>
              <a:t>Pytania merytoryczne związane z naborem (pracownicy DFS) pod nr telefonu: 453 050 261 od wtorku do czwartku w godz. 09.00-11.00.</a:t>
            </a:r>
          </a:p>
          <a:p>
            <a:pPr marL="0" indent="0" algn="ctr">
              <a:buNone/>
            </a:pPr>
            <a:endParaRPr lang="pl-PL" sz="2600" dirty="0"/>
          </a:p>
          <a:p>
            <a:pPr marL="0" indent="0" algn="ctr">
              <a:buNone/>
            </a:pPr>
            <a:r>
              <a:rPr lang="pl-PL" sz="2600" dirty="0"/>
              <a:t>Pytania techniczne związane ze sposobem wypełnienia wniosku o dofinansowanie w generatorze wniosków aplikacyjnych SOWA EFS pod nr telefonu: 89 521 97 46 w poniedziałek, środę oraz piątek w godz. 09.00-12.00 lub adresem email: help_desk_SOWA_EFS_CST@warmia.mazury.pl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70474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2676" y="1248182"/>
            <a:ext cx="8738648" cy="3700890"/>
          </a:xfrm>
        </p:spPr>
        <p:txBody>
          <a:bodyPr>
            <a:noAutofit/>
          </a:bodyPr>
          <a:lstStyle/>
          <a:p>
            <a:pPr algn="ctr"/>
            <a:r>
              <a:rPr lang="pl-PL" sz="3200" dirty="0"/>
              <a:t>Działanie 6.3 Edukacja ogólnokształcąca</a:t>
            </a:r>
            <a:br>
              <a:rPr lang="pl-PL" sz="3200" dirty="0"/>
            </a:br>
            <a:br>
              <a:rPr lang="pl-PL" sz="3200" dirty="0"/>
            </a:br>
            <a:r>
              <a:rPr lang="pl-PL" sz="3200" dirty="0"/>
              <a:t>Dofinansowanie w ramach niniejszego naboru można uzyskać w ramach typu projektu:</a:t>
            </a:r>
            <a:br>
              <a:rPr lang="pl-PL" sz="3200" b="1" dirty="0"/>
            </a:br>
            <a:br>
              <a:rPr lang="pl-PL" sz="3200" b="1" dirty="0"/>
            </a:br>
            <a:br>
              <a:rPr lang="pl-PL" sz="3200" b="1" dirty="0"/>
            </a:br>
            <a:r>
              <a:rPr lang="pl-PL" sz="3200" b="1" dirty="0"/>
              <a:t>Realizacja programów rozwojowych szkół/ placówek systemu oświaty prowadzących kształcenie ogólne.</a:t>
            </a:r>
            <a:br>
              <a:rPr lang="pl-PL" sz="3200" dirty="0"/>
            </a:br>
            <a:endParaRPr lang="pl-PL" sz="3200" b="1" dirty="0"/>
          </a:p>
        </p:txBody>
      </p:sp>
    </p:spTree>
    <p:extLst>
      <p:ext uri="{BB962C8B-B14F-4D97-AF65-F5344CB8AC3E}">
        <p14:creationId xmlns:p14="http://schemas.microsoft.com/office/powerpoint/2010/main" val="4259793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949112"/>
              </p:ext>
            </p:extLst>
          </p:nvPr>
        </p:nvGraphicFramePr>
        <p:xfrm>
          <a:off x="628650" y="1095632"/>
          <a:ext cx="7886700" cy="528898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330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493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</a:rPr>
                        <a:t>Kwota przeznaczona na dofinansowanie projektów w naborze:</a:t>
                      </a:r>
                      <a:endParaRPr lang="pl-PL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1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Wartość dofinansowania (90%):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pl-PL" sz="18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b="1" dirty="0">
                          <a:effectLst/>
                        </a:rPr>
                        <a:t>3</a:t>
                      </a:r>
                      <a:r>
                        <a:rPr lang="fr-FR" sz="1800" b="1" dirty="0">
                          <a:effectLst/>
                        </a:rPr>
                        <a:t>0 000 000,00 PLN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1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w tym wsparcie finansowe EFS (85%):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pl-PL" sz="18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effectLst/>
                        </a:rPr>
                        <a:t>28 333 333,33 PLN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13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w tym budżet państwa (5%)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pl-PL" sz="18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fr-FR" sz="1800" b="1" dirty="0">
                          <a:effectLst/>
                        </a:rPr>
                        <a:t>1 666 666,67 PLN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fr-FR" sz="1800" b="1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01800" y="3111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978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029730"/>
            <a:ext cx="7886700" cy="53533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Wkład własny - minimum </a:t>
            </a:r>
            <a:r>
              <a:rPr lang="pl-PL" b="1" dirty="0"/>
              <a:t>10% </a:t>
            </a:r>
            <a:r>
              <a:rPr lang="pl-PL" dirty="0"/>
              <a:t>wydatków kwalifikowalnych. 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Cross-financing nie może stanowić więcej niż </a:t>
            </a:r>
            <a:r>
              <a:rPr lang="pl-PL" b="1" dirty="0"/>
              <a:t>15 % </a:t>
            </a:r>
            <a:r>
              <a:rPr lang="pl-PL" dirty="0"/>
              <a:t>wartości projektu.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Przedmiotowy nabór dotyczy wyłącznie projektów realizowanych z zastosowaniem kwot ryczałtowych, w związku z czym określona została maksymalna wartość projektu (łączny koszt projektu), która nie może przekroczyć równowartości </a:t>
            </a:r>
            <a:r>
              <a:rPr lang="pl-PL" b="1" dirty="0"/>
              <a:t> 846 900,00 PLN </a:t>
            </a:r>
            <a:r>
              <a:rPr lang="pl-PL" dirty="0"/>
              <a:t>(200 000,00 EUR).</a:t>
            </a:r>
          </a:p>
          <a:p>
            <a:pPr marL="0" indent="0" algn="ctr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3342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4524" y="735291"/>
            <a:ext cx="8719794" cy="58728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Nabór wniosków o dofinansowanie projektów jest prowadzony wyłącznie w formie elektronicznej za pośrednictwem systemu SOWA EFS.</a:t>
            </a:r>
          </a:p>
          <a:p>
            <a:pPr marL="0" indent="0" algn="ctr">
              <a:buNone/>
            </a:pPr>
            <a:r>
              <a:rPr lang="pl-PL" dirty="0"/>
              <a:t>Otwarcie naboru – </a:t>
            </a:r>
            <a:r>
              <a:rPr lang="pl-PL" b="1" dirty="0"/>
              <a:t>16 stycznia 2026 r.</a:t>
            </a:r>
          </a:p>
          <a:p>
            <a:pPr marL="0" indent="0" algn="ctr">
              <a:buNone/>
            </a:pPr>
            <a:r>
              <a:rPr lang="pl-PL" dirty="0"/>
              <a:t>Zamknięcie naboru – </a:t>
            </a:r>
            <a:r>
              <a:rPr lang="pl-PL" b="1" dirty="0"/>
              <a:t>5 marca 2026 r.</a:t>
            </a:r>
          </a:p>
          <a:p>
            <a:pPr marL="0" indent="0" algn="ctr">
              <a:buNone/>
            </a:pPr>
            <a:r>
              <a:rPr lang="pl-PL" dirty="0"/>
              <a:t>Wniosek o dofinansowanie projektu należy opracować z wykorzystaniem generatora wniosków o dofinansowanie w SOWA EFS. Aplikacja dostępna jest na stronie </a:t>
            </a:r>
            <a:r>
              <a:rPr lang="pl-PL" dirty="0">
                <a:hlinkClick r:id="rId3"/>
              </a:rPr>
              <a:t>https://sowa2021.efs.gov.pl/</a:t>
            </a:r>
            <a:endParaRPr lang="pl-PL" dirty="0"/>
          </a:p>
          <a:p>
            <a:pPr marL="0" indent="0" algn="ctr">
              <a:buNone/>
            </a:pPr>
            <a:endParaRPr lang="pl-PL" sz="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2873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58314" y="140044"/>
            <a:ext cx="6357036" cy="815546"/>
          </a:xfrm>
        </p:spPr>
        <p:txBody>
          <a:bodyPr>
            <a:normAutofit/>
          </a:bodyPr>
          <a:lstStyle/>
          <a:p>
            <a:r>
              <a:rPr lang="pl-PL" sz="3200" b="1" dirty="0"/>
              <a:t>Proces wyboru projektów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691223"/>
              </p:ext>
            </p:extLst>
          </p:nvPr>
        </p:nvGraphicFramePr>
        <p:xfrm>
          <a:off x="782595" y="955591"/>
          <a:ext cx="5374970" cy="593124"/>
        </p:xfrm>
        <a:graphic>
          <a:graphicData uri="http://schemas.openxmlformats.org/drawingml/2006/table">
            <a:tbl>
              <a:tblPr firstRow="1" firstCol="1" bandRow="1"/>
              <a:tblGrid>
                <a:gridCol w="430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1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OGŁOSZENIE NABORU</a:t>
                      </a:r>
                      <a:endParaRPr lang="pl-P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250481"/>
              </p:ext>
            </p:extLst>
          </p:nvPr>
        </p:nvGraphicFramePr>
        <p:xfrm>
          <a:off x="782595" y="1828801"/>
          <a:ext cx="5717061" cy="555811"/>
        </p:xfrm>
        <a:graphic>
          <a:graphicData uri="http://schemas.openxmlformats.org/drawingml/2006/table">
            <a:tbl>
              <a:tblPr firstRow="1" firstCol="1" bandRow="1"/>
              <a:tblGrid>
                <a:gridCol w="4333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3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581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OCENA FORMALNO-MERYTORYCZNA</a:t>
                      </a:r>
                      <a:endParaRPr lang="pl-P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447414"/>
              </p:ext>
            </p:extLst>
          </p:nvPr>
        </p:nvGraphicFramePr>
        <p:xfrm>
          <a:off x="782595" y="2664699"/>
          <a:ext cx="4591453" cy="593124"/>
        </p:xfrm>
        <a:graphic>
          <a:graphicData uri="http://schemas.openxmlformats.org/drawingml/2006/table">
            <a:tbl>
              <a:tblPr firstRow="1" firstCol="1" bandRow="1"/>
              <a:tblGrid>
                <a:gridCol w="4308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1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NEGOCJACJE </a:t>
                      </a:r>
                      <a:br>
                        <a:rPr lang="pl-PL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0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Ocena kryterium etapu negocjacji</a:t>
                      </a:r>
                      <a:endParaRPr lang="pl-P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034482"/>
              </p:ext>
            </p:extLst>
          </p:nvPr>
        </p:nvGraphicFramePr>
        <p:xfrm>
          <a:off x="782596" y="3579098"/>
          <a:ext cx="4489623" cy="544183"/>
        </p:xfrm>
        <a:graphic>
          <a:graphicData uri="http://schemas.openxmlformats.org/drawingml/2006/table">
            <a:tbl>
              <a:tblPr firstRow="1" firstCol="1" bandRow="1"/>
              <a:tblGrid>
                <a:gridCol w="4324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41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PUBLIKACJA LISTY RANKINGOWEJ WSZYSTKICH</a:t>
                      </a:r>
                      <a:r>
                        <a:rPr lang="pl-PL" sz="10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WND PODLEGAJĄCYCH OCENIE W RAMACH NABORU</a:t>
                      </a:r>
                      <a:endParaRPr lang="pl-PL" sz="1000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091940"/>
              </p:ext>
            </p:extLst>
          </p:nvPr>
        </p:nvGraphicFramePr>
        <p:xfrm>
          <a:off x="782596" y="4444556"/>
          <a:ext cx="4333104" cy="597001"/>
        </p:xfrm>
        <a:graphic>
          <a:graphicData uri="http://schemas.openxmlformats.org/drawingml/2006/table">
            <a:tbl>
              <a:tblPr firstRow="1" firstCol="1" bandRow="1"/>
              <a:tblGrid>
                <a:gridCol w="4333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70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PODPISANIE UMOWY O DOFINANSOWANIE PROJEKTU</a:t>
                      </a:r>
                      <a:endParaRPr lang="pl-P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610986"/>
              </p:ext>
            </p:extLst>
          </p:nvPr>
        </p:nvGraphicFramePr>
        <p:xfrm>
          <a:off x="782595" y="5362833"/>
          <a:ext cx="4589961" cy="593124"/>
        </p:xfrm>
        <a:graphic>
          <a:graphicData uri="http://schemas.openxmlformats.org/drawingml/2006/table">
            <a:tbl>
              <a:tblPr firstRow="1" firstCol="1" bandRow="1"/>
              <a:tblGrid>
                <a:gridCol w="4357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1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PROCEDURA</a:t>
                      </a:r>
                      <a:r>
                        <a:rPr lang="pl-PL" sz="1000" b="1" baseline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ODWOŁAWCZA</a:t>
                      </a:r>
                      <a:endParaRPr lang="pl-PL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id="{9A5E94E8-9AAB-470B-BFD5-7FD83249BB33}"/>
              </a:ext>
            </a:extLst>
          </p:cNvPr>
          <p:cNvSpPr txBox="1"/>
          <p:nvPr/>
        </p:nvSpPr>
        <p:spPr>
          <a:xfrm>
            <a:off x="5372556" y="2902591"/>
            <a:ext cx="195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MAJ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D6E8A699-4CDC-4E78-ADA8-1B0C686AEAE1}"/>
              </a:ext>
            </a:extLst>
          </p:cNvPr>
          <p:cNvSpPr txBox="1"/>
          <p:nvPr/>
        </p:nvSpPr>
        <p:spPr>
          <a:xfrm>
            <a:off x="5372556" y="4655890"/>
            <a:ext cx="1883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 CZERWIEC</a:t>
            </a:r>
          </a:p>
        </p:txBody>
      </p:sp>
    </p:spTree>
    <p:extLst>
      <p:ext uri="{BB962C8B-B14F-4D97-AF65-F5344CB8AC3E}">
        <p14:creationId xmlns:p14="http://schemas.microsoft.com/office/powerpoint/2010/main" val="1523083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89805" y="277220"/>
            <a:ext cx="7886700" cy="605841"/>
          </a:xfrm>
        </p:spPr>
        <p:txBody>
          <a:bodyPr>
            <a:normAutofit/>
          </a:bodyPr>
          <a:lstStyle/>
          <a:p>
            <a:r>
              <a:rPr lang="pl-PL" sz="3200" b="1" dirty="0"/>
              <a:t>Negocjacje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598141"/>
            <a:ext cx="7886700" cy="478490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dirty="0"/>
              <a:t>Negocjacjom podlegają wszystkie wnioski, które spełniły kryteria wyboru projektów i uzyskały wymaganą minimalną liczbę punktów.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Negocjacje mogą być prowadzone w formie ustnej </a:t>
            </a:r>
            <a:br>
              <a:rPr lang="pl-PL" dirty="0"/>
            </a:br>
            <a:r>
              <a:rPr lang="pl-PL" dirty="0"/>
              <a:t>(w tym w formule online) bądź pisemnej </a:t>
            </a:r>
            <a:br>
              <a:rPr lang="pl-PL" dirty="0"/>
            </a:br>
            <a:r>
              <a:rPr lang="pl-PL" dirty="0"/>
              <a:t>(z wykorzystaniem elektronicznych kanałów komunikacji – e-mail, SOWA EFS).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Negocjacje muszą zakończyć się w terminie 30 dni roboczych od otrzymania pisma.</a:t>
            </a:r>
          </a:p>
        </p:txBody>
      </p:sp>
    </p:spTree>
    <p:extLst>
      <p:ext uri="{BB962C8B-B14F-4D97-AF65-F5344CB8AC3E}">
        <p14:creationId xmlns:p14="http://schemas.microsoft.com/office/powerpoint/2010/main" val="986468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80377" y="0"/>
            <a:ext cx="7886700" cy="1091954"/>
          </a:xfrm>
        </p:spPr>
        <p:txBody>
          <a:bodyPr>
            <a:normAutofit/>
          </a:bodyPr>
          <a:lstStyle/>
          <a:p>
            <a:r>
              <a:rPr lang="pl-PL" sz="3200" b="1" dirty="0"/>
              <a:t>Wnioskodawca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0512" y="1187165"/>
            <a:ext cx="8213692" cy="4885267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pl-PL" sz="2400" dirty="0"/>
              <a:t>Zgodnie z kryterium specyficznym dostępu nr 1 Wnioskodawcą jest organ prowadzący szkołę/ placówkę systemu oświaty, w której realizowany będzie projekt.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pl-PL" sz="2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pl-PL" sz="2400" dirty="0"/>
              <a:t>Przedmiotowy nabór skierowany jest wyłącznie do uczniów i nauczycieli szkół/ placówek systemu oświaty prowadzących kształcenie ogólne zlokalizowanych na terenie województwa warmińsko-mazurskiego, z wyłączeniem:. </a:t>
            </a:r>
          </a:p>
        </p:txBody>
      </p:sp>
    </p:spTree>
    <p:extLst>
      <p:ext uri="{BB962C8B-B14F-4D97-AF65-F5344CB8AC3E}">
        <p14:creationId xmlns:p14="http://schemas.microsoft.com/office/powerpoint/2010/main" val="261912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80377" y="0"/>
            <a:ext cx="7886700" cy="1091954"/>
          </a:xfrm>
        </p:spPr>
        <p:txBody>
          <a:bodyPr>
            <a:normAutofit/>
          </a:bodyPr>
          <a:lstStyle/>
          <a:p>
            <a:r>
              <a:rPr lang="pl-PL" sz="3200" b="1" dirty="0"/>
              <a:t>Wnioskodawca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0512" y="1187165"/>
            <a:ext cx="8213692" cy="4885267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pl-PL" sz="2400" dirty="0"/>
              <a:t>- szkół/ placówek systemu oświaty prowadzących kształcenie ogólne zgodnie ze Strategią ZIT MOF Ełk oraz Strategią ZIT MOF Olsztyn;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2400" dirty="0"/>
              <a:t>- jednostek samorządu terytorialnego, których szkoły objęte są wsparciem w projekcie strategicznym realizowanym w ramach Działania 6.3 pn. „Młodzi Kreatywni”;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2400" dirty="0"/>
              <a:t>- szkół/ placówek systemu oświaty prowadzących kształcenie specjalne.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04112508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1423</TotalTime>
  <Words>737</Words>
  <Application>Microsoft Office PowerPoint</Application>
  <PresentationFormat>Pokaz na ekranie (4:3)</PresentationFormat>
  <Paragraphs>83</Paragraphs>
  <Slides>12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Motyw pakietu Office</vt:lpstr>
      <vt:lpstr>Fundusze Europejskie dla Warmii i Mazur (FEWiM) 2021-2027</vt:lpstr>
      <vt:lpstr>Działanie 6.3 Edukacja ogólnokształcąca  Dofinansowanie w ramach niniejszego naboru można uzyskać w ramach typu projektu:   Realizacja programów rozwojowych szkół/ placówek systemu oświaty prowadzących kształcenie ogólne. </vt:lpstr>
      <vt:lpstr>Prezentacja programu PowerPoint</vt:lpstr>
      <vt:lpstr>Prezentacja programu PowerPoint</vt:lpstr>
      <vt:lpstr>Prezentacja programu PowerPoint</vt:lpstr>
      <vt:lpstr>Proces wyboru projektów</vt:lpstr>
      <vt:lpstr>Negocjacje</vt:lpstr>
      <vt:lpstr>Wnioskodawca</vt:lpstr>
      <vt:lpstr>Wnioskodawca</vt:lpstr>
      <vt:lpstr>Grupa docelowa</vt:lpstr>
      <vt:lpstr>Partnerstwo</vt:lpstr>
      <vt:lpstr>Pytania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Michał Komorkiewicz</cp:lastModifiedBy>
  <cp:revision>68</cp:revision>
  <cp:lastPrinted>2023-05-25T05:32:37Z</cp:lastPrinted>
  <dcterms:created xsi:type="dcterms:W3CDTF">2023-01-20T07:35:09Z</dcterms:created>
  <dcterms:modified xsi:type="dcterms:W3CDTF">2026-02-10T07:31:43Z</dcterms:modified>
</cp:coreProperties>
</file>