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62" r:id="rId3"/>
    <p:sldId id="268" r:id="rId4"/>
    <p:sldId id="266" r:id="rId5"/>
    <p:sldId id="267" r:id="rId6"/>
    <p:sldId id="261" r:id="rId7"/>
    <p:sldId id="275" r:id="rId8"/>
    <p:sldId id="278" r:id="rId9"/>
    <p:sldId id="279" r:id="rId10"/>
    <p:sldId id="280" r:id="rId11"/>
    <p:sldId id="276" r:id="rId12"/>
    <p:sldId id="277" r:id="rId13"/>
    <p:sldId id="281" r:id="rId14"/>
    <p:sldId id="323" r:id="rId15"/>
    <p:sldId id="325" r:id="rId16"/>
    <p:sldId id="327" r:id="rId17"/>
    <p:sldId id="328" r:id="rId18"/>
    <p:sldId id="329" r:id="rId19"/>
    <p:sldId id="330" r:id="rId20"/>
    <p:sldId id="333" r:id="rId21"/>
    <p:sldId id="334" r:id="rId22"/>
    <p:sldId id="332" r:id="rId23"/>
    <p:sldId id="335" r:id="rId24"/>
    <p:sldId id="336" r:id="rId25"/>
    <p:sldId id="331" r:id="rId26"/>
    <p:sldId id="282" r:id="rId27"/>
    <p:sldId id="283" r:id="rId28"/>
    <p:sldId id="284" r:id="rId29"/>
    <p:sldId id="285" r:id="rId30"/>
    <p:sldId id="286" r:id="rId31"/>
    <p:sldId id="288" r:id="rId32"/>
    <p:sldId id="289" r:id="rId33"/>
    <p:sldId id="290" r:id="rId34"/>
    <p:sldId id="291" r:id="rId35"/>
    <p:sldId id="292" r:id="rId36"/>
    <p:sldId id="293" r:id="rId37"/>
    <p:sldId id="294" r:id="rId38"/>
    <p:sldId id="295" r:id="rId39"/>
    <p:sldId id="296" r:id="rId40"/>
    <p:sldId id="297" r:id="rId41"/>
    <p:sldId id="298" r:id="rId42"/>
    <p:sldId id="299" r:id="rId43"/>
    <p:sldId id="300" r:id="rId44"/>
    <p:sldId id="301" r:id="rId45"/>
    <p:sldId id="302" r:id="rId46"/>
    <p:sldId id="303" r:id="rId47"/>
    <p:sldId id="304" r:id="rId48"/>
    <p:sldId id="305" r:id="rId49"/>
    <p:sldId id="306" r:id="rId50"/>
    <p:sldId id="307" r:id="rId51"/>
    <p:sldId id="309" r:id="rId52"/>
    <p:sldId id="310" r:id="rId53"/>
    <p:sldId id="312" r:id="rId54"/>
    <p:sldId id="313" r:id="rId55"/>
    <p:sldId id="315" r:id="rId56"/>
    <p:sldId id="314" r:id="rId57"/>
    <p:sldId id="316" r:id="rId58"/>
    <p:sldId id="319" r:id="rId59"/>
    <p:sldId id="337" r:id="rId60"/>
    <p:sldId id="317" r:id="rId61"/>
    <p:sldId id="320" r:id="rId62"/>
    <p:sldId id="338" r:id="rId63"/>
    <p:sldId id="340" r:id="rId64"/>
    <p:sldId id="341" r:id="rId65"/>
    <p:sldId id="318" r:id="rId66"/>
    <p:sldId id="324" r:id="rId67"/>
    <p:sldId id="263" r:id="rId6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883" autoAdjust="0"/>
    <p:restoredTop sz="94660"/>
  </p:normalViewPr>
  <p:slideViewPr>
    <p:cSldViewPr snapToGrid="0">
      <p:cViewPr varScale="1">
        <p:scale>
          <a:sx n="88" d="100"/>
          <a:sy n="88" d="100"/>
        </p:scale>
        <p:origin x="1296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" Type="http://schemas.openxmlformats.org/officeDocument/2006/relationships/slide" Target="slides/slide6.xml"/><Relationship Id="rId71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owy i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Obraz 11">
            <a:extLst>
              <a:ext uri="{FF2B5EF4-FFF2-40B4-BE49-F238E27FC236}">
                <a16:creationId xmlns:a16="http://schemas.microsoft.com/office/drawing/2014/main" id="{B2584E3D-9A1F-4CED-82CC-C9D7C81B0E8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492" y="0"/>
            <a:ext cx="9148210" cy="6857999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dirty="0"/>
              <a:t>Kliknij, aby edytować styl wzorca podtytułu</a:t>
            </a:r>
            <a:endParaRPr lang="en-US" dirty="0"/>
          </a:p>
        </p:txBody>
      </p:sp>
      <p:sp>
        <p:nvSpPr>
          <p:cNvPr id="14" name="Tytuł 13">
            <a:extLst>
              <a:ext uri="{FF2B5EF4-FFF2-40B4-BE49-F238E27FC236}">
                <a16:creationId xmlns:a16="http://schemas.microsoft.com/office/drawing/2014/main" id="{D90BA087-927F-48A6-83CD-5CCD11E336D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42998" y="2361460"/>
            <a:ext cx="6858001" cy="1067540"/>
          </a:xfrm>
        </p:spPr>
        <p:txBody>
          <a:bodyPr/>
          <a:lstStyle>
            <a:lvl1pPr>
              <a:defRPr sz="3000"/>
            </a:lvl1pPr>
          </a:lstStyle>
          <a:p>
            <a:r>
              <a:rPr lang="pl-PL" dirty="0"/>
              <a:t>                Kliknij, aby edytować styl</a:t>
            </a:r>
          </a:p>
        </p:txBody>
      </p:sp>
    </p:spTree>
    <p:extLst>
      <p:ext uri="{BB962C8B-B14F-4D97-AF65-F5344CB8AC3E}">
        <p14:creationId xmlns:p14="http://schemas.microsoft.com/office/powerpoint/2010/main" val="369196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Slajd – zawartość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6D78B68C-224D-46DF-B945-7F24A95D59D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878889"/>
            <a:ext cx="7886700" cy="1180730"/>
          </a:xfrm>
        </p:spPr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192784"/>
            <a:ext cx="7886700" cy="4270159"/>
          </a:xfrm>
        </p:spPr>
        <p:txBody>
          <a:bodyPr vert="eaVert"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1521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lajd – zawartość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ABD72F9F-BF24-4F45-A08D-FC86384DB89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98989"/>
            <a:ext cx="1971675" cy="5743854"/>
          </a:xfrm>
        </p:spPr>
        <p:txBody>
          <a:bodyPr vert="eaVert"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798989"/>
            <a:ext cx="5800725" cy="5743854"/>
          </a:xfrm>
        </p:spPr>
        <p:txBody>
          <a:bodyPr vert="eaVert"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0450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ajd – zawartość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id="{F77D0721-47E8-488C-B524-36377D8EC80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852256"/>
            <a:ext cx="7886700" cy="1091954"/>
          </a:xfrm>
        </p:spPr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055815"/>
            <a:ext cx="7886700" cy="432723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9584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lajd – zawartość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45C8F2BD-575F-4487-8CD4-737C0ADD1A6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2478317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lajd – zawartość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id="{F32ADA8B-532B-4E0F-8AB0-C3CD05A58C9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834500"/>
            <a:ext cx="7886700" cy="1260629"/>
          </a:xfrm>
        </p:spPr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2263806"/>
            <a:ext cx="3886200" cy="4305669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2263805"/>
            <a:ext cx="3886200" cy="4305669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6198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lajd – zawartość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az 9">
            <a:extLst>
              <a:ext uri="{FF2B5EF4-FFF2-40B4-BE49-F238E27FC236}">
                <a16:creationId xmlns:a16="http://schemas.microsoft.com/office/drawing/2014/main" id="{7ECE12DD-5A2B-4450-A88B-54FDC599559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834500"/>
            <a:ext cx="7886700" cy="958789"/>
          </a:xfrm>
        </p:spPr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970843"/>
            <a:ext cx="3868340" cy="74572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894120"/>
            <a:ext cx="3868340" cy="3598753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970843"/>
            <a:ext cx="3887391" cy="74572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820" y="2894118"/>
            <a:ext cx="3887391" cy="3598754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093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lajd – zawartość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az 5">
            <a:extLst>
              <a:ext uri="{FF2B5EF4-FFF2-40B4-BE49-F238E27FC236}">
                <a16:creationId xmlns:a16="http://schemas.microsoft.com/office/drawing/2014/main" id="{C310A338-9DD0-42B9-8433-85177AD1C06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932155"/>
            <a:ext cx="7886700" cy="1358284"/>
          </a:xfrm>
        </p:spPr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6435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lajd – zawartość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>
            <a:extLst>
              <a:ext uri="{FF2B5EF4-FFF2-40B4-BE49-F238E27FC236}">
                <a16:creationId xmlns:a16="http://schemas.microsoft.com/office/drawing/2014/main" id="{1009301C-4771-4127-81BE-A051F4E73EE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0235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lajd – zawartość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id="{51141260-94FB-45D9-AEA3-95662F658C8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967666"/>
            <a:ext cx="2949178" cy="1251751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1260628"/>
            <a:ext cx="4629150" cy="502476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219417"/>
            <a:ext cx="2949178" cy="4065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872543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ajd – zawartość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id="{3472AC6D-E49A-428F-949F-D0E182FE44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852256"/>
            <a:ext cx="2949178" cy="142042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1189608"/>
            <a:ext cx="4629150" cy="4927107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272683"/>
            <a:ext cx="2949178" cy="384403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326097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5E87AE-B05F-4F0E-8F80-8A6A89979CA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6254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od.cst2021.gov.pl/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instrukcje.cst2021.gov.pl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unduszeeuropejskie.gov.pl/" TargetMode="External"/><Relationship Id="rId2" Type="http://schemas.openxmlformats.org/officeDocument/2006/relationships/hyperlink" Target="http://www.funduszeeuropejskie.warmia.mazury.pl/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unduszeeuropejskie.gov.pl/" TargetMode="External"/><Relationship Id="rId2" Type="http://schemas.openxmlformats.org/officeDocument/2006/relationships/hyperlink" Target="http://www.funduszeeuropejskie.warmia.mazury.pl/" TargetMode="Externa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unduszeeuropejskie.gov.pl/media/112181/Projekt_wytycznych_info-promo_2022-10-19.docx" TargetMode="Externa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hyperlink" Target="mailto:amiz.fewm@warmia.mazury.pl" TargetMode="External"/><Relationship Id="rId2" Type="http://schemas.openxmlformats.org/officeDocument/2006/relationships/hyperlink" Target="https://bazakonkurencyjnosci.funduszeeuropejskie.gov.pl/" TargetMode="Externa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hyperlink" Target="https://funduszeeuropejskie.warmia.mazury.pl/kontakt/37/zapytaj-o-fundusze-europejskie-dla-warmii-i-mazur" TargetMode="External"/><Relationship Id="rId2" Type="http://schemas.openxmlformats.org/officeDocument/2006/relationships/hyperlink" Target="mailto:nabory.energetyka@warmia.mazury.pl" TargetMode="Externa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tytuł 1">
            <a:extLst>
              <a:ext uri="{FF2B5EF4-FFF2-40B4-BE49-F238E27FC236}">
                <a16:creationId xmlns:a16="http://schemas.microsoft.com/office/drawing/2014/main" id="{B2D847E3-1374-4450-B213-6AA8BAE11D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973" y="4836017"/>
            <a:ext cx="7521261" cy="2009104"/>
          </a:xfrm>
        </p:spPr>
        <p:txBody>
          <a:bodyPr>
            <a:normAutofit/>
          </a:bodyPr>
          <a:lstStyle/>
          <a:p>
            <a:r>
              <a:rPr lang="pl-PL" sz="1800" b="1" dirty="0" smtClean="0"/>
              <a:t>Olsztyn, dn. 24 </a:t>
            </a:r>
            <a:r>
              <a:rPr lang="pl-PL" sz="1800" b="1" dirty="0"/>
              <a:t>czerwca 2024 r.</a:t>
            </a:r>
          </a:p>
        </p:txBody>
      </p:sp>
      <p:sp>
        <p:nvSpPr>
          <p:cNvPr id="3" name="Tytuł 2">
            <a:extLst>
              <a:ext uri="{FF2B5EF4-FFF2-40B4-BE49-F238E27FC236}">
                <a16:creationId xmlns:a16="http://schemas.microsoft.com/office/drawing/2014/main" id="{C7A5C509-7966-470F-BF4B-BBD9BD2AA8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604" y="2667332"/>
            <a:ext cx="6858001" cy="2020577"/>
          </a:xfrm>
        </p:spPr>
        <p:txBody>
          <a:bodyPr>
            <a:normAutofit fontScale="90000"/>
          </a:bodyPr>
          <a:lstStyle/>
          <a:p>
            <a:pPr algn="ctr"/>
            <a:r>
              <a:rPr lang="pl-PL" sz="2000" b="1" dirty="0" smtClean="0"/>
              <a:t>Webinarium dla Wnioskodawców</a:t>
            </a:r>
            <a:br>
              <a:rPr lang="pl-PL" sz="2000" b="1" dirty="0" smtClean="0"/>
            </a:br>
            <a:r>
              <a:rPr lang="pl-PL" sz="2000" b="1" dirty="0" smtClean="0"/>
              <a:t/>
            </a:r>
            <a:br>
              <a:rPr lang="pl-PL" sz="2000" b="1" dirty="0" smtClean="0"/>
            </a:br>
            <a:r>
              <a:rPr lang="pl-PL" sz="4400" b="1" dirty="0">
                <a:latin typeface="+mn-lt"/>
                <a:ea typeface="+mn-ea"/>
                <a:cs typeface="+mn-cs"/>
              </a:rPr>
              <a:t>„Działanie FEWM.02.07 Adaptacja </a:t>
            </a:r>
            <a:r>
              <a:rPr lang="pl-PL" sz="4400" b="1" dirty="0" smtClean="0">
                <a:latin typeface="+mn-lt"/>
                <a:ea typeface="+mn-ea"/>
                <a:cs typeface="+mn-cs"/>
              </a:rPr>
              <a:t>do </a:t>
            </a:r>
            <a:r>
              <a:rPr lang="pl-PL" sz="4400" b="1" dirty="0">
                <a:latin typeface="+mn-lt"/>
                <a:ea typeface="+mn-ea"/>
                <a:cs typeface="+mn-cs"/>
              </a:rPr>
              <a:t>zmian klimatu, schemat A, typ 3”</a:t>
            </a:r>
            <a:r>
              <a:rPr lang="pl-PL" sz="3300" b="1" dirty="0">
                <a:latin typeface="+mn-lt"/>
                <a:ea typeface="+mn-ea"/>
                <a:cs typeface="+mn-cs"/>
              </a:rPr>
              <a:t/>
            </a:r>
            <a:br>
              <a:rPr lang="pl-PL" sz="3300" b="1" dirty="0">
                <a:latin typeface="+mn-lt"/>
                <a:ea typeface="+mn-ea"/>
                <a:cs typeface="+mn-cs"/>
              </a:rPr>
            </a:br>
            <a:endParaRPr lang="pl-PL" sz="3300" b="1" dirty="0"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66191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70455" y="852256"/>
            <a:ext cx="8680361" cy="1091954"/>
          </a:xfrm>
        </p:spPr>
        <p:txBody>
          <a:bodyPr>
            <a:normAutofit fontScale="90000"/>
          </a:bodyPr>
          <a:lstStyle/>
          <a:p>
            <a:pPr algn="ctr"/>
            <a:r>
              <a:rPr lang="pl-PL" sz="4000" b="1" u="sng" cap="all" dirty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Warunki wsparcia </a:t>
            </a:r>
            <a:r>
              <a:rPr lang="pl-PL" sz="4000" b="1" u="sng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/>
            </a:r>
            <a:br>
              <a:rPr lang="pl-PL" sz="4000" b="1" u="sng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</a:br>
            <a:r>
              <a:rPr lang="pl-PL" sz="3300" b="1" u="sng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- </a:t>
            </a:r>
            <a:r>
              <a:rPr lang="pl-PL" sz="3300" b="1" u="sng" dirty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P</a:t>
            </a:r>
            <a:r>
              <a:rPr lang="pl-PL" sz="3300" b="1" u="sng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odmioty uprawnione</a:t>
            </a:r>
            <a:endParaRPr lang="pl-PL" sz="3300" b="1" u="sng" dirty="0">
              <a:solidFill>
                <a:srgbClr val="00B05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b="1" u="sng" dirty="0">
                <a:solidFill>
                  <a:srgbClr val="FF0000"/>
                </a:solidFill>
              </a:rPr>
              <a:t>WAŻNE</a:t>
            </a:r>
            <a:r>
              <a:rPr lang="pl-PL" b="1" dirty="0">
                <a:solidFill>
                  <a:srgbClr val="FF0000"/>
                </a:solidFill>
              </a:rPr>
              <a:t>:</a:t>
            </a:r>
          </a:p>
          <a:p>
            <a:pPr marL="0" indent="0">
              <a:buNone/>
            </a:pPr>
            <a:endParaRPr lang="pl-PL" sz="5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pl-PL" dirty="0"/>
              <a:t>Beneficjentami </a:t>
            </a:r>
            <a:r>
              <a:rPr lang="pl-PL" dirty="0" smtClean="0"/>
              <a:t>mogą </a:t>
            </a:r>
            <a:r>
              <a:rPr lang="pl-PL" dirty="0"/>
              <a:t>być </a:t>
            </a:r>
            <a:r>
              <a:rPr lang="pl-PL" u="sng" dirty="0" smtClean="0"/>
              <a:t>wyłącznie</a:t>
            </a:r>
            <a:r>
              <a:rPr lang="pl-PL" dirty="0" smtClean="0"/>
              <a:t>: </a:t>
            </a:r>
          </a:p>
          <a:p>
            <a:r>
              <a:rPr lang="pl-PL" b="1" dirty="0" smtClean="0">
                <a:solidFill>
                  <a:srgbClr val="00B050"/>
                </a:solidFill>
              </a:rPr>
              <a:t>Ochotnicze </a:t>
            </a:r>
            <a:r>
              <a:rPr lang="pl-PL" b="1" dirty="0">
                <a:solidFill>
                  <a:srgbClr val="00B050"/>
                </a:solidFill>
              </a:rPr>
              <a:t>Straże Pożarne (OSP) włączone </a:t>
            </a:r>
            <a:r>
              <a:rPr lang="pl-PL" b="1" dirty="0" smtClean="0">
                <a:solidFill>
                  <a:srgbClr val="00B050"/>
                </a:solidFill>
              </a:rPr>
              <a:t/>
            </a:r>
            <a:br>
              <a:rPr lang="pl-PL" b="1" dirty="0" smtClean="0">
                <a:solidFill>
                  <a:srgbClr val="00B050"/>
                </a:solidFill>
              </a:rPr>
            </a:br>
            <a:r>
              <a:rPr lang="pl-PL" b="1" dirty="0" smtClean="0">
                <a:solidFill>
                  <a:srgbClr val="00B050"/>
                </a:solidFill>
              </a:rPr>
              <a:t>do </a:t>
            </a:r>
            <a:r>
              <a:rPr lang="pl-PL" b="1" dirty="0">
                <a:solidFill>
                  <a:srgbClr val="00B050"/>
                </a:solidFill>
              </a:rPr>
              <a:t>Krajowego Systemu Ratowniczo-Gaśniczego (KSRG</a:t>
            </a:r>
            <a:r>
              <a:rPr lang="pl-PL" b="1" dirty="0" smtClean="0">
                <a:solidFill>
                  <a:srgbClr val="00B050"/>
                </a:solidFill>
              </a:rPr>
              <a:t>)</a:t>
            </a:r>
          </a:p>
          <a:p>
            <a:r>
              <a:rPr lang="pl-PL" b="1" dirty="0" smtClean="0">
                <a:solidFill>
                  <a:srgbClr val="00B050"/>
                </a:solidFill>
              </a:rPr>
              <a:t>OSP</a:t>
            </a:r>
            <a:r>
              <a:rPr lang="pl-PL" b="1" dirty="0">
                <a:solidFill>
                  <a:srgbClr val="00B050"/>
                </a:solidFill>
              </a:rPr>
              <a:t>, które będą wypełniać kryteria włączenia </a:t>
            </a:r>
            <a:r>
              <a:rPr lang="pl-PL" b="1" dirty="0" smtClean="0">
                <a:solidFill>
                  <a:srgbClr val="00B050"/>
                </a:solidFill>
              </a:rPr>
              <a:t/>
            </a:r>
            <a:br>
              <a:rPr lang="pl-PL" b="1" dirty="0" smtClean="0">
                <a:solidFill>
                  <a:srgbClr val="00B050"/>
                </a:solidFill>
              </a:rPr>
            </a:br>
            <a:r>
              <a:rPr lang="pl-PL" b="1" dirty="0" smtClean="0">
                <a:solidFill>
                  <a:srgbClr val="00B050"/>
                </a:solidFill>
              </a:rPr>
              <a:t>do </a:t>
            </a:r>
            <a:r>
              <a:rPr lang="pl-PL" b="1" dirty="0">
                <a:solidFill>
                  <a:srgbClr val="00B050"/>
                </a:solidFill>
              </a:rPr>
              <a:t>KSRG dzięki realizacji projektu oraz będą dążyć do włączenia do KSRG</a:t>
            </a:r>
            <a:r>
              <a:rPr lang="pl-PL" b="1" dirty="0" smtClean="0">
                <a:solidFill>
                  <a:srgbClr val="00B050"/>
                </a:solidFill>
              </a:rPr>
              <a:t> </a:t>
            </a:r>
          </a:p>
          <a:p>
            <a:r>
              <a:rPr lang="pl-PL" b="1" dirty="0" smtClean="0">
                <a:solidFill>
                  <a:srgbClr val="00B050"/>
                </a:solidFill>
              </a:rPr>
              <a:t>Wodne </a:t>
            </a:r>
            <a:r>
              <a:rPr lang="pl-PL" b="1" dirty="0">
                <a:solidFill>
                  <a:srgbClr val="00B050"/>
                </a:solidFill>
              </a:rPr>
              <a:t>Ochotnicze Pogotowie Ratunkowe (WOPR</a:t>
            </a:r>
            <a:r>
              <a:rPr lang="pl-PL" b="1" dirty="0" smtClean="0">
                <a:solidFill>
                  <a:srgbClr val="00B050"/>
                </a:solidFill>
              </a:rPr>
              <a:t>)</a:t>
            </a:r>
            <a:endParaRPr lang="pl-PL" b="1" dirty="0">
              <a:solidFill>
                <a:srgbClr val="00B05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455848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sz="4000" b="1" u="sng" cap="all" dirty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Warunki wsparcia</a:t>
            </a:r>
            <a:r>
              <a:rPr lang="pl-PL" sz="4000" b="1" u="sng" cap="all" dirty="0" smtClean="0">
                <a:solidFill>
                  <a:srgbClr val="0070C0"/>
                </a:solidFill>
              </a:rPr>
              <a:t/>
            </a:r>
            <a:br>
              <a:rPr lang="pl-PL" sz="4000" b="1" u="sng" cap="all" dirty="0" smtClean="0">
                <a:solidFill>
                  <a:srgbClr val="0070C0"/>
                </a:solidFill>
              </a:rPr>
            </a:br>
            <a:r>
              <a:rPr lang="pl-PL" sz="3300" b="1" u="sng" cap="all" dirty="0" smtClean="0">
                <a:solidFill>
                  <a:srgbClr val="0070C0"/>
                </a:solidFill>
              </a:rPr>
              <a:t>- </a:t>
            </a:r>
            <a:r>
              <a:rPr lang="pl-PL" sz="3300" b="1" u="sng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Pomoc publiczna/pomoc de </a:t>
            </a:r>
            <a:r>
              <a:rPr lang="pl-PL" sz="3300" b="1" u="sng" dirty="0" err="1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minimis</a:t>
            </a:r>
            <a:r>
              <a:rPr lang="pl-PL" sz="3300" b="1" u="sng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 </a:t>
            </a:r>
            <a:r>
              <a:rPr lang="pl-PL" sz="4000" b="1" u="sng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/>
            </a:r>
            <a:br>
              <a:rPr lang="pl-PL" sz="4000" b="1" u="sng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</a:br>
            <a:endParaRPr lang="pl-PL" sz="2800" b="1" u="sng" dirty="0">
              <a:solidFill>
                <a:srgbClr val="00B05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pl-PL" sz="3000" b="1" dirty="0" smtClean="0"/>
          </a:p>
          <a:p>
            <a:pPr marL="0" indent="0" algn="ctr">
              <a:buNone/>
            </a:pPr>
            <a:r>
              <a:rPr lang="pl-PL" sz="3500" b="1" dirty="0" smtClean="0"/>
              <a:t>O </a:t>
            </a:r>
            <a:r>
              <a:rPr lang="pl-PL" sz="3500" b="1" dirty="0"/>
              <a:t>dofinansowanie mogą starać się wyłącznie Wnioskodawcy, </a:t>
            </a:r>
            <a:r>
              <a:rPr lang="pl-PL" sz="3500" b="1" dirty="0" smtClean="0"/>
              <a:t/>
            </a:r>
            <a:br>
              <a:rPr lang="pl-PL" sz="3500" b="1" dirty="0" smtClean="0"/>
            </a:br>
            <a:r>
              <a:rPr lang="pl-PL" sz="3500" b="1" dirty="0" smtClean="0"/>
              <a:t>którzy </a:t>
            </a:r>
            <a:r>
              <a:rPr lang="pl-PL" sz="3500" b="1" dirty="0"/>
              <a:t>będą realizować </a:t>
            </a:r>
            <a:r>
              <a:rPr lang="pl-PL" sz="3500" b="1" dirty="0" smtClean="0"/>
              <a:t/>
            </a:r>
            <a:br>
              <a:rPr lang="pl-PL" sz="3500" b="1" dirty="0" smtClean="0"/>
            </a:br>
            <a:r>
              <a:rPr lang="pl-PL" sz="3500" b="1" dirty="0" smtClean="0"/>
              <a:t/>
            </a:r>
            <a:br>
              <a:rPr lang="pl-PL" sz="3500" b="1" dirty="0" smtClean="0"/>
            </a:br>
            <a:r>
              <a:rPr lang="pl-PL" sz="3500" b="1" dirty="0" smtClean="0">
                <a:solidFill>
                  <a:srgbClr val="00B050"/>
                </a:solidFill>
              </a:rPr>
              <a:t>projekty </a:t>
            </a:r>
            <a:r>
              <a:rPr lang="pl-PL" sz="3500" b="1" u="sng" dirty="0" smtClean="0">
                <a:solidFill>
                  <a:srgbClr val="00B050"/>
                </a:solidFill>
              </a:rPr>
              <a:t>nieobjęte </a:t>
            </a:r>
            <a:r>
              <a:rPr lang="pl-PL" sz="3500" b="1" u="sng" dirty="0">
                <a:solidFill>
                  <a:srgbClr val="00B050"/>
                </a:solidFill>
              </a:rPr>
              <a:t>pomocą publiczną </a:t>
            </a:r>
            <a:r>
              <a:rPr lang="pl-PL" sz="3500" b="1" dirty="0" smtClean="0">
                <a:solidFill>
                  <a:srgbClr val="00B050"/>
                </a:solidFill>
              </a:rPr>
              <a:t/>
            </a:r>
            <a:br>
              <a:rPr lang="pl-PL" sz="3500" b="1" dirty="0" smtClean="0">
                <a:solidFill>
                  <a:srgbClr val="00B050"/>
                </a:solidFill>
              </a:rPr>
            </a:br>
            <a:r>
              <a:rPr lang="pl-PL" sz="3500" b="1" dirty="0" smtClean="0">
                <a:solidFill>
                  <a:srgbClr val="00B050"/>
                </a:solidFill>
              </a:rPr>
              <a:t>oraz </a:t>
            </a:r>
            <a:br>
              <a:rPr lang="pl-PL" sz="3500" b="1" dirty="0" smtClean="0">
                <a:solidFill>
                  <a:srgbClr val="00B050"/>
                </a:solidFill>
              </a:rPr>
            </a:br>
            <a:r>
              <a:rPr lang="pl-PL" sz="3500" b="1" u="sng" dirty="0" smtClean="0">
                <a:solidFill>
                  <a:srgbClr val="00B050"/>
                </a:solidFill>
              </a:rPr>
              <a:t>niepodlegające </a:t>
            </a:r>
            <a:r>
              <a:rPr lang="pl-PL" sz="3500" b="1" u="sng" dirty="0">
                <a:solidFill>
                  <a:srgbClr val="00B050"/>
                </a:solidFill>
              </a:rPr>
              <a:t>zasadom </a:t>
            </a:r>
            <a:br>
              <a:rPr lang="pl-PL" sz="3500" b="1" u="sng" dirty="0">
                <a:solidFill>
                  <a:srgbClr val="00B050"/>
                </a:solidFill>
              </a:rPr>
            </a:br>
            <a:r>
              <a:rPr lang="pl-PL" sz="3500" b="1" u="sng" dirty="0" smtClean="0">
                <a:solidFill>
                  <a:srgbClr val="00B050"/>
                </a:solidFill>
              </a:rPr>
              <a:t>pomocy </a:t>
            </a:r>
            <a:r>
              <a:rPr lang="pl-PL" sz="3500" b="1" i="1" u="sng" dirty="0">
                <a:solidFill>
                  <a:srgbClr val="00B050"/>
                </a:solidFill>
              </a:rPr>
              <a:t>de </a:t>
            </a:r>
            <a:r>
              <a:rPr lang="pl-PL" sz="3500" b="1" i="1" u="sng" dirty="0" err="1" smtClean="0">
                <a:solidFill>
                  <a:srgbClr val="00B050"/>
                </a:solidFill>
              </a:rPr>
              <a:t>minimis</a:t>
            </a:r>
            <a:endParaRPr lang="pl-PL" sz="3500" b="1" u="sng" dirty="0" smtClean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0380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sz="4000" b="1" u="sng" cap="all" dirty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Warunki wsparcia</a:t>
            </a:r>
            <a:r>
              <a:rPr lang="pl-PL" sz="4000" b="1" u="sng" dirty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/>
            </a:r>
            <a:br>
              <a:rPr lang="pl-PL" sz="4000" b="1" u="sng" dirty="0">
                <a:solidFill>
                  <a:srgbClr val="0070C0"/>
                </a:solidFill>
                <a:latin typeface="+mn-lt"/>
                <a:ea typeface="+mn-ea"/>
                <a:cs typeface="+mn-cs"/>
              </a:rPr>
            </a:br>
            <a:r>
              <a:rPr lang="pl-PL" sz="4000" b="1" u="sng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- Pozostałe</a:t>
            </a:r>
            <a:br>
              <a:rPr lang="pl-PL" sz="4000" b="1" u="sng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</a:br>
            <a:endParaRPr lang="pl-PL" sz="2800" b="1" u="sng" dirty="0">
              <a:solidFill>
                <a:srgbClr val="00B05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l-PL" sz="2700" b="1" dirty="0" smtClean="0"/>
              <a:t>Minimalna wartość projektu: </a:t>
            </a:r>
            <a:r>
              <a:rPr lang="pl-PL" sz="2700" b="1" dirty="0">
                <a:solidFill>
                  <a:srgbClr val="00B050"/>
                </a:solidFill>
              </a:rPr>
              <a:t>1 000 000,00 </a:t>
            </a:r>
            <a:r>
              <a:rPr lang="pl-PL" sz="2700" b="1" dirty="0" smtClean="0">
                <a:solidFill>
                  <a:srgbClr val="00B050"/>
                </a:solidFill>
              </a:rPr>
              <a:t>zł</a:t>
            </a:r>
          </a:p>
          <a:p>
            <a:pPr marL="0" indent="0">
              <a:buNone/>
            </a:pPr>
            <a:endParaRPr lang="pl-PL" sz="1600" b="1" dirty="0">
              <a:solidFill>
                <a:srgbClr val="00B050"/>
              </a:solidFill>
            </a:endParaRPr>
          </a:p>
          <a:p>
            <a:r>
              <a:rPr lang="pl-PL" sz="2700" b="1" dirty="0" smtClean="0"/>
              <a:t>Maksymalna </a:t>
            </a:r>
            <a:r>
              <a:rPr lang="pl-PL" sz="2700" b="1" dirty="0"/>
              <a:t>wartość wydatków </a:t>
            </a:r>
            <a:r>
              <a:rPr lang="pl-PL" sz="2700" b="1" dirty="0" smtClean="0"/>
              <a:t>kwalifikowalnych: </a:t>
            </a:r>
            <a:br>
              <a:rPr lang="pl-PL" sz="2700" b="1" dirty="0" smtClean="0"/>
            </a:br>
            <a:r>
              <a:rPr lang="pl-PL" sz="2700" b="1" dirty="0" smtClean="0">
                <a:solidFill>
                  <a:srgbClr val="00B050"/>
                </a:solidFill>
              </a:rPr>
              <a:t>1 </a:t>
            </a:r>
            <a:r>
              <a:rPr lang="pl-PL" sz="2700" b="1" dirty="0">
                <a:solidFill>
                  <a:srgbClr val="00B050"/>
                </a:solidFill>
              </a:rPr>
              <a:t>500 000,00 </a:t>
            </a:r>
            <a:r>
              <a:rPr lang="pl-PL" sz="2700" b="1" dirty="0" smtClean="0">
                <a:solidFill>
                  <a:srgbClr val="00B050"/>
                </a:solidFill>
              </a:rPr>
              <a:t>zł</a:t>
            </a:r>
          </a:p>
          <a:p>
            <a:pPr marL="0" indent="0">
              <a:buNone/>
            </a:pPr>
            <a:endParaRPr lang="pl-PL" sz="1600" b="1" dirty="0" smtClean="0">
              <a:solidFill>
                <a:srgbClr val="00B050"/>
              </a:solidFill>
            </a:endParaRPr>
          </a:p>
          <a:p>
            <a:r>
              <a:rPr lang="pl-PL" sz="2700" b="1" dirty="0">
                <a:solidFill>
                  <a:srgbClr val="00B050"/>
                </a:solidFill>
              </a:rPr>
              <a:t>Jeden </a:t>
            </a:r>
            <a:r>
              <a:rPr lang="pl-PL" sz="2700" b="1" dirty="0" smtClean="0">
                <a:solidFill>
                  <a:srgbClr val="00B050"/>
                </a:solidFill>
              </a:rPr>
              <a:t>Wnioskodawca </a:t>
            </a:r>
            <a:r>
              <a:rPr lang="pl-PL" sz="2700" b="1" dirty="0">
                <a:solidFill>
                  <a:srgbClr val="00B050"/>
                </a:solidFill>
              </a:rPr>
              <a:t>może złożyć tylko jeden wniosek </a:t>
            </a:r>
            <a:r>
              <a:rPr lang="pl-PL" sz="2700" b="1" dirty="0" smtClean="0">
                <a:solidFill>
                  <a:srgbClr val="00B050"/>
                </a:solidFill>
              </a:rPr>
              <a:t/>
            </a:r>
            <a:br>
              <a:rPr lang="pl-PL" sz="2700" b="1" dirty="0" smtClean="0">
                <a:solidFill>
                  <a:srgbClr val="00B050"/>
                </a:solidFill>
              </a:rPr>
            </a:br>
            <a:r>
              <a:rPr lang="pl-PL" sz="2700" b="1" dirty="0" smtClean="0">
                <a:solidFill>
                  <a:srgbClr val="00B050"/>
                </a:solidFill>
              </a:rPr>
              <a:t>o </a:t>
            </a:r>
            <a:r>
              <a:rPr lang="pl-PL" sz="2700" b="1" dirty="0">
                <a:solidFill>
                  <a:srgbClr val="00B050"/>
                </a:solidFill>
              </a:rPr>
              <a:t>dofinansowanie projektu</a:t>
            </a:r>
            <a:r>
              <a:rPr lang="pl-PL" sz="2700" dirty="0">
                <a:solidFill>
                  <a:srgbClr val="00B050"/>
                </a:solidFill>
              </a:rPr>
              <a:t> </a:t>
            </a:r>
            <a:r>
              <a:rPr lang="pl-PL" sz="2700" b="1" dirty="0" smtClean="0">
                <a:solidFill>
                  <a:srgbClr val="00B050"/>
                </a:solidFill>
              </a:rPr>
              <a:t>(</a:t>
            </a:r>
            <a:r>
              <a:rPr lang="pl-PL" sz="2700" b="1" u="sng" dirty="0">
                <a:solidFill>
                  <a:srgbClr val="00B050"/>
                </a:solidFill>
              </a:rPr>
              <a:t>dotyczy również partnerstw</a:t>
            </a:r>
            <a:r>
              <a:rPr lang="pl-PL" sz="2700" b="1" dirty="0" smtClean="0">
                <a:solidFill>
                  <a:srgbClr val="00B050"/>
                </a:solidFill>
              </a:rPr>
              <a:t>)</a:t>
            </a:r>
            <a:endParaRPr lang="pl-PL" sz="2700" dirty="0">
              <a:solidFill>
                <a:srgbClr val="00B050"/>
              </a:solidFill>
            </a:endParaRPr>
          </a:p>
          <a:p>
            <a:pPr marL="216000" indent="0">
              <a:buNone/>
            </a:pPr>
            <a:r>
              <a:rPr lang="pl-PL" sz="1800" b="1" u="sng" dirty="0" smtClean="0">
                <a:solidFill>
                  <a:srgbClr val="FF0000"/>
                </a:solidFill>
              </a:rPr>
              <a:t>Uwaga</a:t>
            </a:r>
            <a:r>
              <a:rPr lang="pl-PL" sz="1800" dirty="0" smtClean="0">
                <a:solidFill>
                  <a:srgbClr val="FF0000"/>
                </a:solidFill>
              </a:rPr>
              <a:t>: </a:t>
            </a:r>
            <a:r>
              <a:rPr lang="pl-PL" sz="1800" dirty="0" smtClean="0"/>
              <a:t>W </a:t>
            </a:r>
            <a:r>
              <a:rPr lang="pl-PL" sz="1800" dirty="0"/>
              <a:t>przypadku złożenia więcej niż jednego </a:t>
            </a:r>
            <a:r>
              <a:rPr lang="pl-PL" sz="1800" dirty="0" smtClean="0"/>
              <a:t>wniosku </a:t>
            </a:r>
            <a:r>
              <a:rPr lang="pl-PL" sz="1800" dirty="0"/>
              <a:t>ION </a:t>
            </a:r>
            <a:r>
              <a:rPr lang="pl-PL" sz="1800" dirty="0" smtClean="0"/>
              <a:t>wzywa </a:t>
            </a:r>
            <a:r>
              <a:rPr lang="pl-PL" sz="1800" dirty="0"/>
              <a:t>Wnioskodawcę </a:t>
            </a:r>
            <a:r>
              <a:rPr lang="pl-PL" sz="1800" dirty="0" smtClean="0"/>
              <a:t>do </a:t>
            </a:r>
            <a:r>
              <a:rPr lang="pl-PL" sz="1800" dirty="0"/>
              <a:t>wskazania/wybrania wniosku, który będzie </a:t>
            </a:r>
            <a:r>
              <a:rPr lang="pl-PL" sz="1800" dirty="0" smtClean="0"/>
              <a:t>podlegał dalszej </a:t>
            </a:r>
            <a:r>
              <a:rPr lang="pl-PL" sz="1800" dirty="0"/>
              <a:t>ocenie, w terminie </a:t>
            </a:r>
            <a:r>
              <a:rPr lang="pl-PL" sz="1800" dirty="0" smtClean="0"/>
              <a:t/>
            </a:r>
            <a:br>
              <a:rPr lang="pl-PL" sz="1800" dirty="0" smtClean="0"/>
            </a:br>
            <a:r>
              <a:rPr lang="pl-PL" sz="1800" dirty="0" smtClean="0"/>
              <a:t>7 </a:t>
            </a:r>
            <a:r>
              <a:rPr lang="pl-PL" sz="1800" dirty="0"/>
              <a:t>dni </a:t>
            </a:r>
            <a:r>
              <a:rPr lang="pl-PL" sz="1800" dirty="0" smtClean="0"/>
              <a:t>roboczych</a:t>
            </a:r>
            <a:r>
              <a:rPr lang="pl-PL" sz="1800" dirty="0"/>
              <a:t>.</a:t>
            </a:r>
            <a:r>
              <a:rPr lang="pl-PL" sz="1800" dirty="0" smtClean="0"/>
              <a:t/>
            </a:r>
            <a:br>
              <a:rPr lang="pl-PL" sz="1800" dirty="0" smtClean="0"/>
            </a:br>
            <a:r>
              <a:rPr lang="pl-PL" sz="1800" dirty="0" smtClean="0"/>
              <a:t>W </a:t>
            </a:r>
            <a:r>
              <a:rPr lang="pl-PL" sz="1800" dirty="0"/>
              <a:t>przypadku braku odpowiedzi we wskazanym terminie decyduje kolejność </a:t>
            </a:r>
            <a:r>
              <a:rPr lang="pl-PL" sz="1800" dirty="0" smtClean="0"/>
              <a:t/>
            </a:r>
            <a:br>
              <a:rPr lang="pl-PL" sz="1800" dirty="0" smtClean="0"/>
            </a:br>
            <a:r>
              <a:rPr lang="pl-PL" sz="1800" dirty="0" smtClean="0"/>
              <a:t>wpływu wniosku.</a:t>
            </a:r>
            <a:endParaRPr lang="pl-PL" sz="1800" dirty="0"/>
          </a:p>
          <a:p>
            <a:pPr marL="0" indent="0">
              <a:buNone/>
            </a:pPr>
            <a:endParaRPr lang="pl-PL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9382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sz="4000" b="1" u="sng" cap="all" dirty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Warunki wsparcia</a:t>
            </a:r>
            <a:r>
              <a:rPr lang="pl-PL" sz="4000" b="1" u="sng" dirty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/>
            </a:r>
            <a:br>
              <a:rPr lang="pl-PL" sz="4000" b="1" u="sng" dirty="0">
                <a:solidFill>
                  <a:srgbClr val="0070C0"/>
                </a:solidFill>
                <a:latin typeface="+mn-lt"/>
                <a:ea typeface="+mn-ea"/>
                <a:cs typeface="+mn-cs"/>
              </a:rPr>
            </a:br>
            <a:r>
              <a:rPr lang="pl-PL" sz="4000" b="1" u="sng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- Pozostałe</a:t>
            </a:r>
            <a:br>
              <a:rPr lang="pl-PL" sz="4000" b="1" u="sng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</a:br>
            <a:endParaRPr lang="pl-PL" sz="2800" b="1" u="sng" dirty="0">
              <a:solidFill>
                <a:srgbClr val="00B05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pl-PL" sz="4000" b="1" dirty="0"/>
              <a:t>N</a:t>
            </a:r>
            <a:r>
              <a:rPr lang="pl-PL" sz="4000" b="1" dirty="0" smtClean="0"/>
              <a:t>ie </a:t>
            </a:r>
            <a:r>
              <a:rPr lang="pl-PL" sz="4000" b="1" dirty="0"/>
              <a:t>przewiduje się dofinansowania projektu </a:t>
            </a:r>
            <a:r>
              <a:rPr lang="pl-PL" sz="4000" b="1" dirty="0" smtClean="0"/>
              <a:t/>
            </a:r>
            <a:br>
              <a:rPr lang="pl-PL" sz="4000" b="1" dirty="0" smtClean="0"/>
            </a:br>
            <a:r>
              <a:rPr lang="pl-PL" sz="4000" b="1" dirty="0" smtClean="0">
                <a:solidFill>
                  <a:srgbClr val="00B050"/>
                </a:solidFill>
              </a:rPr>
              <a:t>w </a:t>
            </a:r>
            <a:r>
              <a:rPr lang="pl-PL" sz="4000" b="1" dirty="0">
                <a:solidFill>
                  <a:srgbClr val="00B050"/>
                </a:solidFill>
              </a:rPr>
              <a:t>trybie „zaprojektuj i wybuduj</a:t>
            </a:r>
            <a:r>
              <a:rPr lang="pl-PL" sz="4000" b="1" dirty="0" smtClean="0">
                <a:solidFill>
                  <a:srgbClr val="00B050"/>
                </a:solidFill>
              </a:rPr>
              <a:t>”</a:t>
            </a:r>
            <a:endParaRPr lang="pl-PL" sz="4000" dirty="0" smtClean="0">
              <a:solidFill>
                <a:srgbClr val="00B05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pl-PL" sz="3500" dirty="0"/>
          </a:p>
          <a:p>
            <a:r>
              <a:rPr lang="pl-PL" sz="4000" b="1" dirty="0"/>
              <a:t>Z naboru wyłączone są </a:t>
            </a:r>
            <a:r>
              <a:rPr lang="pl-PL" sz="4000" b="1" dirty="0" smtClean="0"/>
              <a:t/>
            </a:r>
            <a:br>
              <a:rPr lang="pl-PL" sz="4000" b="1" dirty="0" smtClean="0"/>
            </a:br>
            <a:r>
              <a:rPr lang="pl-PL" sz="4000" b="1" dirty="0" smtClean="0">
                <a:solidFill>
                  <a:srgbClr val="00B050"/>
                </a:solidFill>
              </a:rPr>
              <a:t>projekty ukończone/wdrożone</a:t>
            </a:r>
          </a:p>
          <a:p>
            <a:pPr marL="216000" indent="0">
              <a:buNone/>
            </a:pPr>
            <a:r>
              <a:rPr lang="pl-PL" sz="2400" b="1" u="sng" dirty="0" smtClean="0"/>
              <a:t>Projekt </a:t>
            </a:r>
            <a:r>
              <a:rPr lang="pl-PL" sz="2400" b="1" u="sng" dirty="0"/>
              <a:t>ukończony/wdrożony</a:t>
            </a:r>
            <a:r>
              <a:rPr lang="pl-PL" sz="2400" b="1" dirty="0"/>
              <a:t> </a:t>
            </a:r>
            <a:r>
              <a:rPr lang="pl-PL" sz="2400" dirty="0"/>
              <a:t>– projekt, który został fizycznie ukończony (w przypadku robót budowlanych) lub w pełni wdrożony (w przypadku dostaw i usług) przed przedłożeniem IZ wniosku </a:t>
            </a:r>
            <a:r>
              <a:rPr lang="pl-PL" sz="2400" dirty="0" smtClean="0"/>
              <a:t>o </a:t>
            </a:r>
            <a:r>
              <a:rPr lang="pl-PL" sz="2400" dirty="0"/>
              <a:t>dofinansowanie </a:t>
            </a:r>
            <a:r>
              <a:rPr lang="pl-PL" sz="2400" dirty="0" smtClean="0"/>
              <a:t>w </a:t>
            </a:r>
            <a:r>
              <a:rPr lang="pl-PL" sz="2400" dirty="0"/>
              <a:t>ramach </a:t>
            </a:r>
            <a:r>
              <a:rPr lang="pl-PL" sz="2400" dirty="0" err="1"/>
              <a:t>FEWiM</a:t>
            </a:r>
            <a:r>
              <a:rPr lang="pl-PL" sz="2400" dirty="0"/>
              <a:t> 2021-2027, niezależnie od tego, czy wszystkie dotyczące tego projektu płatności zostały przez Wnioskodawcę dokonane – z zastrzeżeniem zasad określonych dla pomocy publicznej. </a:t>
            </a:r>
            <a:r>
              <a:rPr lang="pl-PL" sz="2400" dirty="0" smtClean="0"/>
              <a:t/>
            </a:r>
            <a:br>
              <a:rPr lang="pl-PL" sz="2400" dirty="0" smtClean="0"/>
            </a:br>
            <a:r>
              <a:rPr lang="pl-PL" sz="2400" dirty="0" smtClean="0"/>
              <a:t>Przez </a:t>
            </a:r>
            <a:r>
              <a:rPr lang="pl-PL" sz="2400" dirty="0"/>
              <a:t>projekt ukończony/w pełni wdrożony należy rozumieć projekt, </a:t>
            </a:r>
            <a:r>
              <a:rPr lang="pl-PL" sz="2400" dirty="0" smtClean="0"/>
              <a:t>dla </a:t>
            </a:r>
            <a:r>
              <a:rPr lang="pl-PL" sz="2400" dirty="0"/>
              <a:t>którego przed dniem złożenia wniosku </a:t>
            </a:r>
            <a:r>
              <a:rPr lang="pl-PL" sz="2400" dirty="0" smtClean="0"/>
              <a:t>o </a:t>
            </a:r>
            <a:r>
              <a:rPr lang="pl-PL" sz="2400" dirty="0"/>
              <a:t>dofinansowanie nastąpił odbiór ostatnich robót, dostaw </a:t>
            </a:r>
            <a:r>
              <a:rPr lang="pl-PL" sz="2400" dirty="0" smtClean="0"/>
              <a:t>lub </a:t>
            </a:r>
            <a:r>
              <a:rPr lang="pl-PL" sz="2400" dirty="0"/>
              <a:t>usług przewidzianych do realizacji </a:t>
            </a:r>
            <a:r>
              <a:rPr lang="pl-PL" sz="2400" dirty="0" smtClean="0"/>
              <a:t>w </a:t>
            </a:r>
            <a:r>
              <a:rPr lang="pl-PL" sz="2400" dirty="0"/>
              <a:t>jego zakresie </a:t>
            </a:r>
            <a:r>
              <a:rPr lang="pl-PL" sz="2400" dirty="0" smtClean="0"/>
              <a:t>rzeczowym</a:t>
            </a:r>
          </a:p>
          <a:p>
            <a:pPr marL="216000" indent="0">
              <a:buNone/>
            </a:pPr>
            <a:endParaRPr lang="pl-PL" sz="2400" dirty="0" smtClean="0"/>
          </a:p>
          <a:p>
            <a:r>
              <a:rPr lang="pl-PL" sz="4000" b="1" dirty="0"/>
              <a:t>Obszarem realizacji projektu jest </a:t>
            </a:r>
            <a:r>
              <a:rPr lang="pl-PL" sz="4000" b="1" dirty="0" smtClean="0"/>
              <a:t/>
            </a:r>
            <a:br>
              <a:rPr lang="pl-PL" sz="4000" b="1" dirty="0" smtClean="0"/>
            </a:br>
            <a:r>
              <a:rPr lang="pl-PL" sz="4000" b="1" dirty="0" smtClean="0">
                <a:solidFill>
                  <a:srgbClr val="00B050"/>
                </a:solidFill>
              </a:rPr>
              <a:t>województwo warmińsko-mazurskie</a:t>
            </a:r>
            <a:endParaRPr lang="pl-PL" sz="40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489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sz="4000" b="1" u="sng" cap="all" dirty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Warunki wsparcia</a:t>
            </a:r>
            <a:r>
              <a:rPr lang="pl-PL" sz="4000" b="1" u="sng" dirty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/>
            </a:r>
            <a:br>
              <a:rPr lang="pl-PL" sz="4000" b="1" u="sng" dirty="0">
                <a:solidFill>
                  <a:srgbClr val="0070C0"/>
                </a:solidFill>
                <a:latin typeface="+mn-lt"/>
                <a:ea typeface="+mn-ea"/>
                <a:cs typeface="+mn-cs"/>
              </a:rPr>
            </a:br>
            <a:r>
              <a:rPr lang="pl-PL" sz="4000" b="1" u="sng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- Pozostałe</a:t>
            </a:r>
            <a:br>
              <a:rPr lang="pl-PL" sz="4000" b="1" u="sng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</a:br>
            <a:endParaRPr lang="pl-PL" sz="2800" b="1" u="sng" dirty="0">
              <a:solidFill>
                <a:srgbClr val="00B05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lvl="0" indent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SzPts val="1000"/>
              <a:buNone/>
              <a:tabLst>
                <a:tab pos="457200" algn="l"/>
              </a:tabLst>
            </a:pPr>
            <a:r>
              <a:rPr lang="pl-PL" sz="3400" b="1" dirty="0"/>
              <a:t>Wnioskodawca powinien opatrzyć </a:t>
            </a:r>
            <a:r>
              <a:rPr lang="pl-PL" sz="3400" b="1" dirty="0">
                <a:solidFill>
                  <a:srgbClr val="00B050"/>
                </a:solidFill>
              </a:rPr>
              <a:t>kwalifikowanym podpisem elektronicznym </a:t>
            </a:r>
            <a:r>
              <a:rPr lang="pl-PL" sz="3400" b="1" dirty="0"/>
              <a:t>następujące załączniki: </a:t>
            </a:r>
          </a:p>
          <a:p>
            <a:r>
              <a:rPr lang="pl-PL" sz="3400" b="1" dirty="0"/>
              <a:t>Pełnomocnictwo do wniosku o dofinansowanie projektu</a:t>
            </a:r>
          </a:p>
          <a:p>
            <a:r>
              <a:rPr lang="pl-PL" sz="3400" b="1" dirty="0" smtClean="0"/>
              <a:t>Oświadczenie </a:t>
            </a:r>
            <a:r>
              <a:rPr lang="pl-PL" sz="3400" b="1" dirty="0"/>
              <a:t>dotyczące informacji zawartych we wniosku </a:t>
            </a:r>
            <a:r>
              <a:rPr lang="pl-PL" sz="3400" b="1" dirty="0" smtClean="0"/>
              <a:t/>
            </a:r>
            <a:br>
              <a:rPr lang="pl-PL" sz="3400" b="1" dirty="0" smtClean="0"/>
            </a:br>
            <a:r>
              <a:rPr lang="pl-PL" sz="3400" b="1" dirty="0" smtClean="0"/>
              <a:t>i załącznikach</a:t>
            </a:r>
          </a:p>
          <a:p>
            <a:r>
              <a:rPr lang="pl-PL" sz="3400" b="1" dirty="0"/>
              <a:t>Oświadczenie </a:t>
            </a:r>
            <a:r>
              <a:rPr lang="pl-PL" sz="3400" b="1" dirty="0" smtClean="0"/>
              <a:t>VAT</a:t>
            </a:r>
            <a:endParaRPr lang="pl-PL" sz="3400" b="1" dirty="0"/>
          </a:p>
          <a:p>
            <a:r>
              <a:rPr lang="pl-PL" sz="3400" b="1" dirty="0" smtClean="0"/>
              <a:t>Oświadczenie </a:t>
            </a:r>
            <a:r>
              <a:rPr lang="pl-PL" sz="3400" b="1" dirty="0"/>
              <a:t>o braku toczących się </a:t>
            </a:r>
            <a:r>
              <a:rPr lang="pl-PL" sz="3400" b="1" dirty="0" smtClean="0"/>
              <a:t>postępowań</a:t>
            </a:r>
          </a:p>
          <a:p>
            <a:pPr marL="0" indent="0">
              <a:buNone/>
            </a:pPr>
            <a:endParaRPr lang="pl-PL" sz="3400" b="1" dirty="0"/>
          </a:p>
          <a:p>
            <a:pPr marL="0" lvl="0" indent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SzPts val="1000"/>
              <a:buNone/>
              <a:tabLst>
                <a:tab pos="457200" algn="l"/>
              </a:tabLst>
            </a:pPr>
            <a:r>
              <a:rPr lang="pl-PL" sz="2200" b="1" dirty="0" smtClean="0">
                <a:solidFill>
                  <a:prstClr val="black"/>
                </a:solidFill>
              </a:rPr>
              <a:t>Oświadczenia  </a:t>
            </a:r>
            <a:r>
              <a:rPr lang="pl-PL" sz="2200" b="1" dirty="0">
                <a:solidFill>
                  <a:prstClr val="black"/>
                </a:solidFill>
              </a:rPr>
              <a:t>zawierają klauzulę: "Jestem świadomy/świadoma odpowiedzialności karnej </a:t>
            </a:r>
            <a:r>
              <a:rPr lang="pl-PL" sz="2200" b="1" dirty="0" smtClean="0">
                <a:solidFill>
                  <a:prstClr val="black"/>
                </a:solidFill>
              </a:rPr>
              <a:t/>
            </a:r>
            <a:br>
              <a:rPr lang="pl-PL" sz="2200" b="1" dirty="0" smtClean="0">
                <a:solidFill>
                  <a:prstClr val="black"/>
                </a:solidFill>
              </a:rPr>
            </a:br>
            <a:r>
              <a:rPr lang="pl-PL" sz="2200" b="1" dirty="0" smtClean="0">
                <a:solidFill>
                  <a:prstClr val="black"/>
                </a:solidFill>
              </a:rPr>
              <a:t>za </a:t>
            </a:r>
            <a:r>
              <a:rPr lang="pl-PL" sz="2200" b="1" dirty="0">
                <a:solidFill>
                  <a:prstClr val="black"/>
                </a:solidFill>
              </a:rPr>
              <a:t>złożenie fałszywych oświadczeń". </a:t>
            </a:r>
          </a:p>
          <a:p>
            <a:pPr lvl="0" algn="just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endParaRPr lang="pl-PL" sz="2200" b="1" dirty="0">
              <a:solidFill>
                <a:prstClr val="black"/>
              </a:solidFill>
            </a:endParaRPr>
          </a:p>
          <a:p>
            <a:pPr marL="0" lvl="0" indent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SzPts val="1000"/>
              <a:buNone/>
              <a:tabLst>
                <a:tab pos="457200" algn="l"/>
              </a:tabLst>
            </a:pPr>
            <a:r>
              <a:rPr lang="pl-PL" sz="2200" b="1" dirty="0">
                <a:solidFill>
                  <a:prstClr val="black"/>
                </a:solidFill>
              </a:rPr>
              <a:t>Przekazanie za pośrednictwem WOD2021 ww. załączników bez podpisu kwalifikowanego </a:t>
            </a:r>
            <a:r>
              <a:rPr lang="pl-PL" sz="2200" b="1" dirty="0" smtClean="0">
                <a:solidFill>
                  <a:prstClr val="black"/>
                </a:solidFill>
              </a:rPr>
              <a:t/>
            </a:r>
            <a:br>
              <a:rPr lang="pl-PL" sz="2200" b="1" dirty="0" smtClean="0">
                <a:solidFill>
                  <a:prstClr val="black"/>
                </a:solidFill>
              </a:rPr>
            </a:br>
            <a:r>
              <a:rPr lang="pl-PL" sz="2200" b="1" dirty="0" smtClean="0">
                <a:solidFill>
                  <a:prstClr val="black"/>
                </a:solidFill>
              </a:rPr>
              <a:t>jest  </a:t>
            </a:r>
            <a:r>
              <a:rPr lang="pl-PL" sz="2200" b="1" dirty="0">
                <a:solidFill>
                  <a:prstClr val="black"/>
                </a:solidFill>
              </a:rPr>
              <a:t>równoznaczne z ich nieprzedłożeniem</a:t>
            </a:r>
            <a:r>
              <a:rPr lang="pl-PL" sz="2200" b="1" dirty="0" smtClean="0">
                <a:solidFill>
                  <a:prstClr val="black"/>
                </a:solidFill>
              </a:rPr>
              <a:t>.</a:t>
            </a:r>
            <a:endParaRPr lang="pl-PL" sz="22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4704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sz="4000" b="1" u="sng" cap="all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Zasady przygotowania i składania wniosków o dofinansowanie</a:t>
            </a:r>
            <a:r>
              <a:rPr lang="pl-PL" sz="4000" b="1" u="sng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/>
            </a:r>
            <a:br>
              <a:rPr lang="pl-PL" sz="4000" b="1" u="sng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</a:br>
            <a:endParaRPr lang="pl-PL" sz="2800" b="1" u="sng" dirty="0">
              <a:solidFill>
                <a:srgbClr val="00B05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2500" dirty="0" smtClean="0"/>
              <a:t>Informacje </a:t>
            </a:r>
            <a:r>
              <a:rPr lang="pl-PL" sz="2500" dirty="0"/>
              <a:t>dotyczące </a:t>
            </a:r>
            <a:r>
              <a:rPr lang="pl-PL" sz="2500" b="1" dirty="0"/>
              <a:t>zasad </a:t>
            </a:r>
            <a:r>
              <a:rPr lang="pl-PL" sz="2500" b="1" dirty="0" smtClean="0"/>
              <a:t>przygotowania</a:t>
            </a:r>
            <a:br>
              <a:rPr lang="pl-PL" sz="2500" b="1" dirty="0" smtClean="0"/>
            </a:br>
            <a:r>
              <a:rPr lang="pl-PL" sz="2500" b="1" dirty="0" smtClean="0"/>
              <a:t> </a:t>
            </a:r>
            <a:r>
              <a:rPr lang="pl-PL" sz="2500" b="1" dirty="0"/>
              <a:t>i składania wniosków</a:t>
            </a:r>
            <a:r>
              <a:rPr lang="pl-PL" sz="2500" dirty="0"/>
              <a:t> o dofinansowanie projektów </a:t>
            </a:r>
            <a:r>
              <a:rPr lang="pl-PL" sz="2500" dirty="0" smtClean="0"/>
              <a:t/>
            </a:r>
            <a:br>
              <a:rPr lang="pl-PL" sz="2500" dirty="0" smtClean="0"/>
            </a:br>
            <a:r>
              <a:rPr lang="pl-PL" sz="2500" dirty="0" smtClean="0"/>
              <a:t>oraz </a:t>
            </a:r>
            <a:r>
              <a:rPr lang="pl-PL" sz="2500" b="1" dirty="0"/>
              <a:t>procedury przebiegu naboru </a:t>
            </a:r>
            <a:r>
              <a:rPr lang="pl-PL" sz="2500" dirty="0" smtClean="0"/>
              <a:t/>
            </a:r>
            <a:br>
              <a:rPr lang="pl-PL" sz="2500" dirty="0" smtClean="0"/>
            </a:br>
            <a:r>
              <a:rPr lang="pl-PL" sz="2500" dirty="0" smtClean="0"/>
              <a:t>(</a:t>
            </a:r>
            <a:r>
              <a:rPr lang="pl-PL" sz="2500" dirty="0"/>
              <a:t>w tym procedury odwoławczej) </a:t>
            </a:r>
            <a:r>
              <a:rPr lang="pl-PL" sz="2500" dirty="0" smtClean="0"/>
              <a:t>zawiera: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pl-PL" sz="2500" dirty="0" smtClean="0"/>
              <a:t>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sz="3000" b="1" i="1" dirty="0" smtClean="0">
                <a:solidFill>
                  <a:srgbClr val="00B050"/>
                </a:solidFill>
              </a:rPr>
              <a:t>Regulamin </a:t>
            </a:r>
            <a:r>
              <a:rPr lang="pl-PL" sz="3000" b="1" i="1" dirty="0">
                <a:solidFill>
                  <a:srgbClr val="00B050"/>
                </a:solidFill>
              </a:rPr>
              <a:t>wyboru projektów </a:t>
            </a:r>
            <a:r>
              <a:rPr lang="pl-PL" sz="3000" b="1" i="1" dirty="0" smtClean="0">
                <a:solidFill>
                  <a:srgbClr val="00B050"/>
                </a:solidFill>
              </a:rPr>
              <a:t/>
            </a:r>
            <a:br>
              <a:rPr lang="pl-PL" sz="3000" b="1" i="1" dirty="0" smtClean="0">
                <a:solidFill>
                  <a:srgbClr val="00B050"/>
                </a:solidFill>
              </a:rPr>
            </a:br>
            <a:r>
              <a:rPr lang="pl-PL" sz="3000" b="1" i="1" dirty="0" smtClean="0">
                <a:solidFill>
                  <a:srgbClr val="00B050"/>
                </a:solidFill>
              </a:rPr>
              <a:t>nr </a:t>
            </a:r>
            <a:r>
              <a:rPr lang="pl-PL" sz="3000" b="1" i="1" dirty="0">
                <a:solidFill>
                  <a:srgbClr val="00B050"/>
                </a:solidFill>
              </a:rPr>
              <a:t>FEWM.02.07-IZ.00-001/24</a:t>
            </a:r>
            <a:r>
              <a:rPr lang="pl-PL" sz="3000" i="1" dirty="0">
                <a:solidFill>
                  <a:srgbClr val="00B050"/>
                </a:solidFill>
              </a:rPr>
              <a:t> </a:t>
            </a:r>
            <a:r>
              <a:rPr lang="pl-PL" sz="3000" b="1" i="1" dirty="0">
                <a:solidFill>
                  <a:srgbClr val="00B050"/>
                </a:solidFill>
              </a:rPr>
              <a:t>w ramach Funduszy Europejskich dla Warmii i Mazur </a:t>
            </a:r>
            <a:r>
              <a:rPr lang="pl-PL" sz="3000" b="1" i="1" dirty="0" smtClean="0">
                <a:solidFill>
                  <a:srgbClr val="00B050"/>
                </a:solidFill>
              </a:rPr>
              <a:t/>
            </a:r>
            <a:br>
              <a:rPr lang="pl-PL" sz="3000" b="1" i="1" dirty="0" smtClean="0">
                <a:solidFill>
                  <a:srgbClr val="00B050"/>
                </a:solidFill>
              </a:rPr>
            </a:br>
            <a:r>
              <a:rPr lang="pl-PL" sz="3000" b="1" i="1" dirty="0" smtClean="0">
                <a:solidFill>
                  <a:srgbClr val="00B050"/>
                </a:solidFill>
              </a:rPr>
              <a:t>2021-2027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pl-PL" sz="3000" dirty="0"/>
              <a:t>wraz z załącznikami </a:t>
            </a:r>
            <a:r>
              <a:rPr lang="pl-PL" sz="2500" dirty="0" smtClean="0"/>
              <a:t/>
            </a:r>
            <a:br>
              <a:rPr lang="pl-PL" sz="2500" dirty="0" smtClean="0"/>
            </a:br>
            <a:endParaRPr lang="pl-PL" sz="2500" dirty="0" smtClean="0"/>
          </a:p>
        </p:txBody>
      </p:sp>
    </p:spTree>
    <p:extLst>
      <p:ext uri="{BB962C8B-B14F-4D97-AF65-F5344CB8AC3E}">
        <p14:creationId xmlns:p14="http://schemas.microsoft.com/office/powerpoint/2010/main" val="3578259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sz="4000" b="1" u="sng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Miejsce i forma składania </a:t>
            </a:r>
            <a:br>
              <a:rPr lang="pl-PL" sz="4000" b="1" u="sng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</a:br>
            <a:r>
              <a:rPr lang="pl-PL" sz="4000" b="1" u="sng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wniosków o dofinansowanie</a:t>
            </a:r>
            <a:br>
              <a:rPr lang="pl-PL" sz="4000" b="1" u="sng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</a:br>
            <a:endParaRPr lang="pl-PL" sz="2800" b="1" u="sng" dirty="0">
              <a:solidFill>
                <a:srgbClr val="00B05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pl-PL" dirty="0" smtClean="0"/>
          </a:p>
          <a:p>
            <a:pPr marL="0" indent="0" algn="ctr">
              <a:buNone/>
            </a:pPr>
            <a:r>
              <a:rPr lang="pl-PL" dirty="0" smtClean="0"/>
              <a:t>Zgodnie </a:t>
            </a:r>
            <a:r>
              <a:rPr lang="pl-PL" dirty="0"/>
              <a:t>z zapisami </a:t>
            </a:r>
            <a:r>
              <a:rPr lang="pl-PL" dirty="0" smtClean="0"/>
              <a:t>Regulaminu</a:t>
            </a:r>
            <a:br>
              <a:rPr lang="pl-PL" dirty="0" smtClean="0"/>
            </a:br>
            <a:r>
              <a:rPr lang="pl-PL" dirty="0" smtClean="0"/>
              <a:t>wnioski </a:t>
            </a:r>
            <a:r>
              <a:rPr lang="pl-PL" dirty="0"/>
              <a:t>o dofinansowanie wraz z wymaganymi załącznikami składane </a:t>
            </a:r>
            <a:r>
              <a:rPr lang="pl-PL" dirty="0" smtClean="0"/>
              <a:t>są</a:t>
            </a:r>
          </a:p>
          <a:p>
            <a:pPr marL="0" indent="0" algn="ctr">
              <a:buNone/>
            </a:pPr>
            <a:r>
              <a:rPr lang="pl-PL" dirty="0" smtClean="0"/>
              <a:t> </a:t>
            </a:r>
            <a:br>
              <a:rPr lang="pl-PL" dirty="0" smtClean="0"/>
            </a:br>
            <a:r>
              <a:rPr lang="pl-PL" sz="3500" b="1" u="sng" dirty="0" smtClean="0">
                <a:solidFill>
                  <a:srgbClr val="00B050"/>
                </a:solidFill>
              </a:rPr>
              <a:t>wyłącznie w</a:t>
            </a:r>
            <a:r>
              <a:rPr lang="pl-PL" sz="3500" u="sng" dirty="0" smtClean="0">
                <a:solidFill>
                  <a:srgbClr val="00B050"/>
                </a:solidFill>
              </a:rPr>
              <a:t> </a:t>
            </a:r>
            <a:r>
              <a:rPr lang="pl-PL" sz="3500" b="1" u="sng" dirty="0">
                <a:solidFill>
                  <a:srgbClr val="00B050"/>
                </a:solidFill>
              </a:rPr>
              <a:t>formie </a:t>
            </a:r>
            <a:r>
              <a:rPr lang="pl-PL" sz="3500" b="1" u="sng" dirty="0" smtClean="0">
                <a:solidFill>
                  <a:srgbClr val="00B050"/>
                </a:solidFill>
              </a:rPr>
              <a:t>elektronicznej</a:t>
            </a:r>
          </a:p>
          <a:p>
            <a:pPr marL="0" indent="0" algn="ctr">
              <a:buNone/>
            </a:pPr>
            <a:r>
              <a:rPr lang="pl-PL" sz="3500" b="1" dirty="0" smtClean="0"/>
              <a:t> </a:t>
            </a:r>
            <a:br>
              <a:rPr lang="pl-PL" sz="3500" b="1" dirty="0" smtClean="0"/>
            </a:br>
            <a:r>
              <a:rPr lang="pl-PL" sz="3500" b="1" dirty="0" smtClean="0">
                <a:solidFill>
                  <a:srgbClr val="00B050"/>
                </a:solidFill>
              </a:rPr>
              <a:t>za pośrednictwem WOD2021: </a:t>
            </a:r>
          </a:p>
          <a:p>
            <a:pPr marL="0" indent="0" algn="ctr">
              <a:buNone/>
            </a:pPr>
            <a:endParaRPr lang="pl-PL" sz="3500" b="1" u="sng" dirty="0">
              <a:hlinkClick r:id="rId2"/>
            </a:endParaRPr>
          </a:p>
          <a:p>
            <a:pPr marL="0" indent="0" algn="ctr">
              <a:buNone/>
            </a:pPr>
            <a:r>
              <a:rPr lang="pl-PL" sz="3500" b="1" u="sng" dirty="0" smtClean="0">
                <a:hlinkClick r:id="rId2"/>
              </a:rPr>
              <a:t>https</a:t>
            </a:r>
            <a:r>
              <a:rPr lang="pl-PL" sz="3500" b="1" u="sng" dirty="0">
                <a:hlinkClick r:id="rId2"/>
              </a:rPr>
              <a:t>://wod.cst2021.gov.pl/</a:t>
            </a:r>
            <a:r>
              <a:rPr lang="pl-PL" b="1" dirty="0"/>
              <a:t> </a:t>
            </a:r>
            <a:endParaRPr lang="pl-PL" sz="2400" b="1" dirty="0"/>
          </a:p>
          <a:p>
            <a:pPr marL="0" indent="0" algn="ctr">
              <a:spcBef>
                <a:spcPts val="0"/>
              </a:spcBef>
              <a:buNone/>
            </a:pPr>
            <a:r>
              <a:rPr lang="pl-PL" sz="2500" dirty="0" smtClean="0"/>
              <a:t>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sz="2500" dirty="0" smtClean="0"/>
              <a:t/>
            </a:r>
            <a:br>
              <a:rPr lang="pl-PL" sz="2500" dirty="0" smtClean="0"/>
            </a:br>
            <a:endParaRPr lang="pl-PL" sz="2500" dirty="0" smtClean="0"/>
          </a:p>
        </p:txBody>
      </p:sp>
    </p:spTree>
    <p:extLst>
      <p:ext uri="{BB962C8B-B14F-4D97-AF65-F5344CB8AC3E}">
        <p14:creationId xmlns:p14="http://schemas.microsoft.com/office/powerpoint/2010/main" val="3913112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sz="4000" b="1" u="sng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Miejsce i forma składania </a:t>
            </a:r>
            <a:br>
              <a:rPr lang="pl-PL" sz="4000" b="1" u="sng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</a:br>
            <a:r>
              <a:rPr lang="pl-PL" sz="4000" b="1" u="sng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wniosków o dofinansowanie</a:t>
            </a:r>
            <a:br>
              <a:rPr lang="pl-PL" sz="4000" b="1" u="sng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</a:br>
            <a:endParaRPr lang="pl-PL" sz="2800" b="1" u="sng" dirty="0">
              <a:solidFill>
                <a:srgbClr val="00B05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pl-PL" dirty="0" smtClean="0"/>
          </a:p>
          <a:p>
            <a:pPr marL="0" indent="0" algn="ctr">
              <a:buNone/>
            </a:pPr>
            <a:r>
              <a:rPr lang="pl-PL" sz="3500" b="1" dirty="0"/>
              <a:t>Wnioskodawca </a:t>
            </a:r>
            <a:r>
              <a:rPr lang="pl-PL" sz="3500" b="1" dirty="0" smtClean="0"/>
              <a:t>jest </a:t>
            </a:r>
            <a:r>
              <a:rPr lang="pl-PL" sz="3500" b="1" dirty="0"/>
              <a:t>zobowiązany</a:t>
            </a:r>
            <a:endParaRPr lang="pl-PL" sz="3500" b="1" dirty="0" smtClean="0"/>
          </a:p>
          <a:p>
            <a:pPr marL="0" indent="0" algn="ctr">
              <a:buNone/>
            </a:pPr>
            <a:r>
              <a:rPr lang="pl-PL" sz="3500" b="1" dirty="0" smtClean="0">
                <a:solidFill>
                  <a:srgbClr val="00B050"/>
                </a:solidFill>
              </a:rPr>
              <a:t/>
            </a:r>
            <a:br>
              <a:rPr lang="pl-PL" sz="3500" b="1" dirty="0" smtClean="0">
                <a:solidFill>
                  <a:srgbClr val="00B050"/>
                </a:solidFill>
              </a:rPr>
            </a:br>
            <a:r>
              <a:rPr lang="pl-PL" sz="3900" b="1" u="sng" dirty="0" smtClean="0">
                <a:solidFill>
                  <a:srgbClr val="00B050"/>
                </a:solidFill>
              </a:rPr>
              <a:t>założyć </a:t>
            </a:r>
            <a:r>
              <a:rPr lang="pl-PL" sz="3900" b="1" u="sng" dirty="0">
                <a:solidFill>
                  <a:srgbClr val="00B050"/>
                </a:solidFill>
              </a:rPr>
              <a:t>konto </a:t>
            </a:r>
            <a:endParaRPr lang="pl-PL" sz="3900" b="1" u="sng" dirty="0" smtClean="0">
              <a:solidFill>
                <a:srgbClr val="00B050"/>
              </a:solidFill>
            </a:endParaRPr>
          </a:p>
          <a:p>
            <a:pPr marL="0" indent="0" algn="ctr">
              <a:buNone/>
            </a:pPr>
            <a:r>
              <a:rPr lang="pl-PL" sz="3900" b="1" dirty="0" smtClean="0">
                <a:solidFill>
                  <a:srgbClr val="00B050"/>
                </a:solidFill>
              </a:rPr>
              <a:t/>
            </a:r>
            <a:br>
              <a:rPr lang="pl-PL" sz="3900" b="1" dirty="0" smtClean="0">
                <a:solidFill>
                  <a:srgbClr val="00B050"/>
                </a:solidFill>
              </a:rPr>
            </a:br>
            <a:r>
              <a:rPr lang="pl-PL" sz="3900" b="1" dirty="0" smtClean="0">
                <a:solidFill>
                  <a:srgbClr val="00B050"/>
                </a:solidFill>
              </a:rPr>
              <a:t>w </a:t>
            </a:r>
            <a:r>
              <a:rPr lang="pl-PL" sz="3900" b="1" dirty="0">
                <a:solidFill>
                  <a:srgbClr val="00B050"/>
                </a:solidFill>
              </a:rPr>
              <a:t>systemie teleinformatycznym CST2021 </a:t>
            </a:r>
            <a:r>
              <a:rPr lang="pl-PL" sz="3900" b="1" dirty="0" smtClean="0">
                <a:solidFill>
                  <a:srgbClr val="00B050"/>
                </a:solidFill>
              </a:rPr>
              <a:t/>
            </a:r>
            <a:br>
              <a:rPr lang="pl-PL" sz="3900" b="1" dirty="0" smtClean="0">
                <a:solidFill>
                  <a:srgbClr val="00B050"/>
                </a:solidFill>
              </a:rPr>
            </a:br>
            <a:r>
              <a:rPr lang="pl-PL" sz="3900" b="1" u="sng" dirty="0" smtClean="0">
                <a:solidFill>
                  <a:srgbClr val="00B050"/>
                </a:solidFill>
              </a:rPr>
              <a:t>w </a:t>
            </a:r>
            <a:r>
              <a:rPr lang="pl-PL" sz="3900" b="1" u="sng" dirty="0">
                <a:solidFill>
                  <a:srgbClr val="00B050"/>
                </a:solidFill>
              </a:rPr>
              <a:t>aplikacji WOD2021 </a:t>
            </a:r>
            <a:r>
              <a:rPr lang="pl-PL" sz="3500" b="1" dirty="0" smtClean="0">
                <a:solidFill>
                  <a:srgbClr val="00B050"/>
                </a:solidFill>
              </a:rPr>
              <a:t/>
            </a:r>
            <a:br>
              <a:rPr lang="pl-PL" sz="3500" b="1" dirty="0" smtClean="0">
                <a:solidFill>
                  <a:srgbClr val="00B050"/>
                </a:solidFill>
              </a:rPr>
            </a:br>
            <a:endParaRPr lang="pl-PL" sz="3500" b="1" dirty="0" smtClean="0">
              <a:solidFill>
                <a:srgbClr val="00B050"/>
              </a:solidFill>
            </a:endParaRPr>
          </a:p>
          <a:p>
            <a:pPr marL="0" indent="0" algn="ctr">
              <a:buNone/>
            </a:pPr>
            <a:endParaRPr lang="pl-PL" sz="3200" b="1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pl-PL" sz="1800" b="1" u="sng" dirty="0" smtClean="0">
                <a:solidFill>
                  <a:srgbClr val="FF0000"/>
                </a:solidFill>
              </a:rPr>
              <a:t>Uwaga</a:t>
            </a:r>
            <a:r>
              <a:rPr lang="pl-PL" sz="1800" dirty="0" smtClean="0">
                <a:solidFill>
                  <a:srgbClr val="FF0000"/>
                </a:solidFill>
              </a:rPr>
              <a:t>:</a:t>
            </a:r>
            <a:r>
              <a:rPr lang="pl-PL" sz="1800" dirty="0" smtClean="0"/>
              <a:t> </a:t>
            </a:r>
            <a:br>
              <a:rPr lang="pl-PL" sz="1800" dirty="0" smtClean="0"/>
            </a:br>
            <a:r>
              <a:rPr lang="pl-PL" sz="1800" dirty="0" smtClean="0"/>
              <a:t>Utworzenie </a:t>
            </a:r>
            <a:r>
              <a:rPr lang="pl-PL" sz="1800" dirty="0"/>
              <a:t>konta w aplikacji WOD2021 oznacza utworzenie konta również </a:t>
            </a:r>
            <a:r>
              <a:rPr lang="pl-PL" sz="1800" dirty="0" smtClean="0"/>
              <a:t>w </a:t>
            </a:r>
            <a:r>
              <a:rPr lang="pl-PL" sz="1800" dirty="0"/>
              <a:t>systemie </a:t>
            </a:r>
            <a:r>
              <a:rPr lang="pl-PL" sz="1800" dirty="0" smtClean="0"/>
              <a:t>CST2021</a:t>
            </a:r>
            <a:r>
              <a:rPr lang="pl-PL" sz="1800" dirty="0"/>
              <a:t>,</a:t>
            </a:r>
            <a:r>
              <a:rPr lang="pl-PL" sz="1800" dirty="0" smtClean="0"/>
              <a:t> </a:t>
            </a:r>
            <a:r>
              <a:rPr lang="pl-PL" sz="1800" dirty="0"/>
              <a:t>natomiast utworzenie konta CST2021 nie oznacza utworzenia konta </a:t>
            </a:r>
            <a:r>
              <a:rPr lang="pl-PL" sz="1800" dirty="0" smtClean="0"/>
              <a:t>w </a:t>
            </a:r>
            <a:r>
              <a:rPr lang="pl-PL" sz="1800" dirty="0"/>
              <a:t>WOD2021 </a:t>
            </a:r>
            <a:r>
              <a:rPr lang="pl-PL" sz="1800" dirty="0" smtClean="0"/>
              <a:t/>
            </a:r>
            <a:br>
              <a:rPr lang="pl-PL" sz="1800" dirty="0" smtClean="0"/>
            </a:br>
            <a:r>
              <a:rPr lang="pl-PL" sz="1800" dirty="0" smtClean="0"/>
              <a:t>(</a:t>
            </a:r>
            <a:r>
              <a:rPr lang="pl-PL" sz="1800" dirty="0"/>
              <a:t>w tym przypadku Wnioskodawca powinien powtórzyć proces założenia konta </a:t>
            </a:r>
            <a:r>
              <a:rPr lang="pl-PL" sz="1800" dirty="0" smtClean="0"/>
              <a:t>w </a:t>
            </a:r>
            <a:r>
              <a:rPr lang="pl-PL" sz="1800" dirty="0"/>
              <a:t>WOD2021</a:t>
            </a:r>
            <a:r>
              <a:rPr lang="pl-PL" sz="1800" dirty="0" smtClean="0"/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2679165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sz="4000" b="1" u="sng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Miejsce i forma składania </a:t>
            </a:r>
            <a:br>
              <a:rPr lang="pl-PL" sz="4000" b="1" u="sng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</a:br>
            <a:r>
              <a:rPr lang="pl-PL" sz="4000" b="1" u="sng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wniosków o dofinansowanie</a:t>
            </a:r>
            <a:br>
              <a:rPr lang="pl-PL" sz="4000" b="1" u="sng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</a:br>
            <a:endParaRPr lang="pl-PL" sz="2800" b="1" u="sng" dirty="0">
              <a:solidFill>
                <a:srgbClr val="00B05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pl-PL" sz="2900" b="1" u="sng" dirty="0" smtClean="0">
                <a:solidFill>
                  <a:srgbClr val="FF0000"/>
                </a:solidFill>
              </a:rPr>
              <a:t>WAŻNE</a:t>
            </a:r>
            <a:r>
              <a:rPr lang="pl-PL" sz="2900" b="1" dirty="0" smtClean="0">
                <a:solidFill>
                  <a:srgbClr val="FF0000"/>
                </a:solidFill>
              </a:rPr>
              <a:t>:</a:t>
            </a:r>
          </a:p>
          <a:p>
            <a:pPr marL="0" indent="0">
              <a:buNone/>
            </a:pPr>
            <a:endParaRPr lang="pl-PL" sz="600" b="1" dirty="0" smtClean="0">
              <a:solidFill>
                <a:srgbClr val="FF0000"/>
              </a:solidFill>
            </a:endParaRPr>
          </a:p>
          <a:p>
            <a:pPr marL="0" lvl="0" indent="0" algn="ctr">
              <a:buNone/>
            </a:pPr>
            <a:r>
              <a:rPr lang="pl-PL" dirty="0"/>
              <a:t>W przypadku założenia w imieniu Wnioskodawcy/Beneficjenta konta w CST2021 przez podmioty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inne </a:t>
            </a:r>
            <a:r>
              <a:rPr lang="pl-PL" dirty="0"/>
              <a:t>niż Wnioskodawca/Beneficjent,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/>
            </a:r>
            <a:br>
              <a:rPr lang="pl-PL" dirty="0" smtClean="0"/>
            </a:br>
            <a:r>
              <a:rPr lang="pl-PL" sz="3500" b="1" u="sng" dirty="0" smtClean="0">
                <a:solidFill>
                  <a:srgbClr val="00B050"/>
                </a:solidFill>
              </a:rPr>
              <a:t>nie </a:t>
            </a:r>
            <a:r>
              <a:rPr lang="pl-PL" sz="3500" b="1" u="sng" dirty="0">
                <a:solidFill>
                  <a:srgbClr val="00B050"/>
                </a:solidFill>
              </a:rPr>
              <a:t>będzie możliwości zmiany właściciela konta </a:t>
            </a:r>
            <a:r>
              <a:rPr lang="pl-PL" sz="3500" b="1" u="sng" dirty="0" smtClean="0">
                <a:solidFill>
                  <a:srgbClr val="00B050"/>
                </a:solidFill>
              </a:rPr>
              <a:t/>
            </a:r>
            <a:br>
              <a:rPr lang="pl-PL" sz="3500" b="1" u="sng" dirty="0" smtClean="0">
                <a:solidFill>
                  <a:srgbClr val="00B050"/>
                </a:solidFill>
              </a:rPr>
            </a:br>
            <a:r>
              <a:rPr lang="pl-PL" sz="3500" b="1" u="sng" dirty="0" smtClean="0">
                <a:solidFill>
                  <a:srgbClr val="00B050"/>
                </a:solidFill>
              </a:rPr>
              <a:t>w </a:t>
            </a:r>
            <a:r>
              <a:rPr lang="pl-PL" sz="3500" b="1" u="sng" dirty="0">
                <a:solidFill>
                  <a:srgbClr val="00B050"/>
                </a:solidFill>
              </a:rPr>
              <a:t>systemie lub przeniesienia wniosku/projektu </a:t>
            </a:r>
            <a:r>
              <a:rPr lang="pl-PL" sz="3500" b="1" u="sng" dirty="0" smtClean="0">
                <a:solidFill>
                  <a:srgbClr val="00B050"/>
                </a:solidFill>
              </a:rPr>
              <a:t/>
            </a:r>
            <a:br>
              <a:rPr lang="pl-PL" sz="3500" b="1" u="sng" dirty="0" smtClean="0">
                <a:solidFill>
                  <a:srgbClr val="00B050"/>
                </a:solidFill>
              </a:rPr>
            </a:br>
            <a:r>
              <a:rPr lang="pl-PL" sz="3500" b="1" u="sng" dirty="0" smtClean="0">
                <a:solidFill>
                  <a:srgbClr val="00B050"/>
                </a:solidFill>
              </a:rPr>
              <a:t>z </a:t>
            </a:r>
            <a:r>
              <a:rPr lang="pl-PL" sz="3500" b="1" u="sng" dirty="0">
                <a:solidFill>
                  <a:srgbClr val="00B050"/>
                </a:solidFill>
              </a:rPr>
              <a:t>konta podmiotu zewnętrznego na konto Wnioskodawcy/Beneficjenta</a:t>
            </a:r>
            <a:r>
              <a:rPr lang="pl-PL" sz="3500" dirty="0">
                <a:solidFill>
                  <a:srgbClr val="00B050"/>
                </a:solidFill>
              </a:rPr>
              <a:t>.</a:t>
            </a:r>
            <a:r>
              <a:rPr lang="pl-PL" sz="3500" dirty="0"/>
              <a:t> </a:t>
            </a:r>
            <a:endParaRPr lang="pl-PL" sz="3500" dirty="0" smtClean="0"/>
          </a:p>
          <a:p>
            <a:pPr marL="0" lvl="0" indent="0" algn="ctr">
              <a:buNone/>
            </a:pPr>
            <a:endParaRPr lang="pl-PL" dirty="0" smtClean="0"/>
          </a:p>
          <a:p>
            <a:pPr marL="0" lvl="0" indent="0" algn="ctr">
              <a:buNone/>
            </a:pPr>
            <a:r>
              <a:rPr lang="pl-PL" dirty="0" smtClean="0"/>
              <a:t>Pozostawienie </a:t>
            </a:r>
            <a:r>
              <a:rPr lang="pl-PL" dirty="0"/>
              <a:t>uprawnień do kont w ww. systemach informatycznych poza kontrolą Wnioskodawcy/Beneficjenta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może </a:t>
            </a:r>
            <a:r>
              <a:rPr lang="pl-PL" dirty="0"/>
              <a:t>uniemożliwić proces wnioskowania, zawarcia umowy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lub </a:t>
            </a:r>
            <a:r>
              <a:rPr lang="pl-PL" dirty="0"/>
              <a:t>realizacji projektu.</a:t>
            </a:r>
          </a:p>
          <a:p>
            <a:pPr marL="0" indent="0" algn="ctr">
              <a:buNone/>
            </a:pPr>
            <a:endParaRPr lang="pl-PL" sz="3500" b="1" dirty="0" smtClean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3825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sz="4000" b="1" u="sng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Miejsce i forma składania </a:t>
            </a:r>
            <a:br>
              <a:rPr lang="pl-PL" sz="4000" b="1" u="sng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</a:br>
            <a:r>
              <a:rPr lang="pl-PL" sz="4000" b="1" u="sng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wniosków o dofinansowanie</a:t>
            </a:r>
            <a:br>
              <a:rPr lang="pl-PL" sz="4000" b="1" u="sng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</a:br>
            <a:endParaRPr lang="pl-PL" sz="2800" b="1" u="sng" dirty="0">
              <a:solidFill>
                <a:srgbClr val="00B05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l-PL" sz="2200" dirty="0"/>
              <a:t>W celu prawidłowego korzystania z WOD2021 oraz </a:t>
            </a:r>
            <a:r>
              <a:rPr lang="pl-PL" sz="2200" dirty="0" smtClean="0"/>
              <a:t>prawidłowego </a:t>
            </a:r>
            <a:br>
              <a:rPr lang="pl-PL" sz="2200" dirty="0" smtClean="0"/>
            </a:br>
            <a:r>
              <a:rPr lang="pl-PL" sz="2200" dirty="0" smtClean="0"/>
              <a:t>złożenia </a:t>
            </a:r>
            <a:r>
              <a:rPr lang="pl-PL" sz="2200" dirty="0"/>
              <a:t>wniosku o dofinansowanie projektu, </a:t>
            </a:r>
            <a:r>
              <a:rPr lang="pl-PL" sz="2200" b="1" u="sng" dirty="0" smtClean="0"/>
              <a:t>Wnioskodawca </a:t>
            </a:r>
            <a:r>
              <a:rPr lang="pl-PL" sz="2200" b="1" u="sng" dirty="0"/>
              <a:t>zobowiązany jest </a:t>
            </a:r>
            <a:r>
              <a:rPr lang="pl-PL" sz="2200" b="1" u="sng" dirty="0" smtClean="0"/>
              <a:t>do </a:t>
            </a:r>
            <a:r>
              <a:rPr lang="pl-PL" sz="2200" b="1" u="sng" dirty="0"/>
              <a:t>zapoznania się</a:t>
            </a:r>
            <a:r>
              <a:rPr lang="pl-PL" sz="2200" dirty="0"/>
              <a:t> z następującymi instrukcjami/ </a:t>
            </a:r>
            <a:r>
              <a:rPr lang="pl-PL" sz="2200" dirty="0" smtClean="0"/>
              <a:t>dokumentami umieszczonymi </a:t>
            </a:r>
            <a:r>
              <a:rPr lang="pl-PL" sz="2200" dirty="0"/>
              <a:t>na </a:t>
            </a:r>
            <a:r>
              <a:rPr lang="pl-PL" sz="2200" dirty="0" smtClean="0"/>
              <a:t>stronie </a:t>
            </a:r>
            <a:r>
              <a:rPr lang="pl-PL" sz="2200" dirty="0" smtClean="0">
                <a:hlinkClick r:id="rId2"/>
              </a:rPr>
              <a:t>https</a:t>
            </a:r>
            <a:r>
              <a:rPr lang="pl-PL" sz="2200" dirty="0">
                <a:hlinkClick r:id="rId2"/>
              </a:rPr>
              <a:t>://instrukcje.cst2021.gov.pl</a:t>
            </a:r>
            <a:r>
              <a:rPr lang="pl-PL" sz="2200" dirty="0" smtClean="0">
                <a:hlinkClick r:id="rId2"/>
              </a:rPr>
              <a:t>/</a:t>
            </a:r>
            <a:r>
              <a:rPr lang="pl-PL" sz="2200" dirty="0" smtClean="0"/>
              <a:t>:</a:t>
            </a:r>
          </a:p>
          <a:p>
            <a:pPr marL="0" indent="0">
              <a:buNone/>
            </a:pPr>
            <a:endParaRPr lang="pl-PL" sz="2200" dirty="0"/>
          </a:p>
          <a:p>
            <a:pPr marL="1080000" lvl="0" indent="-514350">
              <a:buFont typeface="+mj-lt"/>
              <a:buAutoNum type="arabicParenR"/>
            </a:pPr>
            <a:r>
              <a:rPr lang="pl-PL" b="1" i="1" dirty="0">
                <a:solidFill>
                  <a:srgbClr val="00B050"/>
                </a:solidFill>
              </a:rPr>
              <a:t>Pierwsze kroki w </a:t>
            </a:r>
            <a:r>
              <a:rPr lang="pl-PL" b="1" i="1" dirty="0" smtClean="0">
                <a:solidFill>
                  <a:srgbClr val="00B050"/>
                </a:solidFill>
              </a:rPr>
              <a:t>aplikacji</a:t>
            </a:r>
            <a:endParaRPr lang="pl-PL" sz="3200" i="1" dirty="0">
              <a:solidFill>
                <a:srgbClr val="00B050"/>
              </a:solidFill>
            </a:endParaRPr>
          </a:p>
          <a:p>
            <a:pPr marL="1080000" lvl="0" indent="-514350">
              <a:buFont typeface="+mj-lt"/>
              <a:buAutoNum type="arabicParenR"/>
            </a:pPr>
            <a:r>
              <a:rPr lang="pl-PL" b="1" i="1" dirty="0">
                <a:solidFill>
                  <a:srgbClr val="00B050"/>
                </a:solidFill>
              </a:rPr>
              <a:t>Wyszukiwanie naboru i tworzenie </a:t>
            </a:r>
            <a:r>
              <a:rPr lang="pl-PL" b="1" i="1" dirty="0" smtClean="0">
                <a:solidFill>
                  <a:srgbClr val="00B050"/>
                </a:solidFill>
              </a:rPr>
              <a:t>wniosku</a:t>
            </a:r>
            <a:endParaRPr lang="pl-PL" sz="3200" i="1" dirty="0">
              <a:solidFill>
                <a:srgbClr val="00B050"/>
              </a:solidFill>
            </a:endParaRPr>
          </a:p>
          <a:p>
            <a:pPr marL="1080000" lvl="0" indent="-514350">
              <a:buFont typeface="+mj-lt"/>
              <a:buAutoNum type="arabicParenR"/>
            </a:pPr>
            <a:r>
              <a:rPr lang="pl-PL" b="1" i="1" dirty="0">
                <a:solidFill>
                  <a:srgbClr val="00B050"/>
                </a:solidFill>
              </a:rPr>
              <a:t>Wypełnianie, przesyłanie i poprawa </a:t>
            </a:r>
            <a:r>
              <a:rPr lang="pl-PL" b="1" i="1" dirty="0" smtClean="0">
                <a:solidFill>
                  <a:srgbClr val="00B050"/>
                </a:solidFill>
              </a:rPr>
              <a:t>wniosku</a:t>
            </a:r>
            <a:r>
              <a:rPr lang="pl-PL" dirty="0" smtClean="0">
                <a:solidFill>
                  <a:srgbClr val="00B050"/>
                </a:solidFill>
              </a:rPr>
              <a:t> </a:t>
            </a:r>
          </a:p>
          <a:p>
            <a:pPr marL="565650" lvl="0" indent="0">
              <a:buNone/>
            </a:pPr>
            <a:endParaRPr lang="pl-PL" sz="3200" dirty="0"/>
          </a:p>
          <a:p>
            <a:pPr marL="0" indent="0">
              <a:buNone/>
            </a:pPr>
            <a:r>
              <a:rPr lang="pl-PL" sz="2200" dirty="0"/>
              <a:t>Ponadto, Wnioskodawca powinien zapoznać się </a:t>
            </a:r>
            <a:r>
              <a:rPr lang="pl-PL" sz="2200" dirty="0" smtClean="0"/>
              <a:t>z </a:t>
            </a:r>
            <a:r>
              <a:rPr lang="pl-PL" sz="2200" i="1" dirty="0"/>
              <a:t>Instrukcją użytkownika Aplikacji WOD2021 Wnioski </a:t>
            </a:r>
            <a:r>
              <a:rPr lang="pl-PL" sz="2200" i="1" dirty="0" smtClean="0"/>
              <a:t>o </a:t>
            </a:r>
            <a:r>
              <a:rPr lang="pl-PL" sz="2200" i="1" dirty="0"/>
              <a:t>dofinansowanie - Część ogólna</a:t>
            </a:r>
            <a:r>
              <a:rPr lang="pl-PL" sz="2200" dirty="0"/>
              <a:t>, </a:t>
            </a:r>
            <a:r>
              <a:rPr lang="pl-PL" sz="2200" dirty="0" smtClean="0"/>
              <a:t/>
            </a:r>
            <a:br>
              <a:rPr lang="pl-PL" sz="2200" dirty="0" smtClean="0"/>
            </a:br>
            <a:r>
              <a:rPr lang="pl-PL" sz="2200" dirty="0" smtClean="0"/>
              <a:t>dostępną </a:t>
            </a:r>
            <a:r>
              <a:rPr lang="pl-PL" sz="2200" dirty="0"/>
              <a:t>na stronie internetowej </a:t>
            </a:r>
            <a:r>
              <a:rPr lang="pl-PL" sz="2200" dirty="0" err="1"/>
              <a:t>FEWiM</a:t>
            </a:r>
            <a:r>
              <a:rPr lang="pl-PL" sz="2200" dirty="0"/>
              <a:t> </a:t>
            </a:r>
            <a:r>
              <a:rPr lang="pl-PL" sz="2200" dirty="0" smtClean="0"/>
              <a:t>2021-2027</a:t>
            </a:r>
            <a:endParaRPr lang="pl-PL" sz="2200" b="1" dirty="0" smtClean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3555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1056068" y="1199265"/>
            <a:ext cx="73152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2000" b="1" dirty="0" smtClean="0"/>
              <a:t>Webinarium zostało zorganizowane w </a:t>
            </a:r>
            <a:r>
              <a:rPr lang="pl-PL" sz="2000" b="1" dirty="0"/>
              <a:t>związku </a:t>
            </a:r>
            <a:r>
              <a:rPr lang="pl-PL" sz="2000" b="1" dirty="0" smtClean="0"/>
              <a:t/>
            </a:r>
            <a:br>
              <a:rPr lang="pl-PL" sz="2000" b="1" dirty="0" smtClean="0"/>
            </a:br>
            <a:r>
              <a:rPr lang="pl-PL" sz="4000" b="1" dirty="0">
                <a:solidFill>
                  <a:schemeClr val="accent5">
                    <a:lumMod val="75000"/>
                  </a:schemeClr>
                </a:solidFill>
              </a:rPr>
              <a:t>z</a:t>
            </a:r>
            <a:r>
              <a:rPr lang="pl-PL" sz="4000" b="1" dirty="0" smtClean="0"/>
              <a:t> </a:t>
            </a:r>
            <a:r>
              <a:rPr lang="pl-PL" sz="4000" b="1" dirty="0">
                <a:solidFill>
                  <a:schemeClr val="accent5">
                    <a:lumMod val="75000"/>
                  </a:schemeClr>
                </a:solidFill>
              </a:rPr>
              <a:t>naborem </a:t>
            </a:r>
            <a:r>
              <a:rPr lang="pl-PL" sz="4000" b="1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pl-PL" sz="4000" b="1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pl-PL" sz="4000" b="1" dirty="0" smtClean="0">
                <a:solidFill>
                  <a:schemeClr val="accent5">
                    <a:lumMod val="75000"/>
                  </a:schemeClr>
                </a:solidFill>
              </a:rPr>
              <a:t>nr </a:t>
            </a:r>
            <a:r>
              <a:rPr lang="pl-PL" sz="4000" b="1" dirty="0">
                <a:solidFill>
                  <a:schemeClr val="accent5">
                    <a:lumMod val="75000"/>
                  </a:schemeClr>
                </a:solidFill>
              </a:rPr>
              <a:t>FEWM.02.07-IZ.00-001/24</a:t>
            </a:r>
            <a:r>
              <a:rPr lang="pl-PL" sz="4000" b="1" dirty="0"/>
              <a:t> </a:t>
            </a:r>
            <a:r>
              <a:rPr lang="pl-PL" sz="2000" b="1" dirty="0"/>
              <a:t/>
            </a:r>
            <a:br>
              <a:rPr lang="pl-PL" sz="2000" b="1" dirty="0"/>
            </a:br>
            <a:r>
              <a:rPr lang="pl-PL" sz="2000" dirty="0"/>
              <a:t>w ramach </a:t>
            </a: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>programu </a:t>
            </a:r>
            <a:r>
              <a:rPr lang="pl-PL" sz="2000" dirty="0"/>
              <a:t>regionalnego </a:t>
            </a: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b="1" dirty="0" smtClean="0"/>
              <a:t>Fundusze </a:t>
            </a:r>
            <a:r>
              <a:rPr lang="pl-PL" sz="2000" b="1" dirty="0"/>
              <a:t>Europejskie dla Warmii i Mazur 2021-2027</a:t>
            </a:r>
          </a:p>
          <a:p>
            <a:pPr algn="ctr"/>
            <a:r>
              <a:rPr lang="pl-PL" sz="2000" dirty="0" smtClean="0"/>
              <a:t>Priorytetu </a:t>
            </a:r>
            <a:r>
              <a:rPr lang="pl-PL" sz="2000" b="1" dirty="0"/>
              <a:t>02 ŚRODOWISKO</a:t>
            </a:r>
            <a:r>
              <a:rPr lang="pl-PL" sz="2000" dirty="0"/>
              <a:t>, </a:t>
            </a:r>
            <a:br>
              <a:rPr lang="pl-PL" sz="2000" dirty="0"/>
            </a:br>
            <a:r>
              <a:rPr lang="pl-PL" sz="2000" dirty="0" smtClean="0"/>
              <a:t>Działania </a:t>
            </a:r>
            <a:r>
              <a:rPr lang="pl-PL" sz="2000" b="1" dirty="0"/>
              <a:t>02.07</a:t>
            </a:r>
            <a:r>
              <a:rPr lang="pl-PL" sz="2000" dirty="0"/>
              <a:t> </a:t>
            </a:r>
            <a:r>
              <a:rPr lang="pl-PL" sz="2000" b="1" dirty="0"/>
              <a:t>Adaptacja do zmian klimatu, SCHEMAT A </a:t>
            </a:r>
            <a:endParaRPr lang="pl-PL" sz="2000" b="1" dirty="0" smtClean="0"/>
          </a:p>
          <a:p>
            <a:pPr algn="ctr"/>
            <a:r>
              <a:rPr lang="pl-PL" sz="2000" b="1" dirty="0" smtClean="0">
                <a:solidFill>
                  <a:srgbClr val="00B050"/>
                </a:solidFill>
              </a:rPr>
              <a:t>Typu </a:t>
            </a:r>
            <a:r>
              <a:rPr lang="pl-PL" sz="2000" b="1" dirty="0">
                <a:solidFill>
                  <a:srgbClr val="00B050"/>
                </a:solidFill>
              </a:rPr>
              <a:t>projektu 3: </a:t>
            </a:r>
            <a:endParaRPr lang="pl-PL" sz="2000" b="1" dirty="0" smtClean="0">
              <a:solidFill>
                <a:srgbClr val="00B050"/>
              </a:solidFill>
            </a:endParaRPr>
          </a:p>
          <a:p>
            <a:pPr algn="ctr"/>
            <a:r>
              <a:rPr lang="pl-PL" sz="2000" b="1" dirty="0" smtClean="0"/>
              <a:t>Rozwijanie </a:t>
            </a:r>
            <a:r>
              <a:rPr lang="pl-PL" sz="2000" b="1" dirty="0"/>
              <a:t>systemów zintegrowanego monitorowania, prognozowania zagrożeń i ostrzegania środowiskowego </a:t>
            </a:r>
            <a:r>
              <a:rPr lang="pl-PL" sz="2000" b="1" dirty="0" smtClean="0"/>
              <a:t/>
            </a:r>
            <a:br>
              <a:rPr lang="pl-PL" sz="2000" b="1" dirty="0" smtClean="0"/>
            </a:br>
            <a:r>
              <a:rPr lang="pl-PL" sz="2000" b="1" dirty="0" smtClean="0"/>
              <a:t>oraz </a:t>
            </a:r>
            <a:r>
              <a:rPr lang="pl-PL" sz="2000" b="1" dirty="0"/>
              <a:t>rozwijanie systemów ratownictwa </a:t>
            </a:r>
            <a:r>
              <a:rPr lang="pl-PL" sz="2000" b="1" dirty="0" smtClean="0"/>
              <a:t/>
            </a:r>
            <a:br>
              <a:rPr lang="pl-PL" sz="2000" b="1" dirty="0" smtClean="0"/>
            </a:br>
            <a:r>
              <a:rPr lang="pl-PL" sz="2000" b="1" dirty="0" smtClean="0"/>
              <a:t>i </a:t>
            </a:r>
            <a:r>
              <a:rPr lang="pl-PL" sz="2000" b="1" dirty="0"/>
              <a:t>wzmacnianie potencjału służb ratowniczych </a:t>
            </a:r>
            <a:r>
              <a:rPr lang="pl-PL" sz="2000" b="1" dirty="0" smtClean="0"/>
              <a:t/>
            </a:r>
            <a:br>
              <a:rPr lang="pl-PL" sz="2000" b="1" dirty="0" smtClean="0"/>
            </a:br>
            <a:r>
              <a:rPr lang="pl-PL" sz="2000" b="1" dirty="0" smtClean="0"/>
              <a:t>do </a:t>
            </a:r>
            <a:r>
              <a:rPr lang="pl-PL" sz="2000" b="1" dirty="0"/>
              <a:t>prowadzenia akcji ratowniczych, usuwania skutków zjawisk </a:t>
            </a:r>
            <a:r>
              <a:rPr lang="pl-PL" sz="2000" b="1" dirty="0" smtClean="0"/>
              <a:t/>
            </a:r>
            <a:br>
              <a:rPr lang="pl-PL" sz="2000" b="1" dirty="0" smtClean="0"/>
            </a:br>
            <a:r>
              <a:rPr lang="pl-PL" sz="2000" b="1" dirty="0" smtClean="0"/>
              <a:t>o </a:t>
            </a:r>
            <a:r>
              <a:rPr lang="pl-PL" sz="2000" b="1" dirty="0"/>
              <a:t>charakterze katastrofalnym </a:t>
            </a:r>
            <a:r>
              <a:rPr lang="pl-PL" sz="2000" b="1" dirty="0" smtClean="0"/>
              <a:t>lub </a:t>
            </a:r>
            <a:r>
              <a:rPr lang="pl-PL" sz="2000" b="1" dirty="0"/>
              <a:t>awarii chemiczno-ekologicznych</a:t>
            </a:r>
          </a:p>
        </p:txBody>
      </p:sp>
    </p:spTree>
    <p:extLst>
      <p:ext uri="{BB962C8B-B14F-4D97-AF65-F5344CB8AC3E}">
        <p14:creationId xmlns:p14="http://schemas.microsoft.com/office/powerpoint/2010/main" val="3497562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sz="4000" b="1" u="sng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Sposób składania </a:t>
            </a:r>
            <a:br>
              <a:rPr lang="pl-PL" sz="4000" b="1" u="sng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</a:br>
            <a:r>
              <a:rPr lang="pl-PL" sz="4000" b="1" u="sng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wniosków o dofinansowanie</a:t>
            </a:r>
            <a:br>
              <a:rPr lang="pl-PL" sz="4000" b="1" u="sng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</a:br>
            <a:endParaRPr lang="pl-PL" sz="2800" b="1" u="sng" dirty="0">
              <a:solidFill>
                <a:srgbClr val="00B05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pl-PL" sz="2400" dirty="0"/>
              <a:t>Wniosek o dofinansowanie należy wypełnić zgodnie z:</a:t>
            </a:r>
          </a:p>
          <a:p>
            <a:pPr marL="0" lvl="0" indent="0" algn="just">
              <a:spcBef>
                <a:spcPts val="0"/>
              </a:spcBef>
              <a:buNone/>
            </a:pPr>
            <a:endParaRPr lang="pl-PL" sz="1500" dirty="0"/>
          </a:p>
          <a:p>
            <a:pPr lvl="0"/>
            <a:r>
              <a:rPr lang="pl-PL" sz="2400" b="1" i="1" dirty="0" smtClean="0">
                <a:solidFill>
                  <a:srgbClr val="00B050"/>
                </a:solidFill>
              </a:rPr>
              <a:t>Instrukcją </a:t>
            </a:r>
            <a:r>
              <a:rPr lang="pl-PL" sz="2400" b="1" i="1" dirty="0">
                <a:solidFill>
                  <a:srgbClr val="00B050"/>
                </a:solidFill>
              </a:rPr>
              <a:t>pomocniczą wypełniania wniosku </a:t>
            </a:r>
            <a:br>
              <a:rPr lang="pl-PL" sz="2400" b="1" i="1" dirty="0">
                <a:solidFill>
                  <a:srgbClr val="00B050"/>
                </a:solidFill>
              </a:rPr>
            </a:br>
            <a:r>
              <a:rPr lang="pl-PL" sz="2400" b="1" i="1" dirty="0">
                <a:solidFill>
                  <a:srgbClr val="00B050"/>
                </a:solidFill>
              </a:rPr>
              <a:t>o dofinansowanie projektu współfinansowanego </a:t>
            </a:r>
            <a:br>
              <a:rPr lang="pl-PL" sz="2400" b="1" i="1" dirty="0">
                <a:solidFill>
                  <a:srgbClr val="00B050"/>
                </a:solidFill>
              </a:rPr>
            </a:br>
            <a:r>
              <a:rPr lang="pl-PL" sz="2400" b="1" i="1" dirty="0">
                <a:solidFill>
                  <a:srgbClr val="00B050"/>
                </a:solidFill>
              </a:rPr>
              <a:t>z EFRR w ramach Programu Fundusze Europejskie dla Warmii i Mazur 2021-2027</a:t>
            </a:r>
            <a:r>
              <a:rPr lang="pl-PL" sz="2400" dirty="0"/>
              <a:t>, stanowiącą Załącznik nr 2 </a:t>
            </a:r>
            <a:r>
              <a:rPr lang="pl-PL" sz="2400" dirty="0" smtClean="0"/>
              <a:t/>
            </a:r>
            <a:br>
              <a:rPr lang="pl-PL" sz="2400" dirty="0" smtClean="0"/>
            </a:br>
            <a:r>
              <a:rPr lang="pl-PL" sz="2400" dirty="0" smtClean="0"/>
              <a:t>do </a:t>
            </a:r>
            <a:r>
              <a:rPr lang="pl-PL" sz="2400" dirty="0"/>
              <a:t>Regulaminu</a:t>
            </a:r>
          </a:p>
          <a:p>
            <a:pPr marL="0" lvl="0" indent="0">
              <a:spcBef>
                <a:spcPts val="0"/>
              </a:spcBef>
              <a:buNone/>
            </a:pPr>
            <a:endParaRPr lang="pl-PL" sz="1500" b="1" i="1" dirty="0" smtClean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lvl="0"/>
            <a:r>
              <a:rPr lang="pl-PL" sz="2400" b="1" i="1" dirty="0">
                <a:solidFill>
                  <a:srgbClr val="00B050"/>
                </a:solidFill>
              </a:rPr>
              <a:t>Instrukcją użytkownika Aplikacji WOD2021 Wnioski </a:t>
            </a:r>
            <a:br>
              <a:rPr lang="pl-PL" sz="2400" b="1" i="1" dirty="0">
                <a:solidFill>
                  <a:srgbClr val="00B050"/>
                </a:solidFill>
              </a:rPr>
            </a:br>
            <a:r>
              <a:rPr lang="pl-PL" sz="2400" b="1" i="1" dirty="0">
                <a:solidFill>
                  <a:srgbClr val="00B050"/>
                </a:solidFill>
              </a:rPr>
              <a:t>o dofinansowanie – Wnioskodawca</a:t>
            </a:r>
          </a:p>
        </p:txBody>
      </p:sp>
    </p:spTree>
    <p:extLst>
      <p:ext uri="{BB962C8B-B14F-4D97-AF65-F5344CB8AC3E}">
        <p14:creationId xmlns:p14="http://schemas.microsoft.com/office/powerpoint/2010/main" val="3114859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sz="4000" b="1" u="sng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Sposób składania </a:t>
            </a:r>
            <a:br>
              <a:rPr lang="pl-PL" sz="4000" b="1" u="sng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</a:br>
            <a:r>
              <a:rPr lang="pl-PL" sz="4000" b="1" u="sng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wniosków o dofinansowanie</a:t>
            </a:r>
            <a:br>
              <a:rPr lang="pl-PL" sz="4000" b="1" u="sng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</a:br>
            <a:endParaRPr lang="pl-PL" sz="2800" b="1" u="sng" dirty="0">
              <a:solidFill>
                <a:srgbClr val="00B05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pl-PL" sz="2600" dirty="0" smtClean="0">
                <a:ea typeface="Times New Roman" panose="02020603050405020304" pitchFamily="18" charset="0"/>
              </a:rPr>
              <a:t>Wniosek złożony w ramach naboru musi posiadać </a:t>
            </a:r>
            <a:br>
              <a:rPr lang="pl-PL" sz="2600" dirty="0" smtClean="0">
                <a:ea typeface="Times New Roman" panose="02020603050405020304" pitchFamily="18" charset="0"/>
              </a:rPr>
            </a:br>
            <a:r>
              <a:rPr lang="pl-PL" sz="2600" b="1" dirty="0" smtClean="0">
                <a:solidFill>
                  <a:srgbClr val="00B050"/>
                </a:solidFill>
                <a:ea typeface="Times New Roman" panose="02020603050405020304" pitchFamily="18" charset="0"/>
              </a:rPr>
              <a:t>status „Przesłany”</a:t>
            </a:r>
            <a:r>
              <a:rPr lang="pl-PL" sz="2600" i="1" dirty="0" smtClean="0">
                <a:ea typeface="Times New Roman" panose="02020603050405020304" pitchFamily="18" charset="0"/>
              </a:rPr>
              <a:t>. </a:t>
            </a:r>
          </a:p>
          <a:p>
            <a:pPr marL="216000" lvl="0" indent="0">
              <a:spcBef>
                <a:spcPts val="0"/>
              </a:spcBef>
              <a:buNone/>
            </a:pPr>
            <a:r>
              <a:rPr lang="pl-PL" sz="2600" b="1" dirty="0" smtClean="0">
                <a:ea typeface="Times New Roman" panose="02020603050405020304" pitchFamily="18" charset="0"/>
              </a:rPr>
              <a:t>Robocza wersja wniosku w WOD2021 nie jest uznawana </a:t>
            </a:r>
            <a:br>
              <a:rPr lang="pl-PL" sz="2600" b="1" dirty="0" smtClean="0">
                <a:ea typeface="Times New Roman" panose="02020603050405020304" pitchFamily="18" charset="0"/>
              </a:rPr>
            </a:br>
            <a:r>
              <a:rPr lang="pl-PL" sz="2600" b="1" dirty="0" smtClean="0">
                <a:ea typeface="Times New Roman" panose="02020603050405020304" pitchFamily="18" charset="0"/>
              </a:rPr>
              <a:t>za złożoną i nie podlega ocenie</a:t>
            </a:r>
          </a:p>
          <a:p>
            <a:pPr marL="0" lvl="0" indent="0">
              <a:spcBef>
                <a:spcPts val="0"/>
              </a:spcBef>
              <a:buNone/>
            </a:pPr>
            <a:endParaRPr lang="pl-PL" sz="1600" dirty="0" smtClean="0">
              <a:ea typeface="Times New Roman" panose="02020603050405020304" pitchFamily="18" charset="0"/>
            </a:endParaRPr>
          </a:p>
          <a:p>
            <a:r>
              <a:rPr lang="pl-PL" sz="2600" dirty="0">
                <a:ea typeface="Times New Roman" panose="02020603050405020304" pitchFamily="18" charset="0"/>
              </a:rPr>
              <a:t>Za datę i termin złożenia wniosku w naborze uznawana </a:t>
            </a:r>
            <a:r>
              <a:rPr lang="pl-PL" sz="2600" dirty="0" smtClean="0">
                <a:ea typeface="Times New Roman" panose="02020603050405020304" pitchFamily="18" charset="0"/>
              </a:rPr>
              <a:t/>
            </a:r>
            <a:br>
              <a:rPr lang="pl-PL" sz="2600" dirty="0" smtClean="0">
                <a:ea typeface="Times New Roman" panose="02020603050405020304" pitchFamily="18" charset="0"/>
              </a:rPr>
            </a:br>
            <a:r>
              <a:rPr lang="pl-PL" sz="2600" dirty="0" smtClean="0">
                <a:ea typeface="Times New Roman" panose="02020603050405020304" pitchFamily="18" charset="0"/>
              </a:rPr>
              <a:t>jest </a:t>
            </a:r>
            <a:r>
              <a:rPr lang="pl-PL" sz="2600" b="1" dirty="0">
                <a:solidFill>
                  <a:srgbClr val="00B050"/>
                </a:solidFill>
                <a:ea typeface="Times New Roman" panose="02020603050405020304" pitchFamily="18" charset="0"/>
              </a:rPr>
              <a:t>data i godzina wygenerowana </a:t>
            </a:r>
            <a:r>
              <a:rPr lang="pl-PL" sz="2600" b="1" dirty="0" smtClean="0">
                <a:solidFill>
                  <a:srgbClr val="00B050"/>
                </a:solidFill>
                <a:ea typeface="Times New Roman" panose="02020603050405020304" pitchFamily="18" charset="0"/>
              </a:rPr>
              <a:t>przez WOD2021</a:t>
            </a:r>
          </a:p>
          <a:p>
            <a:pPr marL="0" indent="0">
              <a:spcBef>
                <a:spcPts val="0"/>
              </a:spcBef>
              <a:buNone/>
            </a:pPr>
            <a:endParaRPr lang="pl-PL" sz="1600" b="1" dirty="0">
              <a:ea typeface="Times New Roman" panose="02020603050405020304" pitchFamily="18" charset="0"/>
            </a:endParaRPr>
          </a:p>
          <a:p>
            <a:r>
              <a:rPr lang="pl-PL" sz="2600" dirty="0">
                <a:ea typeface="Times New Roman" panose="02020603050405020304" pitchFamily="18" charset="0"/>
              </a:rPr>
              <a:t>Termin na dostarczenie wniosku oraz wymaganych dokumentów uznaje się za zachowany, jeżeli wniosek </a:t>
            </a:r>
            <a:br>
              <a:rPr lang="pl-PL" sz="2600" dirty="0">
                <a:ea typeface="Times New Roman" panose="02020603050405020304" pitchFamily="18" charset="0"/>
              </a:rPr>
            </a:br>
            <a:r>
              <a:rPr lang="pl-PL" sz="2600" dirty="0">
                <a:ea typeface="Times New Roman" panose="02020603050405020304" pitchFamily="18" charset="0"/>
              </a:rPr>
              <a:t>o dofinansowanie wraz z załącznikami został wysłany </a:t>
            </a:r>
            <a:br>
              <a:rPr lang="pl-PL" sz="2600" dirty="0">
                <a:ea typeface="Times New Roman" panose="02020603050405020304" pitchFamily="18" charset="0"/>
              </a:rPr>
            </a:br>
            <a:r>
              <a:rPr lang="pl-PL" sz="2600" dirty="0">
                <a:ea typeface="Times New Roman" panose="02020603050405020304" pitchFamily="18" charset="0"/>
              </a:rPr>
              <a:t>za pomocą WOD2021 </a:t>
            </a:r>
            <a:r>
              <a:rPr lang="pl-PL" sz="2600" b="1" u="sng" dirty="0">
                <a:solidFill>
                  <a:srgbClr val="00B050"/>
                </a:solidFill>
                <a:ea typeface="Times New Roman" panose="02020603050405020304" pitchFamily="18" charset="0"/>
              </a:rPr>
              <a:t>w wyznaczonym terminie </a:t>
            </a:r>
            <a:r>
              <a:rPr lang="pl-PL" sz="2600" b="1" u="sng" dirty="0" smtClean="0">
                <a:solidFill>
                  <a:srgbClr val="00B050"/>
                </a:solidFill>
                <a:ea typeface="Times New Roman" panose="02020603050405020304" pitchFamily="18" charset="0"/>
              </a:rPr>
              <a:t/>
            </a:r>
            <a:br>
              <a:rPr lang="pl-PL" sz="2600" b="1" u="sng" dirty="0" smtClean="0">
                <a:solidFill>
                  <a:srgbClr val="00B050"/>
                </a:solidFill>
                <a:ea typeface="Times New Roman" panose="02020603050405020304" pitchFamily="18" charset="0"/>
              </a:rPr>
            </a:br>
            <a:r>
              <a:rPr lang="pl-PL" sz="2600" b="1" u="sng" dirty="0" smtClean="0">
                <a:solidFill>
                  <a:srgbClr val="00B050"/>
                </a:solidFill>
                <a:ea typeface="Times New Roman" panose="02020603050405020304" pitchFamily="18" charset="0"/>
              </a:rPr>
              <a:t>wskazanym w </a:t>
            </a:r>
            <a:r>
              <a:rPr lang="pl-PL" sz="2600" b="1" u="sng" dirty="0">
                <a:solidFill>
                  <a:srgbClr val="00B050"/>
                </a:solidFill>
                <a:ea typeface="Times New Roman" panose="02020603050405020304" pitchFamily="18" charset="0"/>
              </a:rPr>
              <a:t>Ogłoszeniu </a:t>
            </a:r>
            <a:r>
              <a:rPr lang="pl-PL" sz="2600" b="1" u="sng" dirty="0" smtClean="0">
                <a:solidFill>
                  <a:srgbClr val="00B050"/>
                </a:solidFill>
                <a:ea typeface="Times New Roman" panose="02020603050405020304" pitchFamily="18" charset="0"/>
              </a:rPr>
              <a:t>o </a:t>
            </a:r>
            <a:r>
              <a:rPr lang="pl-PL" sz="2600" b="1" u="sng" dirty="0">
                <a:solidFill>
                  <a:srgbClr val="00B050"/>
                </a:solidFill>
                <a:ea typeface="Times New Roman" panose="02020603050405020304" pitchFamily="18" charset="0"/>
              </a:rPr>
              <a:t>konkursie oraz </a:t>
            </a:r>
            <a:r>
              <a:rPr lang="pl-PL" sz="2600" b="1" u="sng" dirty="0" smtClean="0">
                <a:solidFill>
                  <a:srgbClr val="00B050"/>
                </a:solidFill>
                <a:ea typeface="Times New Roman" panose="02020603050405020304" pitchFamily="18" charset="0"/>
              </a:rPr>
              <a:t>Regulaminie</a:t>
            </a:r>
            <a:endParaRPr lang="pl-PL" sz="2600" b="1" u="sng" dirty="0">
              <a:solidFill>
                <a:srgbClr val="00B050"/>
              </a:solidFill>
              <a:ea typeface="Times New Roman" panose="02020603050405020304" pitchFamily="18" charset="0"/>
            </a:endParaRPr>
          </a:p>
          <a:p>
            <a:pPr lvl="0"/>
            <a:endParaRPr lang="pl-PL" sz="2400" b="1" i="1" dirty="0" smtClean="0"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5496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sz="4000" b="1" u="sng" dirty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Sposób składania załączników </a:t>
            </a:r>
            <a:br>
              <a:rPr lang="pl-PL" sz="4000" b="1" u="sng" dirty="0">
                <a:solidFill>
                  <a:srgbClr val="0070C0"/>
                </a:solidFill>
                <a:latin typeface="+mn-lt"/>
                <a:ea typeface="+mn-ea"/>
                <a:cs typeface="+mn-cs"/>
              </a:rPr>
            </a:br>
            <a:r>
              <a:rPr lang="pl-PL" sz="4000" b="1" u="sng" dirty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do wniosków o dofinansowanie</a:t>
            </a:r>
            <a:r>
              <a:rPr lang="pl-PL" sz="4000" b="1" u="sng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/>
            </a:r>
            <a:br>
              <a:rPr lang="pl-PL" sz="4000" b="1" u="sng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</a:br>
            <a:endParaRPr lang="pl-PL" sz="2800" b="1" u="sng" dirty="0">
              <a:solidFill>
                <a:srgbClr val="00B05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l-PL" sz="3100" dirty="0" smtClean="0"/>
              <a:t>Wykaz </a:t>
            </a:r>
            <a:r>
              <a:rPr lang="pl-PL" sz="3100" b="1" dirty="0" smtClean="0"/>
              <a:t>dokumentów niezbędnych </a:t>
            </a:r>
            <a:r>
              <a:rPr lang="pl-PL" sz="3100" dirty="0" smtClean="0"/>
              <a:t>do złożenia wraz </a:t>
            </a:r>
            <a:br>
              <a:rPr lang="pl-PL" sz="3100" dirty="0" smtClean="0"/>
            </a:br>
            <a:r>
              <a:rPr lang="pl-PL" sz="3100" dirty="0" smtClean="0"/>
              <a:t>z wnioskiem o dofinansowanie</a:t>
            </a:r>
            <a:r>
              <a:rPr lang="pl-PL" sz="3100" dirty="0"/>
              <a:t> projektów </a:t>
            </a:r>
            <a:r>
              <a:rPr lang="pl-PL" sz="3100" dirty="0" smtClean="0"/>
              <a:t>oraz </a:t>
            </a:r>
            <a:r>
              <a:rPr lang="pl-PL" sz="3100" b="1" dirty="0" smtClean="0"/>
              <a:t>informacje </a:t>
            </a:r>
            <a:r>
              <a:rPr lang="pl-PL" sz="3100" b="1" dirty="0"/>
              <a:t>dotyczące </a:t>
            </a:r>
            <a:r>
              <a:rPr lang="pl-PL" sz="3100" b="1" dirty="0" smtClean="0"/>
              <a:t>formy </a:t>
            </a:r>
            <a:r>
              <a:rPr lang="pl-PL" sz="3100" b="1" dirty="0"/>
              <a:t>ich złożenia </a:t>
            </a:r>
            <a:r>
              <a:rPr lang="pl-PL" sz="3100" dirty="0" smtClean="0"/>
              <a:t>i </a:t>
            </a:r>
            <a:r>
              <a:rPr lang="pl-PL" sz="3100" b="1" dirty="0" smtClean="0"/>
              <a:t>sposobu </a:t>
            </a:r>
            <a:r>
              <a:rPr lang="pl-PL" sz="3100" b="1" dirty="0"/>
              <a:t>podpisywania </a:t>
            </a:r>
            <a:r>
              <a:rPr lang="pl-PL" sz="3100" dirty="0" smtClean="0"/>
              <a:t>zawiera</a:t>
            </a:r>
            <a:r>
              <a:rPr lang="pl-PL" sz="3100" dirty="0"/>
              <a:t> </a:t>
            </a:r>
            <a:r>
              <a:rPr lang="pl-PL" sz="3100" dirty="0" smtClean="0"/>
              <a:t>dokument </a:t>
            </a:r>
            <a:r>
              <a:rPr lang="pl-PL" sz="3100" b="1" i="1" u="sng" dirty="0" smtClean="0">
                <a:solidFill>
                  <a:srgbClr val="00B050"/>
                </a:solidFill>
              </a:rPr>
              <a:t>Załączniki </a:t>
            </a:r>
            <a:r>
              <a:rPr lang="pl-PL" sz="3100" b="1" i="1" u="sng" dirty="0">
                <a:solidFill>
                  <a:srgbClr val="00B050"/>
                </a:solidFill>
              </a:rPr>
              <a:t>do wniosku </a:t>
            </a:r>
            <a:r>
              <a:rPr lang="pl-PL" sz="3100" b="1" i="1" u="sng" dirty="0" smtClean="0">
                <a:solidFill>
                  <a:srgbClr val="00B050"/>
                </a:solidFill>
              </a:rPr>
              <a:t>i </a:t>
            </a:r>
            <a:r>
              <a:rPr lang="pl-PL" sz="3100" b="1" i="1" u="sng" dirty="0">
                <a:solidFill>
                  <a:srgbClr val="00B050"/>
                </a:solidFill>
              </a:rPr>
              <a:t>umowy </a:t>
            </a:r>
            <a:r>
              <a:rPr lang="pl-PL" sz="3100" b="1" i="1" u="sng" dirty="0" smtClean="0">
                <a:solidFill>
                  <a:srgbClr val="00B050"/>
                </a:solidFill>
              </a:rPr>
              <a:t/>
            </a:r>
            <a:br>
              <a:rPr lang="pl-PL" sz="3100" b="1" i="1" u="sng" dirty="0" smtClean="0">
                <a:solidFill>
                  <a:srgbClr val="00B050"/>
                </a:solidFill>
              </a:rPr>
            </a:br>
            <a:r>
              <a:rPr lang="pl-PL" sz="3100" b="1" i="1" u="sng" dirty="0" smtClean="0">
                <a:solidFill>
                  <a:srgbClr val="00B050"/>
                </a:solidFill>
              </a:rPr>
              <a:t>o dofinansowanie</a:t>
            </a:r>
            <a:r>
              <a:rPr lang="pl-PL" sz="3100" dirty="0" smtClean="0">
                <a:solidFill>
                  <a:srgbClr val="00B050"/>
                </a:solidFill>
              </a:rPr>
              <a:t>, </a:t>
            </a:r>
            <a:r>
              <a:rPr lang="pl-PL" sz="3100" dirty="0" smtClean="0"/>
              <a:t>stanowiący Załącznik nr 3 do Regulaminu</a:t>
            </a:r>
          </a:p>
          <a:p>
            <a:pPr marL="0" indent="0">
              <a:spcBef>
                <a:spcPts val="0"/>
              </a:spcBef>
              <a:buNone/>
            </a:pPr>
            <a:endParaRPr lang="pl-PL" sz="1900" dirty="0" smtClean="0"/>
          </a:p>
          <a:p>
            <a:r>
              <a:rPr lang="pl-PL" sz="3100" dirty="0"/>
              <a:t>Załączniki do wniosku o dofinansowanie są składane </a:t>
            </a:r>
            <a:r>
              <a:rPr lang="pl-PL" sz="3100" dirty="0" smtClean="0"/>
              <a:t/>
            </a:r>
            <a:br>
              <a:rPr lang="pl-PL" sz="3100" dirty="0" smtClean="0"/>
            </a:br>
            <a:r>
              <a:rPr lang="pl-PL" sz="3100" dirty="0" smtClean="0"/>
              <a:t>za </a:t>
            </a:r>
            <a:r>
              <a:rPr lang="pl-PL" sz="3100" dirty="0"/>
              <a:t>pośrednictwem WOD2021, w zakładce „Załączniki” </a:t>
            </a:r>
            <a:r>
              <a:rPr lang="pl-PL" sz="3100" dirty="0" smtClean="0"/>
              <a:t/>
            </a:r>
            <a:br>
              <a:rPr lang="pl-PL" sz="3100" dirty="0" smtClean="0"/>
            </a:br>
            <a:r>
              <a:rPr lang="pl-PL" sz="3100" dirty="0" smtClean="0"/>
              <a:t>w </a:t>
            </a:r>
            <a:r>
              <a:rPr lang="pl-PL" sz="3100" dirty="0"/>
              <a:t>formie plików pdf, </a:t>
            </a:r>
            <a:r>
              <a:rPr lang="pl-PL" sz="3100" dirty="0" err="1"/>
              <a:t>doc</a:t>
            </a:r>
            <a:r>
              <a:rPr lang="pl-PL" sz="3100" dirty="0"/>
              <a:t>, </a:t>
            </a:r>
            <a:r>
              <a:rPr lang="pl-PL" sz="3100" dirty="0" err="1"/>
              <a:t>docx</a:t>
            </a:r>
            <a:r>
              <a:rPr lang="pl-PL" sz="3100" dirty="0"/>
              <a:t>, </a:t>
            </a:r>
            <a:r>
              <a:rPr lang="pl-PL" sz="3100" dirty="0" err="1"/>
              <a:t>odt</a:t>
            </a:r>
            <a:r>
              <a:rPr lang="pl-PL" sz="3100" dirty="0"/>
              <a:t> opatrzonych kwalifikowanym podpisem elektronicznym oraz arkuszy kalkulacyjnych (xls, </a:t>
            </a:r>
            <a:r>
              <a:rPr lang="pl-PL" sz="3100" dirty="0" err="1"/>
              <a:t>xlsx</a:t>
            </a:r>
            <a:r>
              <a:rPr lang="pl-PL" sz="3100" dirty="0"/>
              <a:t>, </a:t>
            </a:r>
            <a:r>
              <a:rPr lang="pl-PL" sz="3100" dirty="0" err="1"/>
              <a:t>ods</a:t>
            </a:r>
            <a:r>
              <a:rPr lang="pl-PL" sz="3100" dirty="0"/>
              <a:t>)</a:t>
            </a:r>
          </a:p>
          <a:p>
            <a:pPr marL="0" indent="0">
              <a:spcBef>
                <a:spcPts val="0"/>
              </a:spcBef>
              <a:buNone/>
            </a:pPr>
            <a:endParaRPr lang="pl-PL" sz="3000" b="1" i="1" dirty="0">
              <a:solidFill>
                <a:srgbClr val="00B05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pl-PL" sz="1900" b="1" u="sng" dirty="0">
                <a:solidFill>
                  <a:srgbClr val="FF0000"/>
                </a:solidFill>
              </a:rPr>
              <a:t>Uwaga</a:t>
            </a:r>
            <a:r>
              <a:rPr lang="pl-PL" sz="1900" dirty="0">
                <a:solidFill>
                  <a:srgbClr val="FF0000"/>
                </a:solidFill>
              </a:rPr>
              <a:t>:</a:t>
            </a:r>
            <a:r>
              <a:rPr lang="pl-PL" sz="1900" dirty="0"/>
              <a:t> </a:t>
            </a:r>
            <a:br>
              <a:rPr lang="pl-PL" sz="1900" dirty="0"/>
            </a:br>
            <a:r>
              <a:rPr lang="pl-PL" sz="1900" dirty="0" smtClean="0"/>
              <a:t>Lista załączników do wniosku </a:t>
            </a:r>
            <a:r>
              <a:rPr lang="pl-PL" sz="1900" dirty="0"/>
              <a:t>nie </a:t>
            </a:r>
            <a:r>
              <a:rPr lang="pl-PL" sz="1900" dirty="0" smtClean="0"/>
              <a:t>stanowi </a:t>
            </a:r>
            <a:r>
              <a:rPr lang="pl-PL" sz="1900" dirty="0"/>
              <a:t>katalogu zamkniętego. </a:t>
            </a:r>
            <a:r>
              <a:rPr lang="pl-PL" sz="1900" dirty="0" smtClean="0"/>
              <a:t>W </a:t>
            </a:r>
            <a:r>
              <a:rPr lang="pl-PL" sz="1900" dirty="0"/>
              <a:t>przypadku wątpliwości Wnioskodawca może zostać poproszony o dostarczenie innych dokumentów wynikających </a:t>
            </a:r>
            <a:r>
              <a:rPr lang="pl-PL" sz="1900" dirty="0" smtClean="0"/>
              <a:t/>
            </a:r>
            <a:br>
              <a:rPr lang="pl-PL" sz="1900" dirty="0" smtClean="0"/>
            </a:br>
            <a:r>
              <a:rPr lang="pl-PL" sz="1900" dirty="0" smtClean="0"/>
              <a:t>z </a:t>
            </a:r>
            <a:r>
              <a:rPr lang="pl-PL" sz="1900" dirty="0"/>
              <a:t>przepisów prawa lub specyfiki </a:t>
            </a:r>
            <a:r>
              <a:rPr lang="pl-PL" sz="1900" dirty="0" smtClean="0"/>
              <a:t>projektu </a:t>
            </a:r>
          </a:p>
        </p:txBody>
      </p:sp>
    </p:spTree>
    <p:extLst>
      <p:ext uri="{BB962C8B-B14F-4D97-AF65-F5344CB8AC3E}">
        <p14:creationId xmlns:p14="http://schemas.microsoft.com/office/powerpoint/2010/main" val="130475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8650" y="375738"/>
            <a:ext cx="7886700" cy="1091954"/>
          </a:xfrm>
        </p:spPr>
        <p:txBody>
          <a:bodyPr>
            <a:normAutofit fontScale="90000"/>
          </a:bodyPr>
          <a:lstStyle/>
          <a:p>
            <a:pPr algn="ctr"/>
            <a:r>
              <a:rPr lang="pl-PL" sz="4000" b="1" u="sng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Załączniki ogólne </a:t>
            </a:r>
            <a:br>
              <a:rPr lang="pl-PL" sz="4000" b="1" u="sng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</a:br>
            <a:r>
              <a:rPr lang="pl-PL" sz="4000" b="1" u="sng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wymagane</a:t>
            </a:r>
            <a:r>
              <a:rPr lang="pl-PL" sz="4000" b="1" u="sng" dirty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 </a:t>
            </a:r>
            <a:r>
              <a:rPr lang="pl-PL" sz="4000" b="1" u="sng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w ramach naboru</a:t>
            </a:r>
            <a:br>
              <a:rPr lang="pl-PL" sz="4000" b="1" u="sng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</a:br>
            <a:endParaRPr lang="pl-PL" sz="2800" b="1" u="sng" dirty="0">
              <a:solidFill>
                <a:srgbClr val="00B05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28650" y="1251562"/>
            <a:ext cx="7886700" cy="4971244"/>
          </a:xfrm>
        </p:spPr>
        <p:txBody>
          <a:bodyPr>
            <a:noAutofit/>
          </a:bodyPr>
          <a:lstStyle/>
          <a:p>
            <a:r>
              <a:rPr lang="pl-PL" sz="2000" b="1" dirty="0" smtClean="0"/>
              <a:t>Biznesplan</a:t>
            </a:r>
          </a:p>
          <a:p>
            <a:r>
              <a:rPr lang="pl-PL" sz="2000" b="1" dirty="0"/>
              <a:t>Formularz w zakresie oceny oddziaływania na środowisko </a:t>
            </a:r>
            <a:r>
              <a:rPr lang="pl-PL" sz="2000" b="1" dirty="0" smtClean="0"/>
              <a:t/>
            </a:r>
            <a:br>
              <a:rPr lang="pl-PL" sz="2000" b="1" dirty="0" smtClean="0"/>
            </a:br>
            <a:r>
              <a:rPr lang="pl-PL" sz="2000" b="1" dirty="0" smtClean="0"/>
              <a:t>z </a:t>
            </a:r>
            <a:r>
              <a:rPr lang="pl-PL" sz="2000" b="1" dirty="0"/>
              <a:t>uwzględnieniem zasady „Nie czyń znaczącej szkody” (zasady </a:t>
            </a:r>
            <a:r>
              <a:rPr lang="pl-PL" sz="2000" b="1" dirty="0" smtClean="0"/>
              <a:t>DNSH)</a:t>
            </a:r>
          </a:p>
          <a:p>
            <a:r>
              <a:rPr lang="pl-PL" sz="2000" b="1" dirty="0"/>
              <a:t>Dokumenty potwierdzające posiadanie prawa do dysponowania </a:t>
            </a:r>
            <a:r>
              <a:rPr lang="pl-PL" sz="2000" b="1" dirty="0" smtClean="0"/>
              <a:t>nieruchomością </a:t>
            </a:r>
            <a:r>
              <a:rPr lang="pl-PL" sz="2000" dirty="0"/>
              <a:t>–</a:t>
            </a:r>
            <a:r>
              <a:rPr lang="pl-PL" sz="2000" dirty="0" smtClean="0"/>
              <a:t> w przypadku </a:t>
            </a:r>
            <a:r>
              <a:rPr lang="pl-PL" sz="2000" dirty="0"/>
              <a:t>tytułów prawnych innych niż własność </a:t>
            </a: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>i </a:t>
            </a:r>
            <a:r>
              <a:rPr lang="pl-PL" sz="2000" dirty="0"/>
              <a:t>użytkowanie </a:t>
            </a:r>
            <a:r>
              <a:rPr lang="pl-PL" sz="2000" dirty="0" smtClean="0"/>
              <a:t>wieczyste</a:t>
            </a:r>
          </a:p>
          <a:p>
            <a:r>
              <a:rPr lang="pl-PL" sz="2000" b="1" dirty="0"/>
              <a:t>Kopia zawartej umowy (porozumienia lub innego dokumentu) określającej role </a:t>
            </a:r>
            <a:r>
              <a:rPr lang="pl-PL" sz="2000" b="1" dirty="0" smtClean="0"/>
              <a:t>partnerów </a:t>
            </a:r>
            <a:r>
              <a:rPr lang="pl-PL" sz="2000" dirty="0" smtClean="0"/>
              <a:t>– w przypadku partnerstw</a:t>
            </a:r>
          </a:p>
          <a:p>
            <a:r>
              <a:rPr lang="pl-PL" sz="2000" b="1" dirty="0"/>
              <a:t>Dokument określający status prawny Wnioskodawcy (dokument rejestrowy</a:t>
            </a:r>
            <a:r>
              <a:rPr lang="pl-PL" sz="2000" b="1" dirty="0" smtClean="0"/>
              <a:t>) </a:t>
            </a:r>
            <a:r>
              <a:rPr lang="pl-PL" sz="2000" dirty="0" smtClean="0"/>
              <a:t>– dostarczany </a:t>
            </a:r>
            <a:r>
              <a:rPr lang="pl-PL" sz="2000" dirty="0"/>
              <a:t>w sytuacji, gdy dane w tym zakresie </a:t>
            </a: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>nie </a:t>
            </a:r>
            <a:r>
              <a:rPr lang="pl-PL" sz="2000" dirty="0"/>
              <a:t>są dostępne na stronach podmiotów </a:t>
            </a:r>
            <a:r>
              <a:rPr lang="pl-PL" sz="2000" dirty="0" smtClean="0"/>
              <a:t>publicznych</a:t>
            </a:r>
          </a:p>
          <a:p>
            <a:r>
              <a:rPr lang="pl-PL" sz="2000" b="1" dirty="0" smtClean="0"/>
              <a:t>Oświadczenie VAT </a:t>
            </a:r>
            <a:r>
              <a:rPr lang="pl-PL" sz="2000" dirty="0" smtClean="0"/>
              <a:t>– jeżeli dotyczy</a:t>
            </a:r>
          </a:p>
          <a:p>
            <a:r>
              <a:rPr lang="pl-PL" sz="2000" b="1" dirty="0"/>
              <a:t>Dokumenty niezbędne do finansowej oceny Wnioskodawcy </a:t>
            </a:r>
            <a:endParaRPr lang="pl-PL" sz="2000" b="1" dirty="0" smtClean="0"/>
          </a:p>
          <a:p>
            <a:r>
              <a:rPr lang="pl-PL" sz="2000" b="1" dirty="0"/>
              <a:t>Oświadczenie o braku toczących się </a:t>
            </a:r>
            <a:r>
              <a:rPr lang="pl-PL" sz="2000" b="1" dirty="0" smtClean="0"/>
              <a:t>postępowań </a:t>
            </a:r>
            <a:r>
              <a:rPr lang="pl-PL" sz="2000" dirty="0" smtClean="0"/>
              <a:t>– jeżeli dotyczy</a:t>
            </a:r>
          </a:p>
          <a:p>
            <a:r>
              <a:rPr lang="pl-PL" sz="2000" b="1" dirty="0"/>
              <a:t>Oświadczenie dotyczące informacji zawartych we wniosku </a:t>
            </a:r>
            <a:r>
              <a:rPr lang="pl-PL" sz="2000" b="1" dirty="0" smtClean="0"/>
              <a:t/>
            </a:r>
            <a:br>
              <a:rPr lang="pl-PL" sz="2000" b="1" dirty="0" smtClean="0"/>
            </a:br>
            <a:r>
              <a:rPr lang="pl-PL" sz="2000" b="1" dirty="0" smtClean="0"/>
              <a:t>i załącznikach</a:t>
            </a:r>
            <a:endParaRPr lang="pl-PL" sz="2000" b="1" dirty="0" smtClean="0">
              <a:solidFill>
                <a:prstClr val="black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3650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8650" y="375738"/>
            <a:ext cx="7886700" cy="1091954"/>
          </a:xfrm>
        </p:spPr>
        <p:txBody>
          <a:bodyPr>
            <a:normAutofit fontScale="90000"/>
          </a:bodyPr>
          <a:lstStyle/>
          <a:p>
            <a:pPr algn="ctr"/>
            <a:r>
              <a:rPr lang="pl-PL" sz="4000" b="1" u="sng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Załączniki specyficzne </a:t>
            </a:r>
            <a:br>
              <a:rPr lang="pl-PL" sz="4000" b="1" u="sng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</a:br>
            <a:r>
              <a:rPr lang="pl-PL" sz="4000" b="1" u="sng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wymagane w ramach naboru</a:t>
            </a:r>
            <a:br>
              <a:rPr lang="pl-PL" sz="4000" b="1" u="sng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</a:br>
            <a:endParaRPr lang="pl-PL" sz="2800" b="1" u="sng" dirty="0">
              <a:solidFill>
                <a:srgbClr val="00B05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28650" y="1334597"/>
            <a:ext cx="7886700" cy="5401054"/>
          </a:xfrm>
        </p:spPr>
        <p:txBody>
          <a:bodyPr>
            <a:noAutofit/>
          </a:bodyPr>
          <a:lstStyle/>
          <a:p>
            <a:r>
              <a:rPr lang="pl-PL" sz="1700" b="1" dirty="0" smtClean="0"/>
              <a:t>Decyzja </a:t>
            </a:r>
            <a:r>
              <a:rPr lang="pl-PL" sz="1700" b="1" dirty="0"/>
              <a:t>Komendanta Głównego Państwowej Straży Pożarnej o włączeniu jednostki/jednostek </a:t>
            </a:r>
            <a:r>
              <a:rPr lang="pl-PL" sz="1700" b="1" dirty="0" smtClean="0"/>
              <a:t>OSP </a:t>
            </a:r>
            <a:r>
              <a:rPr lang="pl-PL" sz="1700" b="1" dirty="0"/>
              <a:t>do </a:t>
            </a:r>
            <a:r>
              <a:rPr lang="pl-PL" sz="1700" b="1" dirty="0" smtClean="0"/>
              <a:t>KSRG</a:t>
            </a:r>
            <a:r>
              <a:rPr lang="pl-PL" sz="1700" dirty="0" smtClean="0"/>
              <a:t> - </a:t>
            </a:r>
            <a:r>
              <a:rPr lang="pl-PL" sz="1700" b="1" dirty="0">
                <a:solidFill>
                  <a:srgbClr val="00B050"/>
                </a:solidFill>
              </a:rPr>
              <a:t>obligatoryjnie</a:t>
            </a:r>
            <a:r>
              <a:rPr lang="pl-PL" sz="1700" dirty="0"/>
              <a:t> w przypadku OSP włączonych </a:t>
            </a:r>
            <a:r>
              <a:rPr lang="pl-PL" sz="1700" dirty="0" smtClean="0"/>
              <a:t/>
            </a:r>
            <a:br>
              <a:rPr lang="pl-PL" sz="1700" dirty="0" smtClean="0"/>
            </a:br>
            <a:r>
              <a:rPr lang="pl-PL" sz="1700" dirty="0" smtClean="0"/>
              <a:t>do </a:t>
            </a:r>
            <a:r>
              <a:rPr lang="pl-PL" sz="1700" dirty="0"/>
              <a:t>KSRG</a:t>
            </a:r>
            <a:r>
              <a:rPr lang="pl-PL" sz="1700" dirty="0" smtClean="0"/>
              <a:t> </a:t>
            </a:r>
          </a:p>
          <a:p>
            <a:r>
              <a:rPr lang="pl-PL" sz="1700" b="1" dirty="0"/>
              <a:t>Zaświadczenie potwierdzające wypełnienie przez jednostkę/jednostki OSP kryteriów włączenia do KSRG dzięki realizacji projektu </a:t>
            </a:r>
            <a:r>
              <a:rPr lang="pl-PL" sz="1700" dirty="0" smtClean="0"/>
              <a:t>- </a:t>
            </a:r>
            <a:r>
              <a:rPr lang="pl-PL" sz="1700" b="1" dirty="0">
                <a:solidFill>
                  <a:srgbClr val="00B050"/>
                </a:solidFill>
              </a:rPr>
              <a:t>obligatoryjnie</a:t>
            </a:r>
            <a:r>
              <a:rPr lang="pl-PL" sz="1700" dirty="0"/>
              <a:t> </a:t>
            </a:r>
            <a:r>
              <a:rPr lang="pl-PL" sz="1700" dirty="0" smtClean="0"/>
              <a:t>w </a:t>
            </a:r>
            <a:r>
              <a:rPr lang="pl-PL" sz="1700" dirty="0"/>
              <a:t>przypadku jednostek OSP nie włączonych do KSRG</a:t>
            </a:r>
          </a:p>
          <a:p>
            <a:r>
              <a:rPr lang="pl-PL" sz="1700" b="1" dirty="0"/>
              <a:t>Raport Ochotniczej Straży </a:t>
            </a:r>
            <a:r>
              <a:rPr lang="pl-PL" sz="1700" b="1" dirty="0" smtClean="0"/>
              <a:t>Pożarnej / Sprawozdanie </a:t>
            </a:r>
            <a:r>
              <a:rPr lang="pl-PL" sz="1700" b="1" dirty="0"/>
              <a:t>z działalności w zakresie wykonywania ratownictwa </a:t>
            </a:r>
            <a:r>
              <a:rPr lang="pl-PL" sz="1700" b="1" dirty="0" smtClean="0"/>
              <a:t>wodnego / Inny </a:t>
            </a:r>
            <a:r>
              <a:rPr lang="pl-PL" sz="1700" b="1" dirty="0"/>
              <a:t>równoważny </a:t>
            </a:r>
            <a:r>
              <a:rPr lang="pl-PL" sz="1700" b="1" dirty="0" smtClean="0"/>
              <a:t>dokument </a:t>
            </a:r>
            <a:r>
              <a:rPr lang="pl-PL" sz="1700" dirty="0" smtClean="0"/>
              <a:t>– </a:t>
            </a:r>
            <a:r>
              <a:rPr lang="pl-PL" sz="1700" dirty="0"/>
              <a:t>dostarczany </a:t>
            </a:r>
            <a:r>
              <a:rPr lang="pl-PL" sz="1700" b="1" dirty="0" smtClean="0">
                <a:solidFill>
                  <a:srgbClr val="00B050"/>
                </a:solidFill>
              </a:rPr>
              <a:t>opcjonalnie </a:t>
            </a:r>
            <a:r>
              <a:rPr lang="pl-PL" sz="1700" dirty="0"/>
              <a:t>w celu otrzymania punktów w ramach kryterium </a:t>
            </a:r>
            <a:r>
              <a:rPr lang="pl-PL" sz="1700" b="1" i="1" dirty="0" smtClean="0">
                <a:solidFill>
                  <a:srgbClr val="00B050"/>
                </a:solidFill>
              </a:rPr>
              <a:t>Potencjał </a:t>
            </a:r>
            <a:r>
              <a:rPr lang="pl-PL" sz="1700" b="1" i="1" dirty="0">
                <a:solidFill>
                  <a:srgbClr val="00B050"/>
                </a:solidFill>
              </a:rPr>
              <a:t>jednostki OSP/WOPR dla której kupowany jest sprzęt w ramach </a:t>
            </a:r>
            <a:r>
              <a:rPr lang="pl-PL" sz="1700" b="1" i="1" dirty="0" smtClean="0">
                <a:solidFill>
                  <a:srgbClr val="00B050"/>
                </a:solidFill>
              </a:rPr>
              <a:t>projektu</a:t>
            </a:r>
            <a:endParaRPr lang="pl-PL" sz="1700" b="1" dirty="0" smtClean="0">
              <a:solidFill>
                <a:srgbClr val="00B050"/>
              </a:solidFill>
            </a:endParaRPr>
          </a:p>
          <a:p>
            <a:r>
              <a:rPr lang="pl-PL" sz="1700" b="1" dirty="0"/>
              <a:t>Zaświadczenie o rocznej liczbie interwencji jednostki </a:t>
            </a:r>
            <a:r>
              <a:rPr lang="pl-PL" sz="1700" b="1" dirty="0" smtClean="0"/>
              <a:t>OSP </a:t>
            </a:r>
            <a:r>
              <a:rPr lang="pl-PL" sz="1700" dirty="0" smtClean="0"/>
              <a:t>– </a:t>
            </a:r>
            <a:r>
              <a:rPr lang="pl-PL" sz="1700" dirty="0"/>
              <a:t>dostarczany </a:t>
            </a:r>
            <a:r>
              <a:rPr lang="pl-PL" sz="1700" dirty="0" smtClean="0"/>
              <a:t/>
            </a:r>
            <a:br>
              <a:rPr lang="pl-PL" sz="1700" dirty="0" smtClean="0"/>
            </a:br>
            <a:r>
              <a:rPr lang="pl-PL" sz="1700" b="1" dirty="0" smtClean="0">
                <a:solidFill>
                  <a:srgbClr val="00B050"/>
                </a:solidFill>
              </a:rPr>
              <a:t>opcjonalnie</a:t>
            </a:r>
            <a:r>
              <a:rPr lang="pl-PL" sz="1700" dirty="0" smtClean="0"/>
              <a:t> w przypadku OSP w </a:t>
            </a:r>
            <a:r>
              <a:rPr lang="pl-PL" sz="1700" dirty="0"/>
              <a:t>celu otrzymania punktów w ramach </a:t>
            </a:r>
            <a:r>
              <a:rPr lang="pl-PL" sz="1700" dirty="0" smtClean="0"/>
              <a:t>kryterium </a:t>
            </a:r>
            <a:r>
              <a:rPr lang="pl-PL" sz="1700" b="1" i="1" dirty="0" smtClean="0">
                <a:solidFill>
                  <a:srgbClr val="00B050"/>
                </a:solidFill>
              </a:rPr>
              <a:t>Liczba interwencji</a:t>
            </a:r>
            <a:endParaRPr lang="pl-PL" sz="1700" b="1" dirty="0" smtClean="0">
              <a:solidFill>
                <a:srgbClr val="00B050"/>
              </a:solidFill>
            </a:endParaRPr>
          </a:p>
          <a:p>
            <a:r>
              <a:rPr lang="pl-PL" sz="1700" b="1" dirty="0"/>
              <a:t>Wyciąg z rejestru działań ratowniczych </a:t>
            </a:r>
            <a:r>
              <a:rPr lang="pl-PL" sz="1700" b="1" dirty="0" smtClean="0"/>
              <a:t>WOPR </a:t>
            </a:r>
            <a:r>
              <a:rPr lang="pl-PL" sz="1700" dirty="0"/>
              <a:t>– dostarczany </a:t>
            </a:r>
            <a:r>
              <a:rPr lang="pl-PL" sz="1700" b="1" dirty="0">
                <a:solidFill>
                  <a:srgbClr val="00B050"/>
                </a:solidFill>
              </a:rPr>
              <a:t>opcjonalnie</a:t>
            </a:r>
            <a:r>
              <a:rPr lang="pl-PL" sz="1700" dirty="0"/>
              <a:t> </a:t>
            </a:r>
            <a:r>
              <a:rPr lang="pl-PL" sz="1700" dirty="0" smtClean="0"/>
              <a:t/>
            </a:r>
            <a:br>
              <a:rPr lang="pl-PL" sz="1700" dirty="0" smtClean="0"/>
            </a:br>
            <a:r>
              <a:rPr lang="pl-PL" sz="1700" dirty="0" smtClean="0"/>
              <a:t>w </a:t>
            </a:r>
            <a:r>
              <a:rPr lang="pl-PL" sz="1700" dirty="0"/>
              <a:t>przypadku </a:t>
            </a:r>
            <a:r>
              <a:rPr lang="pl-PL" sz="1700" dirty="0" smtClean="0"/>
              <a:t>WOPR </a:t>
            </a:r>
            <a:r>
              <a:rPr lang="pl-PL" sz="1700" dirty="0"/>
              <a:t>w celu otrzymania punktów w ramach kryterium </a:t>
            </a:r>
            <a:r>
              <a:rPr lang="pl-PL" sz="1700" dirty="0" smtClean="0"/>
              <a:t/>
            </a:r>
            <a:br>
              <a:rPr lang="pl-PL" sz="1700" dirty="0" smtClean="0"/>
            </a:br>
            <a:r>
              <a:rPr lang="pl-PL" sz="1700" b="1" i="1" dirty="0" smtClean="0">
                <a:solidFill>
                  <a:srgbClr val="00B050"/>
                </a:solidFill>
              </a:rPr>
              <a:t>Liczba interwencji</a:t>
            </a:r>
            <a:endParaRPr lang="pl-PL" sz="1700" b="1" dirty="0" smtClean="0">
              <a:solidFill>
                <a:srgbClr val="00B050"/>
              </a:solidFill>
            </a:endParaRPr>
          </a:p>
          <a:p>
            <a:r>
              <a:rPr lang="pl-PL" sz="1700" b="1" dirty="0"/>
              <a:t>Druk </a:t>
            </a:r>
            <a:r>
              <a:rPr lang="pl-PL" sz="1700" b="1" dirty="0" smtClean="0"/>
              <a:t>OT-Przyjęcie </a:t>
            </a:r>
            <a:r>
              <a:rPr lang="pl-PL" sz="1700" b="1" dirty="0"/>
              <a:t>środka </a:t>
            </a:r>
            <a:r>
              <a:rPr lang="pl-PL" sz="1700" b="1" dirty="0" smtClean="0"/>
              <a:t>trwałego / Karta pojazdu </a:t>
            </a:r>
            <a:r>
              <a:rPr lang="pl-PL" sz="1700" dirty="0"/>
              <a:t>– dostarczany </a:t>
            </a:r>
            <a:r>
              <a:rPr lang="pl-PL" sz="1700" b="1" dirty="0">
                <a:solidFill>
                  <a:srgbClr val="00B050"/>
                </a:solidFill>
              </a:rPr>
              <a:t>opcjonalnie </a:t>
            </a:r>
            <a:r>
              <a:rPr lang="pl-PL" sz="1700" dirty="0" smtClean="0"/>
              <a:t/>
            </a:r>
            <a:br>
              <a:rPr lang="pl-PL" sz="1700" dirty="0" smtClean="0"/>
            </a:br>
            <a:r>
              <a:rPr lang="pl-PL" sz="1700" dirty="0" smtClean="0"/>
              <a:t>w </a:t>
            </a:r>
            <a:r>
              <a:rPr lang="pl-PL" sz="1700" dirty="0"/>
              <a:t>przypadku </a:t>
            </a:r>
            <a:r>
              <a:rPr lang="pl-PL" sz="1700" dirty="0" smtClean="0"/>
              <a:t>OSP / WOPR </a:t>
            </a:r>
            <a:r>
              <a:rPr lang="pl-PL" sz="1700" dirty="0"/>
              <a:t>w celu otrzymania punktów w ramach kryterium </a:t>
            </a:r>
            <a:r>
              <a:rPr lang="pl-PL" sz="1700" dirty="0" smtClean="0"/>
              <a:t/>
            </a:r>
            <a:br>
              <a:rPr lang="pl-PL" sz="1700" dirty="0" smtClean="0"/>
            </a:br>
            <a:r>
              <a:rPr lang="pl-PL" sz="1700" b="1" i="1" dirty="0" smtClean="0">
                <a:solidFill>
                  <a:srgbClr val="00B050"/>
                </a:solidFill>
              </a:rPr>
              <a:t>Stan </a:t>
            </a:r>
            <a:r>
              <a:rPr lang="pl-PL" sz="1700" b="1" i="1" dirty="0">
                <a:solidFill>
                  <a:srgbClr val="00B050"/>
                </a:solidFill>
              </a:rPr>
              <a:t>techniczny wyposażenia jednostki </a:t>
            </a:r>
            <a:r>
              <a:rPr lang="pl-PL" sz="1700" b="1" i="1" dirty="0" smtClean="0">
                <a:solidFill>
                  <a:srgbClr val="00B050"/>
                </a:solidFill>
              </a:rPr>
              <a:t>OSP/WOPR</a:t>
            </a:r>
            <a:endParaRPr lang="pl-PL" sz="17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0893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sz="4000" b="1" u="sng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/>
            </a:r>
            <a:br>
              <a:rPr lang="pl-PL" sz="4000" b="1" u="sng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</a:br>
            <a:r>
              <a:rPr lang="pl-PL" sz="4000" b="1" u="sng" dirty="0">
                <a:solidFill>
                  <a:srgbClr val="FF0000"/>
                </a:solidFill>
                <a:latin typeface="+mn-lt"/>
              </a:rPr>
              <a:t>WAŻNE</a:t>
            </a:r>
            <a:r>
              <a:rPr lang="pl-PL" sz="4000" b="1" dirty="0">
                <a:solidFill>
                  <a:srgbClr val="FF0000"/>
                </a:solidFill>
                <a:latin typeface="+mn-lt"/>
              </a:rPr>
              <a:t>:</a:t>
            </a:r>
            <a:r>
              <a:rPr lang="pl-PL" sz="3300" b="1" dirty="0">
                <a:solidFill>
                  <a:srgbClr val="FF0000"/>
                </a:solidFill>
                <a:latin typeface="+mn-lt"/>
              </a:rPr>
              <a:t/>
            </a:r>
            <a:br>
              <a:rPr lang="pl-PL" sz="3300" b="1" dirty="0">
                <a:solidFill>
                  <a:srgbClr val="FF0000"/>
                </a:solidFill>
                <a:latin typeface="+mn-lt"/>
              </a:rPr>
            </a:br>
            <a:endParaRPr lang="pl-PL" sz="3300" b="1" u="sng" dirty="0">
              <a:solidFill>
                <a:srgbClr val="00B05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pl-PL" sz="600" b="1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pl-PL" sz="3000" b="1" dirty="0">
                <a:solidFill>
                  <a:srgbClr val="00B050"/>
                </a:solidFill>
              </a:rPr>
              <a:t>Za skuteczność </a:t>
            </a:r>
            <a:r>
              <a:rPr lang="pl-PL" sz="3000" b="1" dirty="0" smtClean="0">
                <a:solidFill>
                  <a:srgbClr val="00B050"/>
                </a:solidFill>
              </a:rPr>
              <a:t/>
            </a:r>
            <a:br>
              <a:rPr lang="pl-PL" sz="3000" b="1" dirty="0" smtClean="0">
                <a:solidFill>
                  <a:srgbClr val="00B050"/>
                </a:solidFill>
              </a:rPr>
            </a:br>
            <a:r>
              <a:rPr lang="pl-PL" sz="3000" b="1" dirty="0" smtClean="0">
                <a:solidFill>
                  <a:srgbClr val="00B050"/>
                </a:solidFill>
              </a:rPr>
              <a:t>złożenia </a:t>
            </a:r>
            <a:r>
              <a:rPr lang="pl-PL" sz="3000" b="1" dirty="0">
                <a:solidFill>
                  <a:srgbClr val="00B050"/>
                </a:solidFill>
              </a:rPr>
              <a:t>dokumentacji projektowej </a:t>
            </a:r>
            <a:r>
              <a:rPr lang="pl-PL" sz="3000" b="1" dirty="0" smtClean="0">
                <a:solidFill>
                  <a:srgbClr val="00B050"/>
                </a:solidFill>
              </a:rPr>
              <a:t/>
            </a:r>
            <a:br>
              <a:rPr lang="pl-PL" sz="3000" b="1" dirty="0" smtClean="0">
                <a:solidFill>
                  <a:srgbClr val="00B050"/>
                </a:solidFill>
              </a:rPr>
            </a:br>
            <a:r>
              <a:rPr lang="pl-PL" sz="3000" b="1" dirty="0" smtClean="0">
                <a:solidFill>
                  <a:srgbClr val="00B050"/>
                </a:solidFill>
              </a:rPr>
              <a:t>w </a:t>
            </a:r>
            <a:r>
              <a:rPr lang="pl-PL" sz="3000" b="1" dirty="0">
                <a:solidFill>
                  <a:srgbClr val="00B050"/>
                </a:solidFill>
              </a:rPr>
              <a:t>toku procedury ubiegania się </a:t>
            </a:r>
            <a:r>
              <a:rPr lang="pl-PL" sz="3000" b="1" dirty="0" smtClean="0">
                <a:solidFill>
                  <a:srgbClr val="00B050"/>
                </a:solidFill>
              </a:rPr>
              <a:t/>
            </a:r>
            <a:br>
              <a:rPr lang="pl-PL" sz="3000" b="1" dirty="0" smtClean="0">
                <a:solidFill>
                  <a:srgbClr val="00B050"/>
                </a:solidFill>
              </a:rPr>
            </a:br>
            <a:r>
              <a:rPr lang="pl-PL" sz="3000" b="1" dirty="0" smtClean="0">
                <a:solidFill>
                  <a:srgbClr val="00B050"/>
                </a:solidFill>
              </a:rPr>
              <a:t>o </a:t>
            </a:r>
            <a:r>
              <a:rPr lang="pl-PL" sz="3000" b="1" dirty="0">
                <a:solidFill>
                  <a:srgbClr val="00B050"/>
                </a:solidFill>
              </a:rPr>
              <a:t>dofinansowanie </a:t>
            </a:r>
            <a:r>
              <a:rPr lang="pl-PL" sz="3000" b="1" dirty="0" smtClean="0">
                <a:solidFill>
                  <a:srgbClr val="00B050"/>
                </a:solidFill>
              </a:rPr>
              <a:t/>
            </a:r>
            <a:br>
              <a:rPr lang="pl-PL" sz="3000" b="1" dirty="0" smtClean="0">
                <a:solidFill>
                  <a:srgbClr val="00B050"/>
                </a:solidFill>
              </a:rPr>
            </a:br>
            <a:r>
              <a:rPr lang="pl-PL" sz="3000" b="1" u="sng" dirty="0" smtClean="0">
                <a:solidFill>
                  <a:srgbClr val="00B050"/>
                </a:solidFill>
              </a:rPr>
              <a:t>odpowiedzialność </a:t>
            </a:r>
            <a:r>
              <a:rPr lang="pl-PL" sz="3000" b="1" u="sng" dirty="0">
                <a:solidFill>
                  <a:srgbClr val="00B050"/>
                </a:solidFill>
              </a:rPr>
              <a:t>ponosi </a:t>
            </a:r>
            <a:r>
              <a:rPr lang="pl-PL" sz="3000" b="1" u="sng" dirty="0" smtClean="0">
                <a:solidFill>
                  <a:srgbClr val="00B050"/>
                </a:solidFill>
              </a:rPr>
              <a:t>Wnioskodawca</a:t>
            </a:r>
            <a:endParaRPr lang="pl-PL" sz="3000" b="1" dirty="0">
              <a:solidFill>
                <a:srgbClr val="00B050"/>
              </a:solidFill>
            </a:endParaRPr>
          </a:p>
          <a:p>
            <a:pPr marL="0" indent="0" algn="ctr">
              <a:buNone/>
            </a:pPr>
            <a:endParaRPr lang="pl-PL" sz="3500" b="1" dirty="0" smtClean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9929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sz="4000" b="1" u="sng" cap="all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SPOSÓB OCENY </a:t>
            </a:r>
            <a:br>
              <a:rPr lang="pl-PL" sz="4000" b="1" u="sng" cap="all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</a:br>
            <a:r>
              <a:rPr lang="pl-PL" sz="4000" b="1" u="sng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wniosku o dofinansowanie</a:t>
            </a:r>
            <a:br>
              <a:rPr lang="pl-PL" sz="4000" b="1" u="sng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</a:br>
            <a:endParaRPr lang="pl-PL" sz="2800" b="1" u="sng" dirty="0">
              <a:solidFill>
                <a:srgbClr val="00B05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/>
              <a:t>Złożone wnioski o dofinansowanie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wraz </a:t>
            </a:r>
            <a:r>
              <a:rPr lang="pl-PL" dirty="0"/>
              <a:t>z załącznikami </a:t>
            </a:r>
            <a:r>
              <a:rPr lang="pl-PL" dirty="0" smtClean="0"/>
              <a:t>podlegają </a:t>
            </a:r>
            <a:br>
              <a:rPr lang="pl-PL" dirty="0" smtClean="0"/>
            </a:br>
            <a:r>
              <a:rPr lang="pl-PL" b="1" dirty="0" smtClean="0">
                <a:solidFill>
                  <a:srgbClr val="00B050"/>
                </a:solidFill>
              </a:rPr>
              <a:t>ocenie </a:t>
            </a:r>
            <a:r>
              <a:rPr lang="pl-PL" b="1" dirty="0">
                <a:solidFill>
                  <a:srgbClr val="00B050"/>
                </a:solidFill>
              </a:rPr>
              <a:t>spełnienia kryteriów wyboru projektów</a:t>
            </a:r>
            <a:r>
              <a:rPr lang="pl-PL" dirty="0"/>
              <a:t>, które zostały zatwierdzone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przez </a:t>
            </a:r>
            <a:r>
              <a:rPr lang="pl-PL" dirty="0"/>
              <a:t>KM </a:t>
            </a:r>
            <a:r>
              <a:rPr lang="pl-PL" dirty="0" err="1"/>
              <a:t>FEWiM</a:t>
            </a:r>
            <a:r>
              <a:rPr lang="pl-PL" dirty="0"/>
              <a:t> </a:t>
            </a:r>
            <a:r>
              <a:rPr lang="pl-PL" dirty="0" smtClean="0"/>
              <a:t>2021-2027 </a:t>
            </a:r>
            <a:endParaRPr lang="pl-PL" dirty="0"/>
          </a:p>
          <a:p>
            <a:pPr marL="0" indent="0">
              <a:buNone/>
            </a:pPr>
            <a:endParaRPr lang="pl-PL" dirty="0"/>
          </a:p>
          <a:p>
            <a:r>
              <a:rPr lang="pl-PL" b="1" dirty="0">
                <a:solidFill>
                  <a:srgbClr val="00B050"/>
                </a:solidFill>
              </a:rPr>
              <a:t>Kryteria wyboru projektów </a:t>
            </a:r>
            <a:r>
              <a:rPr lang="pl-PL" dirty="0"/>
              <a:t>wskazane są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w </a:t>
            </a:r>
            <a:r>
              <a:rPr lang="pl-PL" i="1" dirty="0"/>
              <a:t>Karcie z definicjami kryteriów wyboru projektów </a:t>
            </a:r>
            <a:r>
              <a:rPr lang="pl-PL" dirty="0"/>
              <a:t>stanowiącej </a:t>
            </a:r>
            <a:r>
              <a:rPr lang="pl-PL" dirty="0" smtClean="0"/>
              <a:t>Załącznik nr 4 </a:t>
            </a:r>
            <a:r>
              <a:rPr lang="pl-PL" dirty="0"/>
              <a:t>do </a:t>
            </a:r>
            <a:r>
              <a:rPr lang="pl-PL" dirty="0" smtClean="0"/>
              <a:t>Regulaminu</a:t>
            </a:r>
            <a:endParaRPr lang="pl-PL" dirty="0"/>
          </a:p>
          <a:p>
            <a:pPr marL="0" indent="0">
              <a:buNone/>
            </a:pPr>
            <a:endParaRPr lang="pl-PL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5224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sz="4000" b="1" u="sng" cap="all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SPOSÓB OCENY </a:t>
            </a:r>
            <a:br>
              <a:rPr lang="pl-PL" sz="4000" b="1" u="sng" cap="all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</a:br>
            <a:r>
              <a:rPr lang="pl-PL" sz="4000" b="1" u="sng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wniosku o dofinansowanie</a:t>
            </a:r>
            <a:br>
              <a:rPr lang="pl-PL" sz="4000" b="1" u="sng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</a:br>
            <a:endParaRPr lang="pl-PL" sz="2800" b="1" u="sng" dirty="0">
              <a:solidFill>
                <a:srgbClr val="00B05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/>
              <a:t>Ocena spełnienia kryteriów dokonywana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jest </a:t>
            </a:r>
            <a:r>
              <a:rPr lang="pl-PL" dirty="0"/>
              <a:t>na podstawie wniosku o dofinansowanie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wraz </a:t>
            </a:r>
            <a:r>
              <a:rPr lang="pl-PL" dirty="0"/>
              <a:t>załącznikami oraz na podstawie informacji dotyczących Wnioskodawcy, uzyskanych w inny sposób, np. od innych instytucji, czy danych ujętych w ogólnodostępnych rejestrach (np. KRS, </a:t>
            </a:r>
            <a:r>
              <a:rPr lang="pl-PL" dirty="0" err="1"/>
              <a:t>CEiDG</a:t>
            </a:r>
            <a:r>
              <a:rPr lang="pl-PL" dirty="0" smtClean="0"/>
              <a:t>)</a:t>
            </a:r>
          </a:p>
          <a:p>
            <a:pPr marL="0" indent="0">
              <a:buNone/>
            </a:pPr>
            <a:endParaRPr lang="pl-PL" dirty="0"/>
          </a:p>
          <a:p>
            <a:r>
              <a:rPr lang="pl-PL" dirty="0"/>
              <a:t>Ocena wniosku o dofinansowanie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wraz </a:t>
            </a:r>
            <a:r>
              <a:rPr lang="pl-PL" dirty="0"/>
              <a:t>z załącznikami przeprowadzana jest </a:t>
            </a:r>
            <a:r>
              <a:rPr lang="pl-PL" b="1" u="sng" dirty="0">
                <a:solidFill>
                  <a:srgbClr val="00B050"/>
                </a:solidFill>
              </a:rPr>
              <a:t>jednoetapowo</a:t>
            </a:r>
            <a:r>
              <a:rPr lang="pl-PL" b="1" dirty="0">
                <a:solidFill>
                  <a:srgbClr val="00B050"/>
                </a:solidFill>
              </a:rPr>
              <a:t> z wykorzystaniem </a:t>
            </a:r>
            <a:r>
              <a:rPr lang="pl-PL" b="1" dirty="0" smtClean="0">
                <a:solidFill>
                  <a:srgbClr val="00B050"/>
                </a:solidFill>
              </a:rPr>
              <a:t>WOD2021</a:t>
            </a: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9551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sz="4000" b="1" u="sng" cap="all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SPOSÓB OCENY </a:t>
            </a:r>
            <a:br>
              <a:rPr lang="pl-PL" sz="4000" b="1" u="sng" cap="all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</a:br>
            <a:r>
              <a:rPr lang="pl-PL" sz="4000" b="1" u="sng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wniosku o dofinansowanie</a:t>
            </a:r>
            <a:br>
              <a:rPr lang="pl-PL" sz="4000" b="1" u="sng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</a:br>
            <a:endParaRPr lang="pl-PL" sz="2800" b="1" u="sng" dirty="0">
              <a:solidFill>
                <a:srgbClr val="00B05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pl-PL" dirty="0"/>
              <a:t>W celu dokonania oceny spełnienia kryteriów powoływana jest </a:t>
            </a:r>
            <a:r>
              <a:rPr lang="pl-PL" b="1" dirty="0" smtClean="0">
                <a:solidFill>
                  <a:srgbClr val="00B050"/>
                </a:solidFill>
              </a:rPr>
              <a:t>Komisja Oceny Projektów (KOP)</a:t>
            </a:r>
            <a:r>
              <a:rPr lang="pl-PL" dirty="0" smtClean="0"/>
              <a:t>, </a:t>
            </a:r>
            <a:br>
              <a:rPr lang="pl-PL" dirty="0" smtClean="0"/>
            </a:br>
            <a:r>
              <a:rPr lang="pl-PL" dirty="0" smtClean="0"/>
              <a:t>w której </a:t>
            </a:r>
            <a:r>
              <a:rPr lang="pl-PL" dirty="0"/>
              <a:t>skład wchodzą pracownicy IZ oraz </a:t>
            </a:r>
            <a:r>
              <a:rPr lang="pl-PL" dirty="0" smtClean="0"/>
              <a:t>eksperci</a:t>
            </a:r>
            <a:endParaRPr lang="pl-PL" dirty="0"/>
          </a:p>
          <a:p>
            <a:pPr marL="0" lvl="0" indent="0">
              <a:buNone/>
            </a:pPr>
            <a:endParaRPr lang="pl-PL" sz="1500" dirty="0"/>
          </a:p>
          <a:p>
            <a:r>
              <a:rPr lang="pl-PL" dirty="0"/>
              <a:t>Członkowie KOP dokonują oceny w oparciu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o </a:t>
            </a:r>
            <a:r>
              <a:rPr lang="pl-PL" b="1" i="1" dirty="0"/>
              <a:t>Kartę oceny </a:t>
            </a:r>
            <a:r>
              <a:rPr lang="pl-PL" b="1" i="1" dirty="0" smtClean="0"/>
              <a:t>projektu</a:t>
            </a:r>
            <a:r>
              <a:rPr lang="pl-PL" dirty="0" smtClean="0"/>
              <a:t>,</a:t>
            </a:r>
            <a:br>
              <a:rPr lang="pl-PL" dirty="0" smtClean="0"/>
            </a:br>
            <a:r>
              <a:rPr lang="pl-PL" dirty="0" smtClean="0"/>
              <a:t>stanowiącą Załącznik nr 5 do Regulaminu</a:t>
            </a: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3366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sz="4000" b="1" u="sng" cap="all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SPOSÓB OCENY </a:t>
            </a:r>
            <a:br>
              <a:rPr lang="pl-PL" sz="4000" b="1" u="sng" cap="all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</a:br>
            <a:r>
              <a:rPr lang="pl-PL" sz="4000" b="1" u="sng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wniosku o dofinansowanie</a:t>
            </a:r>
            <a:br>
              <a:rPr lang="pl-PL" sz="4000" b="1" u="sng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</a:br>
            <a:endParaRPr lang="pl-PL" sz="2800" b="1" u="sng" dirty="0">
              <a:solidFill>
                <a:srgbClr val="00B05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1800"/>
              </a:spcBef>
              <a:spcAft>
                <a:spcPts val="600"/>
              </a:spcAft>
            </a:pPr>
            <a:r>
              <a:rPr lang="pl-PL" dirty="0" smtClean="0"/>
              <a:t>W </a:t>
            </a:r>
            <a:r>
              <a:rPr lang="pl-PL" dirty="0"/>
              <a:t>trakcie oceny kryteriów istnieje możliwość </a:t>
            </a:r>
            <a:r>
              <a:rPr lang="pl-PL" b="1" dirty="0">
                <a:solidFill>
                  <a:srgbClr val="00B050"/>
                </a:solidFill>
              </a:rPr>
              <a:t>dwukrotnego uzupełnienia lub poprawy wniosku </a:t>
            </a:r>
            <a:r>
              <a:rPr lang="pl-PL" dirty="0"/>
              <a:t/>
            </a:r>
            <a:br>
              <a:rPr lang="pl-PL" dirty="0"/>
            </a:br>
            <a:r>
              <a:rPr lang="pl-PL" dirty="0"/>
              <a:t>o dofinansowanie wraz z </a:t>
            </a:r>
            <a:r>
              <a:rPr lang="pl-PL" dirty="0" smtClean="0"/>
              <a:t>załącznikami  </a:t>
            </a:r>
            <a:br>
              <a:rPr lang="pl-PL" dirty="0" smtClean="0"/>
            </a:br>
            <a:r>
              <a:rPr lang="pl-PL" sz="1500" b="1" u="sng" dirty="0" smtClean="0">
                <a:solidFill>
                  <a:srgbClr val="FF0000"/>
                </a:solidFill>
              </a:rPr>
              <a:t>Uwaga</a:t>
            </a:r>
            <a:r>
              <a:rPr lang="pl-PL" sz="1500" dirty="0" smtClean="0">
                <a:solidFill>
                  <a:srgbClr val="FF0000"/>
                </a:solidFill>
              </a:rPr>
              <a:t>:</a:t>
            </a:r>
            <a:r>
              <a:rPr lang="pl-PL" sz="1500" dirty="0" smtClean="0"/>
              <a:t> </a:t>
            </a:r>
          </a:p>
          <a:p>
            <a:pPr marL="216000" indent="0">
              <a:spcBef>
                <a:spcPts val="0"/>
              </a:spcBef>
              <a:buNone/>
            </a:pPr>
            <a:r>
              <a:rPr lang="pl-PL" sz="1500" dirty="0"/>
              <a:t>Uzupełnieniu lub poprawie podlegają wyłącznie elementy wskazane </a:t>
            </a:r>
            <a:r>
              <a:rPr lang="pl-PL" sz="1500" dirty="0" smtClean="0"/>
              <a:t>w </a:t>
            </a:r>
            <a:r>
              <a:rPr lang="pl-PL" sz="1500" dirty="0"/>
              <a:t>wezwaniu IZ wysłanym </a:t>
            </a:r>
            <a:r>
              <a:rPr lang="pl-PL" sz="1500" dirty="0" smtClean="0"/>
              <a:t/>
            </a:r>
            <a:br>
              <a:rPr lang="pl-PL" sz="1500" dirty="0" smtClean="0"/>
            </a:br>
            <a:r>
              <a:rPr lang="pl-PL" sz="1500" dirty="0" smtClean="0"/>
              <a:t>do </a:t>
            </a:r>
            <a:r>
              <a:rPr lang="pl-PL" sz="1500" dirty="0"/>
              <a:t>Wnioskodawcy w terminie 7 dni </a:t>
            </a:r>
            <a:r>
              <a:rPr lang="pl-PL" sz="1500" dirty="0" smtClean="0"/>
              <a:t>roboczych </a:t>
            </a:r>
            <a:r>
              <a:rPr lang="pl-PL" sz="1500" dirty="0"/>
              <a:t>liczonych od dnia następującego po dniu przekazania Wnioskodawcy wezwania do uzupełnienia lub </a:t>
            </a:r>
            <a:r>
              <a:rPr lang="pl-PL" sz="1500" dirty="0" smtClean="0"/>
              <a:t>poprawy</a:t>
            </a:r>
            <a:r>
              <a:rPr lang="pl-PL" sz="1500" dirty="0"/>
              <a:t>.</a:t>
            </a:r>
          </a:p>
          <a:p>
            <a:pPr marL="216000" indent="0">
              <a:buNone/>
            </a:pPr>
            <a:r>
              <a:rPr lang="pl-PL" sz="1500" dirty="0"/>
              <a:t>Dopuszczalne jest, aby w szczególnych przypadkach Wnioskodawca, </a:t>
            </a:r>
            <a:r>
              <a:rPr lang="pl-PL" sz="1500" dirty="0" smtClean="0"/>
              <a:t>który </a:t>
            </a:r>
            <a:r>
              <a:rPr lang="pl-PL" sz="1500" dirty="0"/>
              <a:t>został wezwany </a:t>
            </a:r>
            <a:r>
              <a:rPr lang="pl-PL" sz="1500" dirty="0" smtClean="0"/>
              <a:t/>
            </a:r>
            <a:br>
              <a:rPr lang="pl-PL" sz="1500" dirty="0" smtClean="0"/>
            </a:br>
            <a:r>
              <a:rPr lang="pl-PL" sz="1500" dirty="0" smtClean="0"/>
              <a:t>do </a:t>
            </a:r>
            <a:r>
              <a:rPr lang="pl-PL" sz="1500" dirty="0"/>
              <a:t>poprawienia lub uzupełnienia wniosku dokonał  poprawy wniosku </a:t>
            </a:r>
            <a:r>
              <a:rPr lang="pl-PL" sz="1500" dirty="0" smtClean="0"/>
              <a:t>i </a:t>
            </a:r>
            <a:r>
              <a:rPr lang="pl-PL" sz="1500" dirty="0"/>
              <a:t>załączników, </a:t>
            </a:r>
            <a:r>
              <a:rPr lang="pl-PL" sz="1500" dirty="0" smtClean="0"/>
              <a:t/>
            </a:r>
            <a:br>
              <a:rPr lang="pl-PL" sz="1500" dirty="0" smtClean="0"/>
            </a:br>
            <a:r>
              <a:rPr lang="pl-PL" sz="1500" dirty="0" smtClean="0"/>
              <a:t>w </a:t>
            </a:r>
            <a:r>
              <a:rPr lang="pl-PL" sz="1500" dirty="0"/>
              <a:t>zakresie niewynikającym z ww. wezwania. W takiej sytuacji, Wnioskodawca zobowiązany </a:t>
            </a:r>
            <a:r>
              <a:rPr lang="pl-PL" sz="1500" dirty="0" smtClean="0"/>
              <a:t/>
            </a:r>
            <a:br>
              <a:rPr lang="pl-PL" sz="1500" dirty="0" smtClean="0"/>
            </a:br>
            <a:r>
              <a:rPr lang="pl-PL" sz="1500" dirty="0" smtClean="0"/>
              <a:t>jest do </a:t>
            </a:r>
            <a:r>
              <a:rPr lang="pl-PL" sz="1500" dirty="0"/>
              <a:t>poinformowania, w jakim zakresie wprowadzono zmiany wraz </a:t>
            </a:r>
            <a:r>
              <a:rPr lang="pl-PL" sz="1500" dirty="0" smtClean="0"/>
              <a:t>z </a:t>
            </a:r>
            <a:r>
              <a:rPr lang="pl-PL" sz="1500" dirty="0"/>
              <a:t>ich </a:t>
            </a:r>
            <a:r>
              <a:rPr lang="pl-PL" sz="1500" dirty="0" smtClean="0"/>
              <a:t>uzasadnieniem.</a:t>
            </a:r>
          </a:p>
          <a:p>
            <a:pPr marL="216000" indent="0">
              <a:spcBef>
                <a:spcPts val="0"/>
              </a:spcBef>
              <a:buNone/>
            </a:pPr>
            <a:endParaRPr lang="pl-PL" sz="800" dirty="0"/>
          </a:p>
          <a:p>
            <a:pPr marL="216000" indent="0">
              <a:spcBef>
                <a:spcPts val="0"/>
              </a:spcBef>
              <a:buNone/>
            </a:pPr>
            <a:r>
              <a:rPr lang="pl-PL" sz="1500" dirty="0" smtClean="0"/>
              <a:t>Wnioskodawca </a:t>
            </a:r>
            <a:r>
              <a:rPr lang="pl-PL" sz="1500" dirty="0"/>
              <a:t>składa poprawiony lub uzupełniony wniosek </a:t>
            </a:r>
            <a:r>
              <a:rPr lang="pl-PL" sz="1500" dirty="0" smtClean="0"/>
              <a:t>o </a:t>
            </a:r>
            <a:r>
              <a:rPr lang="pl-PL" sz="1500" dirty="0"/>
              <a:t>dofinansowanie wraz </a:t>
            </a:r>
            <a:r>
              <a:rPr lang="pl-PL" sz="1500" dirty="0" smtClean="0"/>
              <a:t/>
            </a:r>
            <a:br>
              <a:rPr lang="pl-PL" sz="1500" dirty="0" smtClean="0"/>
            </a:br>
            <a:r>
              <a:rPr lang="pl-PL" sz="1500" dirty="0" smtClean="0"/>
              <a:t>z </a:t>
            </a:r>
            <a:r>
              <a:rPr lang="pl-PL" sz="1500" dirty="0"/>
              <a:t>załącznikami w wyznaczonym </a:t>
            </a:r>
            <a:r>
              <a:rPr lang="pl-PL" sz="1500" dirty="0" smtClean="0"/>
              <a:t>w </a:t>
            </a:r>
            <a:r>
              <a:rPr lang="pl-PL" sz="1500" dirty="0"/>
              <a:t>wezwaniu terminie wyłącznie za pośrednictwem </a:t>
            </a:r>
            <a:r>
              <a:rPr lang="pl-PL" sz="1500" dirty="0" smtClean="0"/>
              <a:t>WOD2021</a:t>
            </a:r>
            <a:endParaRPr lang="pl-PL" sz="1500" dirty="0"/>
          </a:p>
          <a:p>
            <a:r>
              <a:rPr lang="pl-PL" dirty="0"/>
              <a:t>W trakcie oceny projektów </a:t>
            </a:r>
            <a:r>
              <a:rPr lang="pl-PL" b="1" dirty="0">
                <a:solidFill>
                  <a:srgbClr val="00B050"/>
                </a:solidFill>
              </a:rPr>
              <a:t>nadawane są im punkty</a:t>
            </a:r>
          </a:p>
          <a:p>
            <a:pPr marL="0" indent="0">
              <a:buNone/>
            </a:pPr>
            <a:endParaRPr lang="pl-PL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1270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4000" b="1" u="sng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Dokumentacja związana z naborem </a:t>
            </a:r>
            <a:br>
              <a:rPr lang="pl-PL" sz="4000" b="1" u="sng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</a:br>
            <a:r>
              <a:rPr lang="pl-PL" sz="2800" b="1" u="sng" dirty="0" smtClean="0">
                <a:solidFill>
                  <a:srgbClr val="00B050"/>
                </a:solidFill>
                <a:latin typeface="+mn-lt"/>
                <a:ea typeface="+mn-ea"/>
                <a:cs typeface="+mn-cs"/>
              </a:rPr>
              <a:t>– gdzie można się z nią zapoznać?</a:t>
            </a:r>
            <a:endParaRPr lang="pl-PL" sz="2800" b="1" u="sng" dirty="0">
              <a:solidFill>
                <a:srgbClr val="00B05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pl-PL" dirty="0" smtClean="0"/>
          </a:p>
          <a:p>
            <a:pPr marL="0" indent="0" algn="ctr">
              <a:buNone/>
            </a:pPr>
            <a:r>
              <a:rPr lang="pl-PL" dirty="0" smtClean="0"/>
              <a:t>Pełna </a:t>
            </a:r>
            <a:r>
              <a:rPr lang="pl-PL" dirty="0"/>
              <a:t>dokumentacja związana z naborem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nr</a:t>
            </a:r>
            <a:r>
              <a:rPr lang="pl-PL" b="1" dirty="0" smtClean="0"/>
              <a:t> </a:t>
            </a:r>
            <a:r>
              <a:rPr lang="pl-PL" b="1" dirty="0"/>
              <a:t>FEWM.02.07-IZ.00-001/24</a:t>
            </a:r>
            <a:r>
              <a:rPr lang="pl-PL" dirty="0"/>
              <a:t> </a:t>
            </a:r>
            <a:r>
              <a:rPr lang="pl-PL" dirty="0" smtClean="0"/>
              <a:t>znajduje się na: </a:t>
            </a:r>
            <a:br>
              <a:rPr lang="pl-PL" dirty="0" smtClean="0"/>
            </a:br>
            <a:endParaRPr lang="pl-PL" dirty="0" smtClean="0"/>
          </a:p>
          <a:p>
            <a:pPr marL="0" indent="0" algn="ctr">
              <a:buNone/>
            </a:pPr>
            <a:r>
              <a:rPr lang="pl-PL" b="1" dirty="0" smtClean="0"/>
              <a:t>stronie </a:t>
            </a:r>
            <a:r>
              <a:rPr lang="pl-PL" b="1" dirty="0"/>
              <a:t>internetowej </a:t>
            </a:r>
            <a:r>
              <a:rPr lang="pl-PL" b="1" dirty="0" smtClean="0"/>
              <a:t>Programu</a:t>
            </a:r>
            <a:r>
              <a:rPr lang="pl-PL" dirty="0" smtClean="0"/>
              <a:t> </a:t>
            </a:r>
            <a:r>
              <a:rPr lang="pl-PL" u="sng" dirty="0">
                <a:solidFill>
                  <a:srgbClr val="00B050"/>
                </a:solidFill>
                <a:hlinkClick r:id="rId2"/>
              </a:rPr>
              <a:t>www.funduszeeuropejskie.warmia.mazury.pl</a:t>
            </a:r>
            <a:r>
              <a:rPr lang="pl-PL" dirty="0"/>
              <a:t> </a:t>
            </a:r>
            <a:r>
              <a:rPr lang="pl-PL" dirty="0" smtClean="0"/>
              <a:t/>
            </a:r>
            <a:br>
              <a:rPr lang="pl-PL" dirty="0" smtClean="0"/>
            </a:br>
            <a:endParaRPr lang="pl-PL" dirty="0" smtClean="0"/>
          </a:p>
          <a:p>
            <a:pPr marL="0" indent="0" algn="ctr">
              <a:buNone/>
            </a:pPr>
            <a:r>
              <a:rPr lang="pl-PL" b="1" dirty="0" smtClean="0"/>
              <a:t>oraz </a:t>
            </a:r>
            <a:r>
              <a:rPr lang="pl-PL" b="1" dirty="0"/>
              <a:t>Portalu Funduszy </a:t>
            </a:r>
            <a:r>
              <a:rPr lang="pl-PL" b="1" dirty="0" smtClean="0"/>
              <a:t>Europejskich </a:t>
            </a:r>
            <a:r>
              <a:rPr lang="pl-PL" u="sng" dirty="0" smtClean="0">
                <a:hlinkClick r:id="rId3"/>
              </a:rPr>
              <a:t>www.funduszeeuropejskie.gov.pl</a:t>
            </a:r>
            <a:r>
              <a:rPr lang="pl-PL" dirty="0" smtClean="0"/>
              <a:t> </a:t>
            </a:r>
            <a:endParaRPr lang="pl-PL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356186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sz="4000" b="1" u="sng" cap="all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SPOSÓB OCENY </a:t>
            </a:r>
            <a:br>
              <a:rPr lang="pl-PL" sz="4000" b="1" u="sng" cap="all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</a:br>
            <a:r>
              <a:rPr lang="pl-PL" sz="4000" b="1" u="sng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wniosku o dofinansowanie</a:t>
            </a:r>
            <a:br>
              <a:rPr lang="pl-PL" sz="4000" b="1" u="sng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</a:br>
            <a:endParaRPr lang="pl-PL" sz="2800" b="1" u="sng" dirty="0">
              <a:solidFill>
                <a:srgbClr val="00B05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spcBef>
                <a:spcPts val="0"/>
              </a:spcBef>
              <a:buNone/>
            </a:pPr>
            <a:r>
              <a:rPr lang="pl-PL" dirty="0"/>
              <a:t>Projekt otrzymuje </a:t>
            </a:r>
            <a:r>
              <a:rPr lang="pl-PL" b="1" u="sng" cap="all" dirty="0">
                <a:solidFill>
                  <a:srgbClr val="00B050"/>
                </a:solidFill>
              </a:rPr>
              <a:t>pozytywną ocenę </a:t>
            </a:r>
            <a:r>
              <a:rPr lang="pl-PL" b="1" u="sng" dirty="0">
                <a:solidFill>
                  <a:srgbClr val="00B050"/>
                </a:solidFill>
              </a:rPr>
              <a:t>KOP </a:t>
            </a:r>
            <a:r>
              <a:rPr lang="pl-PL" b="1" dirty="0" smtClean="0">
                <a:solidFill>
                  <a:srgbClr val="00B050"/>
                </a:solidFill>
              </a:rPr>
              <a:t/>
            </a:r>
            <a:br>
              <a:rPr lang="pl-PL" b="1" dirty="0" smtClean="0">
                <a:solidFill>
                  <a:srgbClr val="00B050"/>
                </a:solidFill>
              </a:rPr>
            </a:br>
            <a:r>
              <a:rPr lang="pl-PL" dirty="0" smtClean="0"/>
              <a:t>w </a:t>
            </a:r>
            <a:r>
              <a:rPr lang="pl-PL" dirty="0"/>
              <a:t>zakresie spełnienia kryteriów wyboru projektów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w </a:t>
            </a:r>
            <a:r>
              <a:rPr lang="pl-PL" dirty="0"/>
              <a:t>przypadku, </a:t>
            </a:r>
            <a:r>
              <a:rPr lang="pl-PL" dirty="0" smtClean="0"/>
              <a:t>gdy: </a:t>
            </a:r>
            <a:br>
              <a:rPr lang="pl-PL" dirty="0" smtClean="0"/>
            </a:br>
            <a:r>
              <a:rPr lang="pl-PL" dirty="0" smtClean="0"/>
              <a:t/>
            </a:r>
            <a:br>
              <a:rPr lang="pl-PL" dirty="0" smtClean="0"/>
            </a:br>
            <a:r>
              <a:rPr lang="pl-PL" b="1" dirty="0" smtClean="0">
                <a:solidFill>
                  <a:srgbClr val="00B050"/>
                </a:solidFill>
              </a:rPr>
              <a:t>spełni </a:t>
            </a:r>
            <a:r>
              <a:rPr lang="pl-PL" b="1" dirty="0">
                <a:solidFill>
                  <a:srgbClr val="00B050"/>
                </a:solidFill>
              </a:rPr>
              <a:t>wszystkie kryteria zerojedynkowe </a:t>
            </a:r>
            <a:endParaRPr lang="pl-PL" b="1" dirty="0" smtClean="0">
              <a:solidFill>
                <a:srgbClr val="00B050"/>
              </a:solidFill>
            </a:endParaRPr>
          </a:p>
          <a:p>
            <a:pPr marL="0" lvl="0" indent="0">
              <a:buNone/>
            </a:pPr>
            <a:r>
              <a:rPr lang="pl-PL" b="1" dirty="0" smtClean="0">
                <a:solidFill>
                  <a:srgbClr val="00B050"/>
                </a:solidFill>
              </a:rPr>
              <a:t>i </a:t>
            </a:r>
            <a:br>
              <a:rPr lang="pl-PL" b="1" dirty="0" smtClean="0">
                <a:solidFill>
                  <a:srgbClr val="00B050"/>
                </a:solidFill>
              </a:rPr>
            </a:br>
            <a:r>
              <a:rPr lang="pl-PL" b="1" dirty="0" smtClean="0">
                <a:solidFill>
                  <a:srgbClr val="00B050"/>
                </a:solidFill>
              </a:rPr>
              <a:t>uzyska </a:t>
            </a:r>
            <a:r>
              <a:rPr lang="pl-PL" b="1" dirty="0">
                <a:solidFill>
                  <a:srgbClr val="00B050"/>
                </a:solidFill>
              </a:rPr>
              <a:t>co najmniej 50% maksymalnej liczby punktów</a:t>
            </a:r>
            <a:r>
              <a:rPr lang="pl-PL" dirty="0"/>
              <a:t> </a:t>
            </a:r>
            <a:r>
              <a:rPr lang="pl-PL" sz="2600" dirty="0" smtClean="0"/>
              <a:t>przewidzianych </a:t>
            </a:r>
            <a:r>
              <a:rPr lang="pl-PL" sz="2600" dirty="0"/>
              <a:t>w ramach kryteriów branych pod uwagę przy wyliczaniu minimum punktowego 50% </a:t>
            </a:r>
            <a:r>
              <a:rPr lang="pl-PL" sz="2600" dirty="0" smtClean="0"/>
              <a:t/>
            </a:r>
            <a:br>
              <a:rPr lang="pl-PL" sz="2600" dirty="0" smtClean="0"/>
            </a:br>
            <a:r>
              <a:rPr lang="pl-PL" sz="2600" dirty="0" smtClean="0"/>
              <a:t>w </a:t>
            </a:r>
            <a:r>
              <a:rPr lang="pl-PL" sz="2600" i="1" dirty="0"/>
              <a:t>Karcie z definicjami kryteriów wyboru </a:t>
            </a:r>
            <a:r>
              <a:rPr lang="pl-PL" sz="2600" i="1" dirty="0" smtClean="0"/>
              <a:t>projektów</a:t>
            </a:r>
            <a:r>
              <a:rPr lang="pl-PL" sz="2600" dirty="0" smtClean="0"/>
              <a:t>  </a:t>
            </a:r>
            <a:endParaRPr lang="pl-PL" sz="2600" dirty="0"/>
          </a:p>
          <a:p>
            <a:pPr marL="0" indent="0">
              <a:buNone/>
            </a:pPr>
            <a:endParaRPr lang="pl-PL" sz="1500" dirty="0"/>
          </a:p>
        </p:txBody>
      </p:sp>
    </p:spTree>
    <p:extLst>
      <p:ext uri="{BB962C8B-B14F-4D97-AF65-F5344CB8AC3E}">
        <p14:creationId xmlns:p14="http://schemas.microsoft.com/office/powerpoint/2010/main" val="3988947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sz="4000" b="1" u="sng" cap="all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SPOSÓB OCENY </a:t>
            </a:r>
            <a:br>
              <a:rPr lang="pl-PL" sz="4000" b="1" u="sng" cap="all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</a:br>
            <a:r>
              <a:rPr lang="pl-PL" sz="4000" b="1" u="sng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wniosku o dofinansowanie</a:t>
            </a:r>
            <a:br>
              <a:rPr lang="pl-PL" sz="4000" b="1" u="sng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</a:br>
            <a:endParaRPr lang="pl-PL" sz="2800" b="1" u="sng" dirty="0">
              <a:solidFill>
                <a:srgbClr val="00B05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pl-PL" dirty="0"/>
              <a:t>Projekty, które otrzymały pozytywną ocenę KOP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b="1" dirty="0" smtClean="0">
                <a:solidFill>
                  <a:srgbClr val="00B050"/>
                </a:solidFill>
              </a:rPr>
              <a:t>są </a:t>
            </a:r>
            <a:r>
              <a:rPr lang="pl-PL" b="1" dirty="0">
                <a:solidFill>
                  <a:srgbClr val="00B050"/>
                </a:solidFill>
              </a:rPr>
              <a:t>zaszeregowane zgodnie z liczbą przyznanych </a:t>
            </a:r>
            <a:r>
              <a:rPr lang="pl-PL" b="1" dirty="0" smtClean="0">
                <a:solidFill>
                  <a:srgbClr val="00B050"/>
                </a:solidFill>
              </a:rPr>
              <a:t>punktów</a:t>
            </a:r>
            <a:r>
              <a:rPr lang="pl-PL" dirty="0" smtClean="0">
                <a:solidFill>
                  <a:srgbClr val="00B050"/>
                </a:solidFill>
              </a:rPr>
              <a:t>.</a:t>
            </a:r>
          </a:p>
          <a:p>
            <a:pPr marL="0" lvl="0" indent="0">
              <a:spcBef>
                <a:spcPts val="0"/>
              </a:spcBef>
              <a:buNone/>
            </a:pPr>
            <a:endParaRPr lang="pl-PL" sz="1500" b="1" dirty="0">
              <a:solidFill>
                <a:srgbClr val="00B050"/>
              </a:solidFill>
            </a:endParaRPr>
          </a:p>
          <a:p>
            <a:pPr marL="0" lvl="0" indent="0">
              <a:buNone/>
            </a:pPr>
            <a:r>
              <a:rPr lang="pl-PL" dirty="0" smtClean="0"/>
              <a:t>W </a:t>
            </a:r>
            <a:r>
              <a:rPr lang="pl-PL" dirty="0"/>
              <a:t>celu umożliwienia zaszeregowania projektów, które uzyskały taką samą liczbę punktów,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ustalane </a:t>
            </a:r>
            <a:r>
              <a:rPr lang="pl-PL" dirty="0"/>
              <a:t>są </a:t>
            </a:r>
            <a:r>
              <a:rPr lang="pl-PL" b="1" u="sng" dirty="0">
                <a:solidFill>
                  <a:srgbClr val="00B050"/>
                </a:solidFill>
              </a:rPr>
              <a:t>kryteria rozstrzygające </a:t>
            </a:r>
            <a:r>
              <a:rPr lang="pl-PL" dirty="0"/>
              <a:t>wskazane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w </a:t>
            </a:r>
            <a:r>
              <a:rPr lang="pl-PL" i="1" dirty="0"/>
              <a:t>Karcie z definicjami kryteriów wyboru </a:t>
            </a:r>
            <a:r>
              <a:rPr lang="pl-PL" i="1" dirty="0" smtClean="0"/>
              <a:t>projektów</a:t>
            </a:r>
            <a:r>
              <a:rPr lang="pl-PL" dirty="0" smtClean="0"/>
              <a:t>. </a:t>
            </a:r>
            <a:br>
              <a:rPr lang="pl-PL" dirty="0" smtClean="0"/>
            </a:br>
            <a:r>
              <a:rPr lang="pl-PL" dirty="0" smtClean="0"/>
              <a:t>O </a:t>
            </a:r>
            <a:r>
              <a:rPr lang="pl-PL" dirty="0"/>
              <a:t>kolejności na </a:t>
            </a:r>
            <a:r>
              <a:rPr lang="pl-PL" dirty="0" smtClean="0"/>
              <a:t>liście decyduje </a:t>
            </a:r>
            <a:r>
              <a:rPr lang="pl-PL" dirty="0"/>
              <a:t>w tym przypadku wynik uzyskany w ramach powyższych </a:t>
            </a:r>
            <a:r>
              <a:rPr lang="pl-PL" dirty="0" smtClean="0"/>
              <a:t>kryteriów.</a:t>
            </a:r>
            <a:endParaRPr lang="pl-PL" sz="1500" dirty="0"/>
          </a:p>
        </p:txBody>
      </p:sp>
    </p:spTree>
    <p:extLst>
      <p:ext uri="{BB962C8B-B14F-4D97-AF65-F5344CB8AC3E}">
        <p14:creationId xmlns:p14="http://schemas.microsoft.com/office/powerpoint/2010/main" val="59856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sz="4000" b="1" u="sng" cap="all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SPOSÓB OCENY </a:t>
            </a:r>
            <a:br>
              <a:rPr lang="pl-PL" sz="4000" b="1" u="sng" cap="all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</a:br>
            <a:r>
              <a:rPr lang="pl-PL" sz="4000" b="1" u="sng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wniosku o dofinansowanie</a:t>
            </a:r>
            <a:br>
              <a:rPr lang="pl-PL" sz="4000" b="1" u="sng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</a:br>
            <a:endParaRPr lang="pl-PL" sz="2800" b="1" u="sng" dirty="0">
              <a:solidFill>
                <a:srgbClr val="00B05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pl-PL" dirty="0"/>
              <a:t>Wybór do dofinansowania projektów jest zależny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od </a:t>
            </a:r>
            <a:r>
              <a:rPr lang="pl-PL" dirty="0"/>
              <a:t>dostępności środków w ramach niniejszego naboru. </a:t>
            </a:r>
            <a:endParaRPr lang="pl-PL" dirty="0" smtClean="0"/>
          </a:p>
          <a:p>
            <a:pPr marL="0" lvl="0" indent="0">
              <a:spcBef>
                <a:spcPts val="0"/>
              </a:spcBef>
              <a:buNone/>
            </a:pPr>
            <a:endParaRPr lang="pl-PL" sz="1500" dirty="0">
              <a:solidFill>
                <a:srgbClr val="00B050"/>
              </a:solidFill>
            </a:endParaRPr>
          </a:p>
          <a:p>
            <a:pPr marL="0" lvl="0" indent="0">
              <a:buNone/>
            </a:pPr>
            <a:r>
              <a:rPr lang="pl-PL" b="1" dirty="0" smtClean="0">
                <a:solidFill>
                  <a:srgbClr val="00B050"/>
                </a:solidFill>
              </a:rPr>
              <a:t>Projekt </a:t>
            </a:r>
            <a:r>
              <a:rPr lang="pl-PL" b="1" dirty="0">
                <a:solidFill>
                  <a:srgbClr val="00B050"/>
                </a:solidFill>
              </a:rPr>
              <a:t>może zostać wybrany do dofinansowania, </a:t>
            </a:r>
            <a:r>
              <a:rPr lang="pl-PL" b="1" dirty="0" smtClean="0">
                <a:solidFill>
                  <a:srgbClr val="00B050"/>
                </a:solidFill>
              </a:rPr>
              <a:t/>
            </a:r>
            <a:br>
              <a:rPr lang="pl-PL" b="1" dirty="0" smtClean="0">
                <a:solidFill>
                  <a:srgbClr val="00B050"/>
                </a:solidFill>
              </a:rPr>
            </a:br>
            <a:r>
              <a:rPr lang="pl-PL" b="1" dirty="0" smtClean="0">
                <a:solidFill>
                  <a:srgbClr val="00B050"/>
                </a:solidFill>
              </a:rPr>
              <a:t>o </a:t>
            </a:r>
            <a:r>
              <a:rPr lang="pl-PL" b="1" dirty="0">
                <a:solidFill>
                  <a:srgbClr val="00B050"/>
                </a:solidFill>
              </a:rPr>
              <a:t>ile dostępna alokacja pozwala </a:t>
            </a:r>
            <a:r>
              <a:rPr lang="pl-PL" b="1" u="sng" dirty="0">
                <a:solidFill>
                  <a:srgbClr val="00B050"/>
                </a:solidFill>
              </a:rPr>
              <a:t>na przyznanie wsparcia </a:t>
            </a:r>
            <a:r>
              <a:rPr lang="pl-PL" b="1" u="sng" dirty="0" smtClean="0">
                <a:solidFill>
                  <a:srgbClr val="00B050"/>
                </a:solidFill>
              </a:rPr>
              <a:t>w </a:t>
            </a:r>
            <a:r>
              <a:rPr lang="pl-PL" b="1" u="sng" dirty="0">
                <a:solidFill>
                  <a:srgbClr val="00B050"/>
                </a:solidFill>
              </a:rPr>
              <a:t>pełnej wysokości</a:t>
            </a:r>
            <a:r>
              <a:rPr lang="pl-PL" dirty="0"/>
              <a:t>, wskazanej przez Wnioskodawcę we wniosku o dofinansowanie.</a:t>
            </a:r>
          </a:p>
          <a:p>
            <a:pPr marL="0" lvl="0" indent="0">
              <a:buNone/>
            </a:pPr>
            <a:endParaRPr lang="pl-PL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5121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sz="4000" b="1" u="sng" cap="all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SPOSÓB OCENY </a:t>
            </a:r>
            <a:br>
              <a:rPr lang="pl-PL" sz="4000" b="1" u="sng" cap="all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</a:br>
            <a:r>
              <a:rPr lang="pl-PL" sz="4000" b="1" u="sng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wniosku o dofinansowanie</a:t>
            </a:r>
            <a:br>
              <a:rPr lang="pl-PL" sz="4000" b="1" u="sng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</a:br>
            <a:endParaRPr lang="pl-PL" sz="2800" b="1" u="sng" dirty="0">
              <a:solidFill>
                <a:srgbClr val="00B05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lvl="0" indent="0">
              <a:buNone/>
            </a:pPr>
            <a:r>
              <a:rPr lang="pl-PL" dirty="0"/>
              <a:t>Projekt otrzymuje </a:t>
            </a:r>
            <a:r>
              <a:rPr lang="pl-PL" b="1" u="sng" cap="all" dirty="0">
                <a:solidFill>
                  <a:srgbClr val="00B050"/>
                </a:solidFill>
              </a:rPr>
              <a:t>negatywną </a:t>
            </a:r>
            <a:r>
              <a:rPr lang="pl-PL" b="1" u="sng" cap="all" dirty="0" smtClean="0">
                <a:solidFill>
                  <a:srgbClr val="00B050"/>
                </a:solidFill>
              </a:rPr>
              <a:t>ocenę</a:t>
            </a:r>
            <a:r>
              <a:rPr lang="pl-PL" cap="all" dirty="0" smtClean="0"/>
              <a:t> </a:t>
            </a:r>
            <a:r>
              <a:rPr lang="pl-PL" dirty="0" smtClean="0"/>
              <a:t>w </a:t>
            </a:r>
            <a:r>
              <a:rPr lang="pl-PL" dirty="0"/>
              <a:t>przypadku: </a:t>
            </a:r>
            <a:endParaRPr lang="pl-PL" dirty="0" smtClean="0"/>
          </a:p>
          <a:p>
            <a:pPr marL="0" lvl="0" indent="0">
              <a:spcBef>
                <a:spcPts val="0"/>
              </a:spcBef>
              <a:buNone/>
            </a:pPr>
            <a:endParaRPr lang="pl-PL" sz="1500" dirty="0"/>
          </a:p>
          <a:p>
            <a:pPr marL="396000" lvl="0"/>
            <a:r>
              <a:rPr lang="pl-PL" dirty="0"/>
              <a:t>niespełnienia co najmniej jednego kryterium zerojedynkowego </a:t>
            </a:r>
            <a:r>
              <a:rPr lang="pl-PL" dirty="0" smtClean="0"/>
              <a:t>lub</a:t>
            </a:r>
          </a:p>
          <a:p>
            <a:pPr marL="167400" lvl="0" indent="0">
              <a:buNone/>
            </a:pPr>
            <a:endParaRPr lang="pl-PL" sz="2400" dirty="0"/>
          </a:p>
          <a:p>
            <a:pPr marL="396000" lvl="0"/>
            <a:r>
              <a:rPr lang="pl-PL" dirty="0"/>
              <a:t>nieuzyskania co najmniej 50% maksymalnej liczby punktów, </a:t>
            </a:r>
            <a:r>
              <a:rPr lang="pl-PL" dirty="0" smtClean="0"/>
              <a:t>lub</a:t>
            </a:r>
          </a:p>
          <a:p>
            <a:pPr marL="167400" lvl="0" indent="0">
              <a:buNone/>
            </a:pPr>
            <a:endParaRPr lang="pl-PL" sz="2400" dirty="0"/>
          </a:p>
          <a:p>
            <a:pPr marL="396000" lvl="0"/>
            <a:r>
              <a:rPr lang="pl-PL" dirty="0"/>
              <a:t>gdy projekt nie może być wybrany do dofinansowania z uwagi na wyczerpanie kwoty przeznaczonej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na </a:t>
            </a:r>
            <a:r>
              <a:rPr lang="pl-PL" dirty="0"/>
              <a:t>dofinansowanie projektów </a:t>
            </a:r>
            <a:r>
              <a:rPr lang="pl-PL" dirty="0" smtClean="0"/>
              <a:t>w </a:t>
            </a:r>
            <a:r>
              <a:rPr lang="pl-PL" dirty="0"/>
              <a:t>niniejszym </a:t>
            </a:r>
            <a:r>
              <a:rPr lang="pl-PL" dirty="0" smtClean="0"/>
              <a:t>naborze</a:t>
            </a:r>
            <a:endParaRPr lang="pl-PL" dirty="0"/>
          </a:p>
          <a:p>
            <a:pPr marL="0" lvl="0" indent="0">
              <a:buNone/>
            </a:pPr>
            <a:endParaRPr lang="pl-PL" b="1" dirty="0" smtClean="0">
              <a:solidFill>
                <a:srgbClr val="00B050"/>
              </a:solidFill>
            </a:endParaRPr>
          </a:p>
          <a:p>
            <a:pPr marL="0" lvl="0" indent="0">
              <a:buNone/>
            </a:pPr>
            <a:endParaRPr lang="pl-PL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1466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sz="4000" b="1" u="sng" cap="all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ROZSTRZYGNIĘCIE NABORU I WYBÓR PROJEKTU DO DOFINANSOWANIA</a:t>
            </a:r>
            <a:r>
              <a:rPr lang="pl-PL" sz="4000" b="1" u="sng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/>
            </a:r>
            <a:br>
              <a:rPr lang="pl-PL" sz="4000" b="1" u="sng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</a:br>
            <a:endParaRPr lang="pl-PL" sz="2800" b="1" u="sng" dirty="0">
              <a:solidFill>
                <a:srgbClr val="00B05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l-PL" dirty="0"/>
              <a:t>Rozstrzygnięcie naboru następuje po zakończeniu oceny kryteriów </a:t>
            </a:r>
            <a:r>
              <a:rPr lang="pl-PL" b="1" dirty="0">
                <a:solidFill>
                  <a:srgbClr val="00B050"/>
                </a:solidFill>
              </a:rPr>
              <a:t>poprzez zatwierdzenie przez Zarząd WWM listy </a:t>
            </a:r>
            <a:r>
              <a:rPr lang="pl-PL" b="1" dirty="0" smtClean="0">
                <a:solidFill>
                  <a:srgbClr val="00B050"/>
                </a:solidFill>
              </a:rPr>
              <a:t>projektów</a:t>
            </a:r>
            <a:endParaRPr lang="pl-PL" dirty="0"/>
          </a:p>
          <a:p>
            <a:r>
              <a:rPr lang="pl-PL" dirty="0"/>
              <a:t>Wnioskodawca jest </a:t>
            </a:r>
            <a:r>
              <a:rPr lang="pl-PL" u="sng" dirty="0"/>
              <a:t>pisemnie</a:t>
            </a:r>
            <a:r>
              <a:rPr lang="pl-PL" dirty="0"/>
              <a:t> informowany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o </a:t>
            </a:r>
            <a:r>
              <a:rPr lang="pl-PL" dirty="0"/>
              <a:t>wyniku oceny wniosku i wyborze projektu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do </a:t>
            </a:r>
            <a:r>
              <a:rPr lang="pl-PL" dirty="0"/>
              <a:t>dofinansowania bądź o negatywnej ocenie </a:t>
            </a:r>
            <a:r>
              <a:rPr lang="pl-PL" dirty="0" smtClean="0"/>
              <a:t>projektu</a:t>
            </a:r>
            <a:endParaRPr lang="pl-PL" dirty="0"/>
          </a:p>
          <a:p>
            <a:r>
              <a:rPr lang="pl-PL" dirty="0"/>
              <a:t>ION podaje do publicznej wiadomości informację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o </a:t>
            </a:r>
            <a:r>
              <a:rPr lang="pl-PL" dirty="0"/>
              <a:t>wszystkich ocenianych projektach poprzez zamieszczenie </a:t>
            </a:r>
            <a:r>
              <a:rPr lang="pl-PL" dirty="0" smtClean="0"/>
              <a:t>listy na stronie internetowej Programu </a:t>
            </a:r>
            <a:r>
              <a:rPr lang="pl-PL" u="sng" dirty="0" smtClean="0">
                <a:solidFill>
                  <a:srgbClr val="00B050"/>
                </a:solidFill>
                <a:hlinkClick r:id="rId2"/>
              </a:rPr>
              <a:t>www.funduszeeuropejskie.warmia.mazury.pl</a:t>
            </a:r>
            <a:r>
              <a:rPr lang="pl-PL" dirty="0" smtClean="0"/>
              <a:t> </a:t>
            </a:r>
            <a:br>
              <a:rPr lang="pl-PL" dirty="0" smtClean="0"/>
            </a:br>
            <a:r>
              <a:rPr lang="pl-PL" dirty="0" smtClean="0"/>
              <a:t>oraz </a:t>
            </a:r>
            <a:r>
              <a:rPr lang="pl-PL" dirty="0"/>
              <a:t>Portalu Funduszy Europejskich </a:t>
            </a:r>
            <a:r>
              <a:rPr lang="pl-PL" u="sng" dirty="0">
                <a:hlinkClick r:id="rId3"/>
              </a:rPr>
              <a:t>www.funduszeeuropejskie.gov.pl</a:t>
            </a:r>
            <a:r>
              <a:rPr lang="pl-PL" dirty="0"/>
              <a:t> </a:t>
            </a:r>
          </a:p>
          <a:p>
            <a:endParaRPr lang="pl-PL" dirty="0"/>
          </a:p>
          <a:p>
            <a:pPr marL="0" indent="0">
              <a:buNone/>
            </a:pPr>
            <a:endParaRPr lang="pl-PL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4611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sz="4000" b="1" u="sng" cap="all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SPORZĄDZENIE </a:t>
            </a:r>
            <a:br>
              <a:rPr lang="pl-PL" sz="4000" b="1" u="sng" cap="all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</a:br>
            <a:r>
              <a:rPr lang="pl-PL" sz="4000" b="1" u="sng" cap="all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UMOWY O DOFINANSOWANIE</a:t>
            </a:r>
            <a:r>
              <a:rPr lang="pl-PL" sz="4000" b="1" u="sng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/>
            </a:r>
            <a:br>
              <a:rPr lang="pl-PL" sz="4000" b="1" u="sng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</a:br>
            <a:endParaRPr lang="pl-PL" sz="2800" b="1" u="sng" dirty="0">
              <a:solidFill>
                <a:srgbClr val="00B05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pl-PL" sz="3800" dirty="0"/>
              <a:t>Podstawę dofinansowania projektów stanowi </a:t>
            </a:r>
            <a:r>
              <a:rPr lang="pl-PL" sz="3800" b="1" i="1" dirty="0">
                <a:solidFill>
                  <a:srgbClr val="00B050"/>
                </a:solidFill>
              </a:rPr>
              <a:t>Umowa </a:t>
            </a:r>
            <a:r>
              <a:rPr lang="pl-PL" sz="3800" b="1" i="1" dirty="0" smtClean="0">
                <a:solidFill>
                  <a:srgbClr val="00B050"/>
                </a:solidFill>
              </a:rPr>
              <a:t/>
            </a:r>
            <a:br>
              <a:rPr lang="pl-PL" sz="3800" b="1" i="1" dirty="0" smtClean="0">
                <a:solidFill>
                  <a:srgbClr val="00B050"/>
                </a:solidFill>
              </a:rPr>
            </a:br>
            <a:r>
              <a:rPr lang="pl-PL" sz="3800" b="1" i="1" dirty="0" smtClean="0">
                <a:solidFill>
                  <a:srgbClr val="00B050"/>
                </a:solidFill>
              </a:rPr>
              <a:t>o </a:t>
            </a:r>
            <a:r>
              <a:rPr lang="pl-PL" sz="3800" b="1" i="1" dirty="0">
                <a:solidFill>
                  <a:srgbClr val="00B050"/>
                </a:solidFill>
              </a:rPr>
              <a:t>dofinansowanie </a:t>
            </a:r>
            <a:r>
              <a:rPr lang="pl-PL" sz="3800" b="1" i="1" dirty="0" smtClean="0">
                <a:solidFill>
                  <a:srgbClr val="00B050"/>
                </a:solidFill>
              </a:rPr>
              <a:t>projektu</a:t>
            </a:r>
            <a:r>
              <a:rPr lang="pl-PL" sz="3800" dirty="0" smtClean="0"/>
              <a:t>, której wzór stanowi Załącznik nr 7</a:t>
            </a:r>
            <a:br>
              <a:rPr lang="pl-PL" sz="3800" dirty="0" smtClean="0"/>
            </a:br>
            <a:r>
              <a:rPr lang="pl-PL" sz="3800" dirty="0" smtClean="0"/>
              <a:t>do Regulaminu</a:t>
            </a:r>
          </a:p>
          <a:p>
            <a:pPr lvl="0"/>
            <a:r>
              <a:rPr lang="pl-PL" sz="3800" dirty="0"/>
              <a:t>Beneficjent zobowiązuje się realizować projekt zgodnie z </a:t>
            </a:r>
            <a:r>
              <a:rPr lang="pl-PL" sz="3800" dirty="0" smtClean="0"/>
              <a:t>zasadami </a:t>
            </a:r>
            <a:r>
              <a:rPr lang="pl-PL" sz="3800" dirty="0"/>
              <a:t>określonymi w Umowie </a:t>
            </a:r>
            <a:r>
              <a:rPr lang="pl-PL" sz="3800" dirty="0" smtClean="0"/>
              <a:t>i </a:t>
            </a:r>
            <a:r>
              <a:rPr lang="pl-PL" sz="3800" dirty="0"/>
              <a:t>jej </a:t>
            </a:r>
            <a:r>
              <a:rPr lang="pl-PL" sz="3800" dirty="0" smtClean="0"/>
              <a:t>załącznikach</a:t>
            </a:r>
            <a:endParaRPr lang="pl-PL" sz="3800" dirty="0"/>
          </a:p>
          <a:p>
            <a:pPr lvl="0"/>
            <a:r>
              <a:rPr lang="pl-PL" sz="3800" dirty="0"/>
              <a:t>W przypadku projektu partnerskiego Umowa </a:t>
            </a:r>
            <a:r>
              <a:rPr lang="pl-PL" sz="3800" dirty="0" smtClean="0"/>
              <a:t>jest </a:t>
            </a:r>
            <a:r>
              <a:rPr lang="pl-PL" sz="3800" dirty="0"/>
              <a:t>zawierana </a:t>
            </a:r>
            <a:r>
              <a:rPr lang="pl-PL" sz="3800" dirty="0" smtClean="0"/>
              <a:t/>
            </a:r>
            <a:br>
              <a:rPr lang="pl-PL" sz="3800" dirty="0" smtClean="0"/>
            </a:br>
            <a:r>
              <a:rPr lang="pl-PL" sz="3800" dirty="0" smtClean="0"/>
              <a:t>z </a:t>
            </a:r>
            <a:r>
              <a:rPr lang="pl-PL" sz="3800" dirty="0"/>
              <a:t>Wnioskodawcą, tj. Partnerem </a:t>
            </a:r>
            <a:r>
              <a:rPr lang="pl-PL" sz="3800" dirty="0" smtClean="0"/>
              <a:t>wiodącym</a:t>
            </a:r>
            <a:endParaRPr lang="pl-PL" sz="3800" dirty="0"/>
          </a:p>
          <a:p>
            <a:r>
              <a:rPr lang="pl-PL" sz="3800" b="1" dirty="0">
                <a:solidFill>
                  <a:srgbClr val="00B050"/>
                </a:solidFill>
              </a:rPr>
              <a:t>Beneficjent zobowiązany jest ustanowić zabezpieczenie prawidłowej realizacji Umowy </a:t>
            </a:r>
            <a:r>
              <a:rPr lang="pl-PL" sz="3800" dirty="0" smtClean="0"/>
              <a:t>zgodnie </a:t>
            </a:r>
            <a:r>
              <a:rPr lang="pl-PL" sz="3800" dirty="0"/>
              <a:t>z </a:t>
            </a:r>
            <a:r>
              <a:rPr lang="pl-PL" sz="3800" i="1" dirty="0"/>
              <a:t>Instrukcją zabezpieczania umowy o dofinansowanie projektu współfinansowanego </a:t>
            </a:r>
            <a:r>
              <a:rPr lang="pl-PL" sz="3800" i="1" dirty="0" smtClean="0"/>
              <a:t/>
            </a:r>
            <a:br>
              <a:rPr lang="pl-PL" sz="3800" i="1" dirty="0" smtClean="0"/>
            </a:br>
            <a:r>
              <a:rPr lang="pl-PL" sz="3800" i="1" dirty="0" smtClean="0"/>
              <a:t>z </a:t>
            </a:r>
            <a:r>
              <a:rPr lang="pl-PL" sz="3800" i="1" dirty="0"/>
              <a:t>Europejskiego Funduszu Rozwoju Regionalnego w ramach programu regionalnego Fundusze Europejskie dla Warmii i Mazur 2021-2027</a:t>
            </a:r>
            <a:r>
              <a:rPr lang="pl-PL" sz="3800" dirty="0"/>
              <a:t>, stanowiącą </a:t>
            </a:r>
            <a:r>
              <a:rPr lang="pl-PL" sz="3800" dirty="0" smtClean="0"/>
              <a:t>Załącznik nr 9 </a:t>
            </a:r>
            <a:r>
              <a:rPr lang="pl-PL" sz="3800" dirty="0"/>
              <a:t>do </a:t>
            </a:r>
            <a:r>
              <a:rPr lang="pl-PL" sz="3800" dirty="0" smtClean="0"/>
              <a:t>Regulaminu</a:t>
            </a:r>
          </a:p>
          <a:p>
            <a:pPr marL="216000" indent="0">
              <a:buNone/>
            </a:pPr>
            <a:r>
              <a:rPr lang="pl-PL" sz="2900" b="1" u="sng" dirty="0" smtClean="0">
                <a:solidFill>
                  <a:srgbClr val="FF0000"/>
                </a:solidFill>
              </a:rPr>
              <a:t>Uwaga</a:t>
            </a:r>
            <a:r>
              <a:rPr lang="pl-PL" sz="2900" dirty="0" smtClean="0">
                <a:solidFill>
                  <a:srgbClr val="FF0000"/>
                </a:solidFill>
              </a:rPr>
              <a:t>:</a:t>
            </a:r>
            <a:r>
              <a:rPr lang="pl-PL" sz="2900" dirty="0" smtClean="0"/>
              <a:t> </a:t>
            </a:r>
            <a:br>
              <a:rPr lang="pl-PL" sz="2900" dirty="0" smtClean="0"/>
            </a:br>
            <a:r>
              <a:rPr lang="pl-PL" sz="2900" dirty="0" smtClean="0"/>
              <a:t>Nie dotyczy Beneficjenta będącego jednostką sektora finansów publicznych</a:t>
            </a:r>
          </a:p>
          <a:p>
            <a:endParaRPr lang="pl-PL" dirty="0"/>
          </a:p>
          <a:p>
            <a:pPr marL="0" indent="0">
              <a:buNone/>
            </a:pPr>
            <a:endParaRPr lang="pl-PL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9530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4000" b="1" u="sng" cap="all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PROCEDURA ODWOŁAWCZA</a:t>
            </a:r>
            <a:endParaRPr lang="pl-PL" sz="2800" b="1" u="sng" dirty="0">
              <a:solidFill>
                <a:srgbClr val="00B05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/>
              <a:t>W</a:t>
            </a:r>
            <a:r>
              <a:rPr lang="pl-PL" dirty="0" smtClean="0"/>
              <a:t> </a:t>
            </a:r>
            <a:r>
              <a:rPr lang="pl-PL" dirty="0"/>
              <a:t>przypadku negatywnej oceny jego projektu wybieranego w trybie konkurencyjnym,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przysługuje </a:t>
            </a:r>
            <a:r>
              <a:rPr lang="pl-PL" dirty="0"/>
              <a:t>prawo wniesienia do IZ </a:t>
            </a:r>
            <a:r>
              <a:rPr lang="pl-PL" b="1" dirty="0">
                <a:solidFill>
                  <a:srgbClr val="00B050"/>
                </a:solidFill>
              </a:rPr>
              <a:t>protestu</a:t>
            </a:r>
            <a:r>
              <a:rPr lang="pl-PL" dirty="0"/>
              <a:t>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w </a:t>
            </a:r>
            <a:r>
              <a:rPr lang="pl-PL" dirty="0"/>
              <a:t>celu ponownego sprawdzenia złożonego wniosku o dofinansowanie projektu w zakresie spełniania kryteriów wyboru </a:t>
            </a:r>
            <a:r>
              <a:rPr lang="pl-PL" dirty="0" smtClean="0"/>
              <a:t>projektów</a:t>
            </a:r>
          </a:p>
          <a:p>
            <a:r>
              <a:rPr lang="pl-PL" b="1" dirty="0" smtClean="0">
                <a:solidFill>
                  <a:srgbClr val="00B050"/>
                </a:solidFill>
              </a:rPr>
              <a:t>Procedura</a:t>
            </a:r>
            <a:r>
              <a:rPr lang="pl-PL" b="1" dirty="0" smtClean="0"/>
              <a:t> </a:t>
            </a:r>
            <a:r>
              <a:rPr lang="pl-PL" b="1" dirty="0" smtClean="0">
                <a:solidFill>
                  <a:srgbClr val="00B050"/>
                </a:solidFill>
              </a:rPr>
              <a:t>odwoławcza została szczegółowo opisana w § 12 Regulaminu</a:t>
            </a:r>
          </a:p>
          <a:p>
            <a:endParaRPr lang="pl-PL" dirty="0"/>
          </a:p>
          <a:p>
            <a:pPr marL="0" indent="0">
              <a:buNone/>
            </a:pPr>
            <a:endParaRPr lang="pl-PL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7798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4000" b="1" u="sng" cap="all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KWALIFIKOWALNOŚĆ WYDATKÓW</a:t>
            </a:r>
            <a:endParaRPr lang="pl-PL" sz="2800" b="1" u="sng" dirty="0">
              <a:solidFill>
                <a:srgbClr val="00B05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sz="2400" dirty="0"/>
              <a:t>Kwalifikowalność wydatków </a:t>
            </a:r>
            <a:r>
              <a:rPr lang="pl-PL" sz="2400" dirty="0" smtClean="0"/>
              <a:t>jest </a:t>
            </a:r>
            <a:r>
              <a:rPr lang="pl-PL" sz="2400" dirty="0"/>
              <a:t>oceniana przez IZ </a:t>
            </a:r>
            <a:r>
              <a:rPr lang="pl-PL" sz="2400" dirty="0" smtClean="0"/>
              <a:t/>
            </a:r>
            <a:br>
              <a:rPr lang="pl-PL" sz="2400" dirty="0" smtClean="0"/>
            </a:br>
            <a:r>
              <a:rPr lang="pl-PL" sz="2400" dirty="0" smtClean="0"/>
              <a:t>zgodnie </a:t>
            </a:r>
            <a:r>
              <a:rPr lang="pl-PL" sz="2400" dirty="0"/>
              <a:t>z zasadami określonymi </a:t>
            </a:r>
            <a:r>
              <a:rPr lang="pl-PL" sz="2400" dirty="0" smtClean="0"/>
              <a:t>w: </a:t>
            </a:r>
          </a:p>
          <a:p>
            <a:r>
              <a:rPr lang="pl-PL" b="1" i="1" dirty="0" smtClean="0">
                <a:solidFill>
                  <a:srgbClr val="00B050"/>
                </a:solidFill>
              </a:rPr>
              <a:t>Wytycznych </a:t>
            </a:r>
            <a:r>
              <a:rPr lang="pl-PL" b="1" i="1" dirty="0">
                <a:solidFill>
                  <a:srgbClr val="00B050"/>
                </a:solidFill>
              </a:rPr>
              <a:t>dotyczących kwalifikowalności wydatków na lata 2021-2027</a:t>
            </a:r>
            <a:r>
              <a:rPr lang="pl-PL" dirty="0"/>
              <a:t>, </a:t>
            </a:r>
            <a:r>
              <a:rPr lang="pl-PL" dirty="0" smtClean="0"/>
              <a:t>zgodnie z</a:t>
            </a:r>
            <a:r>
              <a:rPr lang="pl-PL" dirty="0"/>
              <a:t> właściwymi przepisami prawa </a:t>
            </a:r>
            <a:r>
              <a:rPr lang="pl-PL" dirty="0" smtClean="0"/>
              <a:t>unijnego </a:t>
            </a:r>
            <a:br>
              <a:rPr lang="pl-PL" dirty="0" smtClean="0"/>
            </a:br>
            <a:r>
              <a:rPr lang="pl-PL" dirty="0" smtClean="0"/>
              <a:t>i </a:t>
            </a:r>
            <a:r>
              <a:rPr lang="pl-PL" dirty="0"/>
              <a:t>krajowego </a:t>
            </a:r>
            <a:endParaRPr lang="pl-PL" dirty="0" smtClean="0"/>
          </a:p>
          <a:p>
            <a:r>
              <a:rPr lang="pl-PL" b="1" i="1" dirty="0" smtClean="0">
                <a:solidFill>
                  <a:srgbClr val="00B050"/>
                </a:solidFill>
              </a:rPr>
              <a:t>Zasadach </a:t>
            </a:r>
            <a:r>
              <a:rPr lang="pl-PL" b="1" i="1" dirty="0">
                <a:solidFill>
                  <a:srgbClr val="00B050"/>
                </a:solidFill>
              </a:rPr>
              <a:t>kwalifikowalności </a:t>
            </a:r>
            <a:r>
              <a:rPr lang="pl-PL" b="1" i="1" dirty="0" smtClean="0">
                <a:solidFill>
                  <a:srgbClr val="00B050"/>
                </a:solidFill>
              </a:rPr>
              <a:t>wydatków</a:t>
            </a:r>
            <a:r>
              <a:rPr lang="pl-PL" dirty="0" smtClean="0"/>
              <a:t>, stanowiących załącznik </a:t>
            </a:r>
            <a:r>
              <a:rPr lang="pl-PL" dirty="0"/>
              <a:t>do </a:t>
            </a:r>
            <a:r>
              <a:rPr lang="pl-PL" i="1" dirty="0"/>
              <a:t>Wzoru umowy </a:t>
            </a:r>
            <a:r>
              <a:rPr lang="pl-PL" i="1" dirty="0" smtClean="0"/>
              <a:t/>
            </a:r>
            <a:br>
              <a:rPr lang="pl-PL" i="1" dirty="0" smtClean="0"/>
            </a:br>
            <a:r>
              <a:rPr lang="pl-PL" i="1" dirty="0" smtClean="0"/>
              <a:t>o dofinansowanie</a:t>
            </a: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1125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sz="4000" b="1" u="sng" cap="all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KWALIFIKOWALNOŚĆ WYDATKÓW</a:t>
            </a:r>
            <a:br>
              <a:rPr lang="pl-PL" sz="4000" b="1" u="sng" cap="all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</a:br>
            <a:r>
              <a:rPr lang="pl-PL" sz="4000" b="1" u="sng" cap="all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- </a:t>
            </a:r>
            <a:r>
              <a:rPr lang="pl-PL" sz="4000" b="1" u="sng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najważniejsze informacje</a:t>
            </a:r>
            <a:endParaRPr lang="pl-PL" sz="2800" b="1" u="sng" dirty="0">
              <a:solidFill>
                <a:srgbClr val="00B05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pl-PL" dirty="0" smtClean="0"/>
          </a:p>
          <a:p>
            <a:pPr marL="0" indent="0" algn="ctr">
              <a:buNone/>
            </a:pPr>
            <a:r>
              <a:rPr lang="pl-PL" b="1" dirty="0" smtClean="0"/>
              <a:t>Okres </a:t>
            </a:r>
            <a:r>
              <a:rPr lang="pl-PL" b="1" dirty="0"/>
              <a:t>kwalifikowalności wydatków</a:t>
            </a:r>
            <a:r>
              <a:rPr lang="pl-PL" b="1" dirty="0" smtClean="0"/>
              <a:t>:</a:t>
            </a:r>
          </a:p>
          <a:p>
            <a:pPr marL="0" indent="0" algn="ctr">
              <a:buNone/>
            </a:pPr>
            <a:endParaRPr lang="pl-PL" dirty="0"/>
          </a:p>
          <a:p>
            <a:pPr lvl="0" algn="ctr"/>
            <a:r>
              <a:rPr lang="pl-PL" dirty="0"/>
              <a:t>P</a:t>
            </a:r>
            <a:r>
              <a:rPr lang="pl-PL" dirty="0" smtClean="0"/>
              <a:t>oczątek </a:t>
            </a:r>
            <a:r>
              <a:rPr lang="pl-PL" dirty="0"/>
              <a:t>okresu kwalifikowalności </a:t>
            </a:r>
            <a:r>
              <a:rPr lang="pl-PL" dirty="0" smtClean="0"/>
              <a:t>wydatków: </a:t>
            </a:r>
            <a:br>
              <a:rPr lang="pl-PL" dirty="0" smtClean="0"/>
            </a:br>
            <a:r>
              <a:rPr lang="pl-PL" sz="3000" b="1" dirty="0" smtClean="0">
                <a:solidFill>
                  <a:srgbClr val="00B050"/>
                </a:solidFill>
              </a:rPr>
              <a:t>1 </a:t>
            </a:r>
            <a:r>
              <a:rPr lang="pl-PL" sz="3000" b="1" dirty="0">
                <a:solidFill>
                  <a:srgbClr val="00B050"/>
                </a:solidFill>
              </a:rPr>
              <a:t>stycznia 2021 r</a:t>
            </a:r>
            <a:r>
              <a:rPr lang="pl-PL" sz="3000" b="1" dirty="0" smtClean="0">
                <a:solidFill>
                  <a:srgbClr val="00B050"/>
                </a:solidFill>
              </a:rPr>
              <a:t>.</a:t>
            </a:r>
          </a:p>
          <a:p>
            <a:pPr lvl="0" algn="ctr"/>
            <a:endParaRPr lang="pl-PL" b="1" dirty="0">
              <a:solidFill>
                <a:srgbClr val="00B050"/>
              </a:solidFill>
            </a:endParaRPr>
          </a:p>
          <a:p>
            <a:pPr algn="ctr"/>
            <a:r>
              <a:rPr lang="pl-PL" dirty="0" smtClean="0"/>
              <a:t>Koniec okresu </a:t>
            </a:r>
            <a:r>
              <a:rPr lang="pl-PL" dirty="0"/>
              <a:t>kwalifikowalności </a:t>
            </a:r>
            <a:r>
              <a:rPr lang="pl-PL" dirty="0" smtClean="0"/>
              <a:t>wydatków: </a:t>
            </a:r>
            <a:br>
              <a:rPr lang="pl-PL" dirty="0" smtClean="0"/>
            </a:br>
            <a:r>
              <a:rPr lang="pl-PL" sz="3000" b="1" dirty="0">
                <a:solidFill>
                  <a:srgbClr val="00B050"/>
                </a:solidFill>
              </a:rPr>
              <a:t>31 grudnia 2029 r.</a:t>
            </a:r>
          </a:p>
          <a:p>
            <a:pPr marL="0" indent="0">
              <a:buNone/>
            </a:pPr>
            <a:endParaRPr lang="pl-PL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6551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sz="4000" b="1" u="sng" cap="all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KWALIFIKOWALNOŚĆ WYDATKÓW</a:t>
            </a:r>
            <a:br>
              <a:rPr lang="pl-PL" sz="4000" b="1" u="sng" cap="all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</a:br>
            <a:r>
              <a:rPr lang="pl-PL" sz="4000" b="1" u="sng" cap="all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- </a:t>
            </a:r>
            <a:r>
              <a:rPr lang="pl-PL" sz="4000" b="1" u="sng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najważniejsze informacje</a:t>
            </a:r>
            <a:endParaRPr lang="pl-PL" sz="2800" b="1" u="sng" dirty="0">
              <a:solidFill>
                <a:srgbClr val="00B05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lvl="0" indent="0">
              <a:buNone/>
            </a:pPr>
            <a:r>
              <a:rPr lang="pl-PL" sz="4400" b="1" dirty="0" smtClean="0"/>
              <a:t>Wydatkami kwalifikowalnymi związanymi </a:t>
            </a:r>
            <a:r>
              <a:rPr lang="pl-PL" sz="4400" b="1" dirty="0"/>
              <a:t>z realizacją </a:t>
            </a:r>
            <a:r>
              <a:rPr lang="pl-PL" sz="4400" b="1" dirty="0" smtClean="0"/>
              <a:t>projektu </a:t>
            </a:r>
            <a:br>
              <a:rPr lang="pl-PL" sz="4400" b="1" dirty="0" smtClean="0"/>
            </a:br>
            <a:r>
              <a:rPr lang="pl-PL" sz="4400" b="1" dirty="0" smtClean="0">
                <a:solidFill>
                  <a:srgbClr val="00B050"/>
                </a:solidFill>
              </a:rPr>
              <a:t>w </a:t>
            </a:r>
            <a:r>
              <a:rPr lang="pl-PL" sz="4400" b="1" dirty="0">
                <a:solidFill>
                  <a:srgbClr val="00B050"/>
                </a:solidFill>
              </a:rPr>
              <a:t>przypadku Ochotniczych Straży Pożarnych</a:t>
            </a:r>
            <a:r>
              <a:rPr lang="pl-PL" sz="4400" dirty="0"/>
              <a:t> </a:t>
            </a:r>
            <a:r>
              <a:rPr lang="pl-PL" sz="4400" b="1" dirty="0" smtClean="0"/>
              <a:t>jest</a:t>
            </a:r>
            <a:r>
              <a:rPr lang="pl-PL" sz="4400" dirty="0" smtClean="0"/>
              <a:t> </a:t>
            </a:r>
            <a:r>
              <a:rPr lang="pl-PL" sz="4400" b="1" dirty="0" smtClean="0"/>
              <a:t>zakup </a:t>
            </a:r>
            <a:r>
              <a:rPr lang="pl-PL" sz="4400" b="1" dirty="0"/>
              <a:t>fabrycznie nowych pojazdów ratowniczych/pojazdów ratowniczo-gaśniczych</a:t>
            </a:r>
            <a:r>
              <a:rPr lang="pl-PL" sz="4400" dirty="0"/>
              <a:t>, </a:t>
            </a:r>
            <a:r>
              <a:rPr lang="pl-PL" sz="4400" dirty="0" smtClean="0"/>
              <a:t/>
            </a:r>
            <a:br>
              <a:rPr lang="pl-PL" sz="4400" dirty="0" smtClean="0"/>
            </a:br>
            <a:r>
              <a:rPr lang="pl-PL" sz="4400" dirty="0" smtClean="0"/>
              <a:t>w </a:t>
            </a:r>
            <a:r>
              <a:rPr lang="pl-PL" sz="4400" dirty="0"/>
              <a:t>szczególności: </a:t>
            </a:r>
          </a:p>
          <a:p>
            <a:pPr marL="514350" lvl="0" indent="-514350">
              <a:buFont typeface="+mj-lt"/>
              <a:buAutoNum type="alphaLcParenR"/>
            </a:pPr>
            <a:r>
              <a:rPr lang="pl-PL" sz="4200" dirty="0"/>
              <a:t>samochodów ratowniczo-gaśniczych wyposażonych w pompę pożarniczą wraz ze zbiornikiem na wodę (opcjonalnie) i/lub inny sprzęt używany podczas akcji </a:t>
            </a:r>
            <a:r>
              <a:rPr lang="pl-PL" sz="4200" dirty="0" smtClean="0"/>
              <a:t>ratowniczo-gaśniczej</a:t>
            </a:r>
            <a:endParaRPr lang="pl-PL" sz="4200" dirty="0"/>
          </a:p>
          <a:p>
            <a:pPr marL="514350" lvl="0" indent="-514350">
              <a:buFont typeface="+mj-lt"/>
              <a:buAutoNum type="alphaLcParenR"/>
            </a:pPr>
            <a:r>
              <a:rPr lang="pl-PL" sz="4200" dirty="0"/>
              <a:t>samochodów ratowniczo-gaśniczych ze specjalnym sprzętem, opcjonalnie z dodatkowymi specjalnymi środkami </a:t>
            </a:r>
            <a:r>
              <a:rPr lang="pl-PL" sz="4200" dirty="0" smtClean="0"/>
              <a:t>gaśniczymi</a:t>
            </a:r>
            <a:endParaRPr lang="pl-PL" sz="4200" dirty="0"/>
          </a:p>
          <a:p>
            <a:pPr marL="514350" lvl="0" indent="-514350">
              <a:buFont typeface="+mj-lt"/>
              <a:buAutoNum type="alphaLcParenR"/>
            </a:pPr>
            <a:r>
              <a:rPr lang="pl-PL" sz="4200" dirty="0"/>
              <a:t>samochodów z drabiną mechaniczną i/lub podnośnikiem </a:t>
            </a:r>
            <a:r>
              <a:rPr lang="pl-PL" sz="4200" dirty="0" smtClean="0"/>
              <a:t>hydraulicznym </a:t>
            </a:r>
            <a:endParaRPr lang="pl-PL" sz="4200" dirty="0"/>
          </a:p>
          <a:p>
            <a:pPr marL="514350" lvl="0" indent="-514350">
              <a:buFont typeface="+mj-lt"/>
              <a:buAutoNum type="alphaLcParenR"/>
            </a:pPr>
            <a:r>
              <a:rPr lang="pl-PL" sz="4200" dirty="0"/>
              <a:t>samochodów ratownictwa technicznego/samochodów </a:t>
            </a:r>
            <a:r>
              <a:rPr lang="pl-PL" sz="4200" dirty="0" smtClean="0"/>
              <a:t/>
            </a:r>
            <a:br>
              <a:rPr lang="pl-PL" sz="4200" dirty="0" smtClean="0"/>
            </a:br>
            <a:r>
              <a:rPr lang="pl-PL" sz="4200" dirty="0" smtClean="0"/>
              <a:t>ratowniczo-gaśniczych </a:t>
            </a:r>
            <a:r>
              <a:rPr lang="pl-PL" sz="4200" dirty="0"/>
              <a:t>z funkcją ratownictwa technicznego, wyposażonych w sprzęt umożliwiający prowadzenie akcji ratowniczych, m.in.: poszukiwania </a:t>
            </a:r>
            <a:r>
              <a:rPr lang="pl-PL" sz="4200" dirty="0" smtClean="0"/>
              <a:t>i </a:t>
            </a:r>
            <a:r>
              <a:rPr lang="pl-PL" sz="4200" dirty="0"/>
              <a:t>ratowania osób, usuwania skutków wypadków, awaryjnego odblokowywania wejść, </a:t>
            </a:r>
            <a:r>
              <a:rPr lang="pl-PL" sz="4200" dirty="0" smtClean="0"/>
              <a:t/>
            </a:r>
            <a:br>
              <a:rPr lang="pl-PL" sz="4200" dirty="0" smtClean="0"/>
            </a:br>
            <a:r>
              <a:rPr lang="pl-PL" sz="4200" dirty="0" smtClean="0"/>
              <a:t>ratowania zwierząt</a:t>
            </a:r>
            <a:endParaRPr lang="pl-PL" sz="4200" dirty="0"/>
          </a:p>
        </p:txBody>
      </p:sp>
    </p:spTree>
    <p:extLst>
      <p:ext uri="{BB962C8B-B14F-4D97-AF65-F5344CB8AC3E}">
        <p14:creationId xmlns:p14="http://schemas.microsoft.com/office/powerpoint/2010/main" val="849308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l-PL" sz="4000" b="1" u="sng" dirty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Instytucja organizująca nabór (ION</a:t>
            </a:r>
            <a:r>
              <a:rPr lang="pl-PL" sz="4000" b="1" u="sng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)</a:t>
            </a:r>
            <a:endParaRPr lang="pl-PL" sz="4000" b="1" u="sng" dirty="0">
              <a:solidFill>
                <a:srgbClr val="0070C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spcAft>
                <a:spcPts val="1000"/>
              </a:spcAft>
            </a:pPr>
            <a:r>
              <a:rPr lang="pl-PL" dirty="0" smtClean="0"/>
              <a:t>ION jest Instytucja </a:t>
            </a:r>
            <a:r>
              <a:rPr lang="pl-PL" dirty="0"/>
              <a:t>Zarządzająca, </a:t>
            </a:r>
            <a:r>
              <a:rPr lang="pl-PL" dirty="0" smtClean="0"/>
              <a:t>tj</a:t>
            </a:r>
            <a:r>
              <a:rPr lang="pl-PL" dirty="0"/>
              <a:t>.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sz="3200" b="1" dirty="0" smtClean="0">
                <a:solidFill>
                  <a:srgbClr val="00B050"/>
                </a:solidFill>
              </a:rPr>
              <a:t>Zarząd </a:t>
            </a:r>
            <a:r>
              <a:rPr lang="pl-PL" sz="3200" b="1" dirty="0">
                <a:solidFill>
                  <a:srgbClr val="00B050"/>
                </a:solidFill>
              </a:rPr>
              <a:t>Województwa </a:t>
            </a:r>
            <a:r>
              <a:rPr lang="pl-PL" sz="3200" b="1" dirty="0" smtClean="0">
                <a:solidFill>
                  <a:srgbClr val="00B050"/>
                </a:solidFill>
              </a:rPr>
              <a:t/>
            </a:r>
            <a:br>
              <a:rPr lang="pl-PL" sz="3200" b="1" dirty="0" smtClean="0">
                <a:solidFill>
                  <a:srgbClr val="00B050"/>
                </a:solidFill>
              </a:rPr>
            </a:br>
            <a:r>
              <a:rPr lang="pl-PL" sz="3200" b="1" dirty="0" smtClean="0">
                <a:solidFill>
                  <a:srgbClr val="00B050"/>
                </a:solidFill>
              </a:rPr>
              <a:t>Warmińsko-Mazurskiego w Olsztynie</a:t>
            </a:r>
            <a:r>
              <a:rPr lang="pl-PL" dirty="0" smtClean="0"/>
              <a:t> </a:t>
            </a:r>
          </a:p>
          <a:p>
            <a:pPr>
              <a:spcAft>
                <a:spcPts val="1000"/>
              </a:spcAft>
            </a:pPr>
            <a:r>
              <a:rPr lang="pl-PL" dirty="0" smtClean="0"/>
              <a:t>jej </a:t>
            </a:r>
            <a:r>
              <a:rPr lang="pl-PL" dirty="0"/>
              <a:t>funkcję i zadania w zakresie bezpośredniej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obsługi </a:t>
            </a:r>
            <a:r>
              <a:rPr lang="pl-PL" dirty="0"/>
              <a:t>naboru </a:t>
            </a:r>
            <a:r>
              <a:rPr lang="pl-PL" dirty="0" smtClean="0"/>
              <a:t>realizuje: </a:t>
            </a:r>
            <a:br>
              <a:rPr lang="pl-PL" dirty="0" smtClean="0"/>
            </a:br>
            <a:r>
              <a:rPr lang="pl-PL" sz="3200" b="1" dirty="0">
                <a:solidFill>
                  <a:srgbClr val="00B050"/>
                </a:solidFill>
              </a:rPr>
              <a:t>Departament Europejskiego Funduszu </a:t>
            </a:r>
            <a:br>
              <a:rPr lang="pl-PL" sz="3200" b="1" dirty="0">
                <a:solidFill>
                  <a:srgbClr val="00B050"/>
                </a:solidFill>
              </a:rPr>
            </a:br>
            <a:r>
              <a:rPr lang="pl-PL" sz="3200" b="1" dirty="0">
                <a:solidFill>
                  <a:srgbClr val="00B050"/>
                </a:solidFill>
              </a:rPr>
              <a:t>Rozwoju Regionalnego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Urzędu Marszałkowskiego </a:t>
            </a:r>
            <a:r>
              <a:rPr lang="pl-PL" dirty="0"/>
              <a:t>Województwa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Warmińsko-Mazurskiego </a:t>
            </a:r>
            <a:r>
              <a:rPr lang="pl-PL" dirty="0"/>
              <a:t>w </a:t>
            </a:r>
            <a:r>
              <a:rPr lang="pl-PL" dirty="0" smtClean="0"/>
              <a:t>Olsztynie </a:t>
            </a:r>
            <a:endParaRPr lang="pl-PL" dirty="0"/>
          </a:p>
          <a:p>
            <a:pPr>
              <a:spcAft>
                <a:spcPts val="1000"/>
              </a:spcAft>
            </a:pPr>
            <a:r>
              <a:rPr lang="pl-PL" dirty="0" smtClean="0"/>
              <a:t>nabór obsługuje: </a:t>
            </a:r>
            <a:br>
              <a:rPr lang="pl-PL" dirty="0" smtClean="0"/>
            </a:br>
            <a:r>
              <a:rPr lang="pl-PL" sz="3200" b="1" dirty="0">
                <a:solidFill>
                  <a:srgbClr val="00B050"/>
                </a:solidFill>
              </a:rPr>
              <a:t>Biuro Projektów Ochrona Klimatu </a:t>
            </a:r>
            <a:r>
              <a:rPr lang="pl-PL" b="1" dirty="0" smtClean="0">
                <a:solidFill>
                  <a:srgbClr val="0070C0"/>
                </a:solidFill>
              </a:rPr>
              <a:t/>
            </a:r>
            <a:br>
              <a:rPr lang="pl-PL" b="1" dirty="0" smtClean="0">
                <a:solidFill>
                  <a:srgbClr val="0070C0"/>
                </a:solidFill>
              </a:rPr>
            </a:br>
            <a:r>
              <a:rPr lang="pl-PL" dirty="0" smtClean="0"/>
              <a:t>(dawniej: Biuro Projektów Energetyka)</a:t>
            </a:r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15117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sz="4000" b="1" u="sng" cap="all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KWALIFIKOWALNOŚĆ WYDATKÓW</a:t>
            </a:r>
            <a:br>
              <a:rPr lang="pl-PL" sz="4000" b="1" u="sng" cap="all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</a:br>
            <a:r>
              <a:rPr lang="pl-PL" sz="4000" b="1" u="sng" cap="all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- </a:t>
            </a:r>
            <a:r>
              <a:rPr lang="pl-PL" sz="4000" b="1" u="sng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najważniejsze informacje</a:t>
            </a:r>
            <a:endParaRPr lang="pl-PL" sz="2800" b="1" u="sng" dirty="0">
              <a:solidFill>
                <a:srgbClr val="00B05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457200" lvl="0" indent="-457200">
              <a:buFont typeface="+mj-lt"/>
              <a:buAutoNum type="alphaLcParenR" startAt="5"/>
            </a:pPr>
            <a:r>
              <a:rPr lang="pl-PL" sz="2200" dirty="0"/>
              <a:t>samochodów sprzętowych ratownictwa chemicznego, samochodów pożarniczych wyposażonych w środki ochrony indywidualnej i sprzęt </a:t>
            </a:r>
            <a:r>
              <a:rPr lang="pl-PL" sz="2200" dirty="0" smtClean="0"/>
              <a:t>do </a:t>
            </a:r>
            <a:r>
              <a:rPr lang="pl-PL" sz="2200" dirty="0"/>
              <a:t>ograniczania szkód w środowisku naturalnym, np. takich jak: niebezpieczeństwo skażenia środowiska, wypadki z niebezpiecznymi środkami chemicznymi, niebezpieczeństwo działania substancji radioaktywnych, niebezpieczeństwo zakażeń biologicznych, wypompowanie </a:t>
            </a:r>
            <a:r>
              <a:rPr lang="pl-PL" sz="2200" dirty="0" smtClean="0"/>
              <a:t>substancji</a:t>
            </a:r>
            <a:endParaRPr lang="pl-PL" sz="2200" dirty="0"/>
          </a:p>
          <a:p>
            <a:pPr marL="457200" lvl="0" indent="-457200">
              <a:buFont typeface="+mj-lt"/>
              <a:buAutoNum type="alphaLcParenR" startAt="5"/>
            </a:pPr>
            <a:r>
              <a:rPr lang="pl-PL" sz="2200" dirty="0"/>
              <a:t>innych samochodów specjalnych, samochodów pożarniczych przeznaczonych do zadań specjalnych związanych m.in. z wypadkami samolotów/na kolei, prowadzeniem działań ratowniczych na wodzie lub pod </a:t>
            </a:r>
            <a:r>
              <a:rPr lang="pl-PL" sz="2200" dirty="0" smtClean="0"/>
              <a:t>wodą </a:t>
            </a:r>
            <a:r>
              <a:rPr lang="pl-PL" sz="2200" dirty="0"/>
              <a:t>itp</a:t>
            </a:r>
            <a:r>
              <a:rPr lang="pl-PL" sz="2200" dirty="0" smtClean="0"/>
              <a:t>.</a:t>
            </a:r>
            <a:endParaRPr lang="pl-PL" sz="2200" dirty="0"/>
          </a:p>
          <a:p>
            <a:pPr marL="457200" lvl="0" indent="-457200">
              <a:buFont typeface="+mj-lt"/>
              <a:buAutoNum type="alphaLcParenR" startAt="5"/>
            </a:pPr>
            <a:r>
              <a:rPr lang="pl-PL" sz="2200" dirty="0"/>
              <a:t>pojazdów wodnych niezbędnych do prowadzenia działań ratowniczych, usuwania skutków zjawisk o charakterze katastrofalnym lub awarii </a:t>
            </a:r>
            <a:r>
              <a:rPr lang="pl-PL" sz="2200" dirty="0" smtClean="0"/>
              <a:t>chemiczno-ekologicznych</a:t>
            </a:r>
            <a:endParaRPr lang="pl-PL" sz="2200" dirty="0"/>
          </a:p>
          <a:p>
            <a:pPr marL="0" indent="0">
              <a:buNone/>
            </a:pPr>
            <a:endParaRPr lang="pl-PL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6267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sz="4000" b="1" u="sng" cap="all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KWALIFIKOWALNOŚĆ WYDATKÓW</a:t>
            </a:r>
            <a:br>
              <a:rPr lang="pl-PL" sz="4000" b="1" u="sng" cap="all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</a:br>
            <a:r>
              <a:rPr lang="pl-PL" sz="4000" b="1" u="sng" cap="all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- </a:t>
            </a:r>
            <a:r>
              <a:rPr lang="pl-PL" sz="4000" b="1" u="sng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najważniejsze informacje</a:t>
            </a:r>
            <a:endParaRPr lang="pl-PL" sz="2800" b="1" u="sng" dirty="0">
              <a:solidFill>
                <a:srgbClr val="00B05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endParaRPr lang="pl-PL" b="1" dirty="0" smtClean="0"/>
          </a:p>
          <a:p>
            <a:pPr marL="0" lvl="0" indent="0" algn="ctr">
              <a:buNone/>
            </a:pPr>
            <a:r>
              <a:rPr lang="pl-PL" b="1" dirty="0" smtClean="0"/>
              <a:t>Wydatkami </a:t>
            </a:r>
            <a:r>
              <a:rPr lang="pl-PL" b="1" dirty="0"/>
              <a:t>kwalifikowalnymi </a:t>
            </a:r>
            <a:r>
              <a:rPr lang="pl-PL" b="1" dirty="0" smtClean="0"/>
              <a:t/>
            </a:r>
            <a:br>
              <a:rPr lang="pl-PL" b="1" dirty="0" smtClean="0"/>
            </a:br>
            <a:r>
              <a:rPr lang="pl-PL" b="1" dirty="0" smtClean="0"/>
              <a:t>związanymi z </a:t>
            </a:r>
            <a:r>
              <a:rPr lang="pl-PL" b="1" dirty="0"/>
              <a:t>realizacją projektu </a:t>
            </a:r>
            <a:r>
              <a:rPr lang="pl-PL" b="1" dirty="0" smtClean="0"/>
              <a:t/>
            </a:r>
            <a:br>
              <a:rPr lang="pl-PL" b="1" dirty="0" smtClean="0"/>
            </a:br>
            <a:r>
              <a:rPr lang="pl-PL" b="1" dirty="0" smtClean="0">
                <a:solidFill>
                  <a:srgbClr val="00B050"/>
                </a:solidFill>
              </a:rPr>
              <a:t>w </a:t>
            </a:r>
            <a:r>
              <a:rPr lang="pl-PL" b="1" dirty="0">
                <a:solidFill>
                  <a:srgbClr val="00B050"/>
                </a:solidFill>
              </a:rPr>
              <a:t>przypadku Wodnego Ochotniczego </a:t>
            </a:r>
            <a:r>
              <a:rPr lang="pl-PL" b="1" dirty="0" smtClean="0">
                <a:solidFill>
                  <a:srgbClr val="00B050"/>
                </a:solidFill>
              </a:rPr>
              <a:t/>
            </a:r>
            <a:br>
              <a:rPr lang="pl-PL" b="1" dirty="0" smtClean="0">
                <a:solidFill>
                  <a:srgbClr val="00B050"/>
                </a:solidFill>
              </a:rPr>
            </a:br>
            <a:r>
              <a:rPr lang="pl-PL" b="1" dirty="0" smtClean="0">
                <a:solidFill>
                  <a:srgbClr val="00B050"/>
                </a:solidFill>
              </a:rPr>
              <a:t>Pogotowia </a:t>
            </a:r>
            <a:r>
              <a:rPr lang="pl-PL" b="1" dirty="0">
                <a:solidFill>
                  <a:srgbClr val="00B050"/>
                </a:solidFill>
              </a:rPr>
              <a:t>Ratunkowego </a:t>
            </a:r>
            <a:r>
              <a:rPr lang="pl-PL" b="1" dirty="0" smtClean="0">
                <a:solidFill>
                  <a:srgbClr val="00B050"/>
                </a:solidFill>
              </a:rPr>
              <a:t/>
            </a:r>
            <a:br>
              <a:rPr lang="pl-PL" b="1" dirty="0" smtClean="0">
                <a:solidFill>
                  <a:srgbClr val="00B050"/>
                </a:solidFill>
              </a:rPr>
            </a:br>
            <a:r>
              <a:rPr lang="pl-PL" b="1" dirty="0" smtClean="0"/>
              <a:t>jest zakup </a:t>
            </a:r>
            <a:r>
              <a:rPr lang="pl-PL" b="1" dirty="0"/>
              <a:t>fabrycznie nowych pojazdów </a:t>
            </a:r>
            <a:r>
              <a:rPr lang="pl-PL" b="1" dirty="0" smtClean="0"/>
              <a:t/>
            </a:r>
            <a:br>
              <a:rPr lang="pl-PL" b="1" dirty="0" smtClean="0"/>
            </a:br>
            <a:r>
              <a:rPr lang="pl-PL" b="1" dirty="0" smtClean="0"/>
              <a:t>lądowych i </a:t>
            </a:r>
            <a:r>
              <a:rPr lang="pl-PL" b="1" dirty="0"/>
              <a:t>wodnych </a:t>
            </a:r>
            <a:r>
              <a:rPr lang="pl-PL" dirty="0"/>
              <a:t>niezbędnych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do </a:t>
            </a:r>
            <a:r>
              <a:rPr lang="pl-PL" dirty="0"/>
              <a:t>prowadzenia działań </a:t>
            </a:r>
            <a:r>
              <a:rPr lang="pl-PL" dirty="0" smtClean="0"/>
              <a:t>ratowniczych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7355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sz="4000" b="1" u="sng" cap="all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KWALIFIKOWALNOŚĆ WYDATKÓW</a:t>
            </a:r>
            <a:br>
              <a:rPr lang="pl-PL" sz="4000" b="1" u="sng" cap="all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</a:br>
            <a:r>
              <a:rPr lang="pl-PL" sz="4000" b="1" u="sng" cap="all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- </a:t>
            </a:r>
            <a:r>
              <a:rPr lang="pl-PL" sz="4000" b="1" u="sng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najważniejsze informacje</a:t>
            </a:r>
            <a:endParaRPr lang="pl-PL" sz="2800" b="1" u="sng" dirty="0">
              <a:solidFill>
                <a:srgbClr val="00B05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lvl="0" indent="0">
              <a:buNone/>
            </a:pPr>
            <a:r>
              <a:rPr lang="pl-PL" sz="3100" b="1" dirty="0" smtClean="0"/>
              <a:t>Wydatkami kwalifikowalnymi związanymi </a:t>
            </a:r>
            <a:r>
              <a:rPr lang="pl-PL" sz="3100" b="1" dirty="0"/>
              <a:t>z realizacją </a:t>
            </a:r>
            <a:r>
              <a:rPr lang="pl-PL" sz="3100" b="1" dirty="0" smtClean="0"/>
              <a:t>projektu </a:t>
            </a:r>
            <a:br>
              <a:rPr lang="pl-PL" sz="3100" b="1" dirty="0" smtClean="0"/>
            </a:br>
            <a:r>
              <a:rPr lang="pl-PL" sz="3100" b="1" dirty="0" smtClean="0">
                <a:solidFill>
                  <a:srgbClr val="00B050"/>
                </a:solidFill>
              </a:rPr>
              <a:t>w </a:t>
            </a:r>
            <a:r>
              <a:rPr lang="pl-PL" sz="3100" b="1" dirty="0">
                <a:solidFill>
                  <a:srgbClr val="00B050"/>
                </a:solidFill>
              </a:rPr>
              <a:t>przypadku Ochotniczych Straży Pożarnych</a:t>
            </a:r>
            <a:r>
              <a:rPr lang="pl-PL" sz="3100" dirty="0"/>
              <a:t> </a:t>
            </a:r>
            <a:r>
              <a:rPr lang="pl-PL" sz="3100" b="1" dirty="0" smtClean="0">
                <a:solidFill>
                  <a:srgbClr val="00B050"/>
                </a:solidFill>
              </a:rPr>
              <a:t>oraz </a:t>
            </a:r>
            <a:r>
              <a:rPr lang="pl-PL" sz="3100" b="1" dirty="0">
                <a:solidFill>
                  <a:srgbClr val="00B050"/>
                </a:solidFill>
              </a:rPr>
              <a:t>Wodnego Ochotniczego Pogotowia Ratunkowego </a:t>
            </a:r>
            <a:r>
              <a:rPr lang="pl-PL" sz="3100" dirty="0" smtClean="0"/>
              <a:t>jest: </a:t>
            </a:r>
          </a:p>
          <a:p>
            <a:pPr marL="0" lvl="0" indent="0">
              <a:spcBef>
                <a:spcPts val="0"/>
              </a:spcBef>
              <a:buNone/>
            </a:pPr>
            <a:endParaRPr lang="pl-PL" sz="2100" dirty="0" smtClean="0"/>
          </a:p>
          <a:p>
            <a:pPr lvl="0"/>
            <a:r>
              <a:rPr lang="pl-PL" sz="3100" b="1" dirty="0"/>
              <a:t>zakup dodatkowego wyposażenia pojazdów ratowniczych/pojazdów ratowniczo-gaśniczych/pojazdów lądowych i </a:t>
            </a:r>
            <a:r>
              <a:rPr lang="pl-PL" sz="3100" b="1" dirty="0" smtClean="0"/>
              <a:t>wodnych</a:t>
            </a:r>
            <a:r>
              <a:rPr lang="pl-PL" sz="3100" dirty="0" smtClean="0"/>
              <a:t>, </a:t>
            </a:r>
            <a:r>
              <a:rPr lang="pl-PL" sz="3100" dirty="0"/>
              <a:t>niezbędnego </a:t>
            </a:r>
            <a:r>
              <a:rPr lang="pl-PL" sz="3100" dirty="0" smtClean="0"/>
              <a:t>do </a:t>
            </a:r>
            <a:r>
              <a:rPr lang="pl-PL" sz="3100" dirty="0"/>
              <a:t>prowadzenia akcji ratowniczych, usuwania skutków zjawisk </a:t>
            </a:r>
            <a:r>
              <a:rPr lang="pl-PL" sz="3100" dirty="0" smtClean="0"/>
              <a:t>o </a:t>
            </a:r>
            <a:r>
              <a:rPr lang="pl-PL" sz="3100" dirty="0"/>
              <a:t>charakterze katastrofalnym lub awarii </a:t>
            </a:r>
            <a:r>
              <a:rPr lang="pl-PL" sz="3100" dirty="0" smtClean="0"/>
              <a:t>chemiczno-ekologicznych</a:t>
            </a:r>
          </a:p>
          <a:p>
            <a:pPr marL="0" lvl="0" indent="0">
              <a:spcBef>
                <a:spcPts val="0"/>
              </a:spcBef>
              <a:buNone/>
            </a:pPr>
            <a:endParaRPr lang="pl-PL" sz="2100" dirty="0"/>
          </a:p>
          <a:p>
            <a:pPr lvl="0"/>
            <a:r>
              <a:rPr lang="pl-PL" sz="3100" b="1" dirty="0"/>
              <a:t>wyposażenie służb ratowniczych </a:t>
            </a:r>
            <a:r>
              <a:rPr lang="pl-PL" sz="3100" dirty="0"/>
              <a:t>w m.in. środki ochrony strażaka, sprzęt ratowniczy, sprzęt łączności i sygnalizacyjny, pompy, węże, armatura, osprzęt, zestaw pomocy medycznej, pozostały sprzęt oraz urządzenia niezbędne do prowadzenia akcji ratowniczych, usuwania skutków zjawisk o charakterze katastrofalnym </a:t>
            </a:r>
            <a:r>
              <a:rPr lang="pl-PL" sz="3100" dirty="0" smtClean="0"/>
              <a:t/>
            </a:r>
            <a:br>
              <a:rPr lang="pl-PL" sz="3100" dirty="0" smtClean="0"/>
            </a:br>
            <a:r>
              <a:rPr lang="pl-PL" sz="3100" dirty="0" smtClean="0"/>
              <a:t>lub </a:t>
            </a:r>
            <a:r>
              <a:rPr lang="pl-PL" sz="3100" dirty="0"/>
              <a:t>awarii </a:t>
            </a:r>
            <a:r>
              <a:rPr lang="pl-PL" sz="3100" dirty="0" smtClean="0"/>
              <a:t>chemiczno-ekologicznych</a:t>
            </a:r>
            <a:endParaRPr lang="pl-PL" sz="3100" dirty="0"/>
          </a:p>
        </p:txBody>
      </p:sp>
    </p:spTree>
    <p:extLst>
      <p:ext uri="{BB962C8B-B14F-4D97-AF65-F5344CB8AC3E}">
        <p14:creationId xmlns:p14="http://schemas.microsoft.com/office/powerpoint/2010/main" val="3988197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sz="4000" b="1" u="sng" cap="all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KWALIFIKOWALNOŚĆ WYDATKÓW</a:t>
            </a:r>
            <a:br>
              <a:rPr lang="pl-PL" sz="4000" b="1" u="sng" cap="all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</a:br>
            <a:r>
              <a:rPr lang="pl-PL" sz="4000" b="1" u="sng" cap="all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- </a:t>
            </a:r>
            <a:r>
              <a:rPr lang="pl-PL" sz="4000" b="1" u="sng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najważniejsze informacje</a:t>
            </a:r>
            <a:endParaRPr lang="pl-PL" sz="2800" b="1" u="sng" dirty="0">
              <a:solidFill>
                <a:srgbClr val="00B05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spcBef>
                <a:spcPts val="0"/>
              </a:spcBef>
              <a:buNone/>
            </a:pPr>
            <a:endParaRPr lang="pl-PL" sz="2100" dirty="0" smtClean="0"/>
          </a:p>
          <a:p>
            <a:pPr lvl="0"/>
            <a:r>
              <a:rPr lang="pl-PL" sz="2200" b="1" dirty="0"/>
              <a:t>wydatki poniesione na podatek od towarów i </a:t>
            </a:r>
            <a:r>
              <a:rPr lang="pl-PL" sz="2200" b="1" dirty="0" smtClean="0"/>
              <a:t>usług (VAT)</a:t>
            </a:r>
          </a:p>
          <a:p>
            <a:pPr marL="0" lvl="0" indent="0">
              <a:spcBef>
                <a:spcPts val="0"/>
              </a:spcBef>
              <a:buNone/>
            </a:pPr>
            <a:endParaRPr lang="pl-PL" sz="1500" dirty="0"/>
          </a:p>
          <a:p>
            <a:pPr lvl="0"/>
            <a:r>
              <a:rPr lang="pl-PL" sz="2200" b="1" dirty="0"/>
              <a:t>promocja projektu </a:t>
            </a:r>
            <a:r>
              <a:rPr lang="pl-PL" sz="2200" dirty="0"/>
              <a:t>poniesiona zgodnie </a:t>
            </a:r>
            <a:r>
              <a:rPr lang="pl-PL" sz="2200" dirty="0" smtClean="0"/>
              <a:t>z </a:t>
            </a:r>
            <a:r>
              <a:rPr lang="pl-PL" sz="2200" i="1" dirty="0"/>
              <a:t>Wytycznymi </a:t>
            </a:r>
            <a:r>
              <a:rPr lang="pl-PL" sz="2200" i="1" dirty="0" smtClean="0"/>
              <a:t/>
            </a:r>
            <a:br>
              <a:rPr lang="pl-PL" sz="2200" i="1" dirty="0" smtClean="0"/>
            </a:br>
            <a:r>
              <a:rPr lang="pl-PL" sz="2200" i="1" dirty="0" smtClean="0"/>
              <a:t>dotyczącymi </a:t>
            </a:r>
            <a:r>
              <a:rPr lang="pl-PL" sz="2200" i="1" dirty="0"/>
              <a:t>informacji </a:t>
            </a:r>
            <a:r>
              <a:rPr lang="pl-PL" sz="2200" i="1" dirty="0" smtClean="0"/>
              <a:t>i </a:t>
            </a:r>
            <a:r>
              <a:rPr lang="pl-PL" sz="2200" i="1" dirty="0"/>
              <a:t>promocji Funduszy Europejskich </a:t>
            </a:r>
            <a:r>
              <a:rPr lang="pl-PL" sz="2200" i="1" dirty="0" smtClean="0"/>
              <a:t/>
            </a:r>
            <a:br>
              <a:rPr lang="pl-PL" sz="2200" i="1" dirty="0" smtClean="0"/>
            </a:br>
            <a:r>
              <a:rPr lang="pl-PL" sz="2200" i="1" dirty="0" smtClean="0"/>
              <a:t>na </a:t>
            </a:r>
            <a:r>
              <a:rPr lang="pl-PL" sz="2200" i="1" dirty="0"/>
              <a:t>lata 2021-2027</a:t>
            </a:r>
            <a:r>
              <a:rPr lang="pl-PL" sz="2200" dirty="0"/>
              <a:t>, </a:t>
            </a:r>
            <a:r>
              <a:rPr lang="pl-PL" sz="2200" b="1" dirty="0" smtClean="0">
                <a:solidFill>
                  <a:srgbClr val="00B050"/>
                </a:solidFill>
              </a:rPr>
              <a:t>do </a:t>
            </a:r>
            <a:r>
              <a:rPr lang="pl-PL" sz="2200" b="1" dirty="0">
                <a:solidFill>
                  <a:srgbClr val="00B050"/>
                </a:solidFill>
              </a:rPr>
              <a:t>wysokości </a:t>
            </a:r>
            <a:r>
              <a:rPr lang="pl-PL" sz="2200" b="1" dirty="0" smtClean="0">
                <a:solidFill>
                  <a:srgbClr val="00B050"/>
                </a:solidFill>
              </a:rPr>
              <a:t>5</a:t>
            </a:r>
            <a:r>
              <a:rPr lang="pl-PL" sz="2200" b="1" dirty="0">
                <a:solidFill>
                  <a:srgbClr val="00B050"/>
                </a:solidFill>
              </a:rPr>
              <a:t>% wydatków kwalifikowanych </a:t>
            </a:r>
            <a:r>
              <a:rPr lang="pl-PL" sz="2200" b="1" dirty="0" smtClean="0">
                <a:solidFill>
                  <a:srgbClr val="00B050"/>
                </a:solidFill>
              </a:rPr>
              <a:t/>
            </a:r>
            <a:br>
              <a:rPr lang="pl-PL" sz="2200" b="1" dirty="0" smtClean="0">
                <a:solidFill>
                  <a:srgbClr val="00B050"/>
                </a:solidFill>
              </a:rPr>
            </a:br>
            <a:r>
              <a:rPr lang="pl-PL" sz="2200" b="1" dirty="0" smtClean="0">
                <a:solidFill>
                  <a:srgbClr val="00B050"/>
                </a:solidFill>
              </a:rPr>
              <a:t>i </a:t>
            </a:r>
            <a:r>
              <a:rPr lang="pl-PL" sz="2200" b="1" dirty="0">
                <a:solidFill>
                  <a:srgbClr val="00B050"/>
                </a:solidFill>
              </a:rPr>
              <a:t>nie większa niż </a:t>
            </a:r>
            <a:r>
              <a:rPr lang="pl-PL" sz="2200" b="1" dirty="0" smtClean="0">
                <a:solidFill>
                  <a:srgbClr val="00B050"/>
                </a:solidFill>
              </a:rPr>
              <a:t>150 000,00 </a:t>
            </a:r>
            <a:r>
              <a:rPr lang="pl-PL" sz="2200" b="1" dirty="0">
                <a:solidFill>
                  <a:srgbClr val="00B050"/>
                </a:solidFill>
              </a:rPr>
              <a:t>zł brutto</a:t>
            </a:r>
          </a:p>
        </p:txBody>
      </p:sp>
    </p:spTree>
    <p:extLst>
      <p:ext uri="{BB962C8B-B14F-4D97-AF65-F5344CB8AC3E}">
        <p14:creationId xmlns:p14="http://schemas.microsoft.com/office/powerpoint/2010/main" val="2312327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sz="4000" b="1" u="sng" cap="all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KWALIFIKOWALNOŚĆ WYDATKÓW</a:t>
            </a:r>
            <a:br>
              <a:rPr lang="pl-PL" sz="4000" b="1" u="sng" cap="all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</a:br>
            <a:r>
              <a:rPr lang="pl-PL" sz="4000" b="1" u="sng" cap="all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- </a:t>
            </a:r>
            <a:r>
              <a:rPr lang="pl-PL" sz="4000" b="1" u="sng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najważniejsze informacje</a:t>
            </a:r>
            <a:endParaRPr lang="pl-PL" sz="2800" b="1" u="sng" dirty="0">
              <a:solidFill>
                <a:srgbClr val="00B05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lvl="0" indent="0">
              <a:buNone/>
            </a:pPr>
            <a:endParaRPr lang="pl-PL" b="1" dirty="0" smtClean="0"/>
          </a:p>
          <a:p>
            <a:pPr marL="0" lvl="0" indent="0">
              <a:buNone/>
            </a:pPr>
            <a:r>
              <a:rPr lang="pl-PL" b="1" dirty="0" smtClean="0"/>
              <a:t>Wydatkami niekwalifikowalnymi dla projektu są</a:t>
            </a:r>
            <a:r>
              <a:rPr lang="pl-PL" dirty="0" smtClean="0"/>
              <a:t>: </a:t>
            </a:r>
          </a:p>
          <a:p>
            <a:pPr marL="0" lvl="0" indent="0">
              <a:spcBef>
                <a:spcPts val="0"/>
              </a:spcBef>
              <a:buNone/>
            </a:pPr>
            <a:endParaRPr lang="pl-PL" sz="1800" dirty="0"/>
          </a:p>
          <a:p>
            <a:pPr lvl="0"/>
            <a:r>
              <a:rPr lang="pl-PL" sz="2200" dirty="0" smtClean="0"/>
              <a:t>Wydatki poniesione </a:t>
            </a:r>
            <a:r>
              <a:rPr lang="pl-PL" sz="2200" dirty="0"/>
              <a:t>na opracowanie lub aktualizację studium wykonalności/biznes planu lub ich elementów </a:t>
            </a:r>
            <a:r>
              <a:rPr lang="pl-PL" sz="2200" dirty="0" smtClean="0"/>
              <a:t>powyżej 10 000,00 zł </a:t>
            </a:r>
            <a:endParaRPr lang="pl-PL" sz="2200" dirty="0"/>
          </a:p>
          <a:p>
            <a:pPr lvl="0"/>
            <a:r>
              <a:rPr lang="pl-PL" sz="2200" dirty="0" smtClean="0"/>
              <a:t>W przypadku </a:t>
            </a:r>
            <a:r>
              <a:rPr lang="pl-PL" sz="2200" dirty="0"/>
              <a:t>projektów partnerskich, w których uczestniczy </a:t>
            </a:r>
            <a:r>
              <a:rPr lang="pl-PL" sz="2200" dirty="0" smtClean="0"/>
              <a:t/>
            </a:r>
            <a:br>
              <a:rPr lang="pl-PL" sz="2200" dirty="0" smtClean="0"/>
            </a:br>
            <a:r>
              <a:rPr lang="pl-PL" sz="2200" dirty="0" smtClean="0"/>
              <a:t>co </a:t>
            </a:r>
            <a:r>
              <a:rPr lang="pl-PL" sz="2200" dirty="0"/>
              <a:t>najmniej </a:t>
            </a:r>
            <a:r>
              <a:rPr lang="pl-PL" sz="2200" dirty="0" smtClean="0"/>
              <a:t>4 </a:t>
            </a:r>
            <a:r>
              <a:rPr lang="pl-PL" sz="2200" dirty="0"/>
              <a:t>partnerów wydatki poniesione na opracowanie </a:t>
            </a:r>
            <a:r>
              <a:rPr lang="pl-PL" sz="2200" dirty="0" smtClean="0"/>
              <a:t/>
            </a:r>
            <a:br>
              <a:rPr lang="pl-PL" sz="2200" dirty="0" smtClean="0"/>
            </a:br>
            <a:r>
              <a:rPr lang="pl-PL" sz="2200" dirty="0" smtClean="0"/>
              <a:t>lub </a:t>
            </a:r>
            <a:r>
              <a:rPr lang="pl-PL" sz="2200" dirty="0"/>
              <a:t>aktualizację studium wykonalności/biznes planu </a:t>
            </a:r>
            <a:r>
              <a:rPr lang="pl-PL" sz="2200" dirty="0" smtClean="0"/>
              <a:t/>
            </a:r>
            <a:br>
              <a:rPr lang="pl-PL" sz="2200" dirty="0" smtClean="0"/>
            </a:br>
            <a:r>
              <a:rPr lang="pl-PL" sz="2200" dirty="0" smtClean="0"/>
              <a:t>lub ich </a:t>
            </a:r>
            <a:r>
              <a:rPr lang="pl-PL" sz="2200" dirty="0"/>
              <a:t>elementów powyżej </a:t>
            </a:r>
            <a:r>
              <a:rPr lang="pl-PL" sz="2200" dirty="0" smtClean="0"/>
              <a:t>20 000,00 zł</a:t>
            </a:r>
            <a:endParaRPr lang="pl-PL" sz="2200" dirty="0"/>
          </a:p>
          <a:p>
            <a:pPr lvl="0"/>
            <a:r>
              <a:rPr lang="pl-PL" sz="2200" dirty="0"/>
              <a:t>K</a:t>
            </a:r>
            <a:r>
              <a:rPr lang="pl-PL" sz="2200" dirty="0" smtClean="0"/>
              <a:t>olejna </a:t>
            </a:r>
            <a:r>
              <a:rPr lang="pl-PL" sz="2200" dirty="0"/>
              <a:t>wersja studium wykonalności/biznesplanu, dokumentacji technicznej (kwalifikuje się jedna wersja dokumentu: opracowanie </a:t>
            </a:r>
            <a:r>
              <a:rPr lang="pl-PL" sz="2200" dirty="0" smtClean="0"/>
              <a:t/>
            </a:r>
            <a:br>
              <a:rPr lang="pl-PL" sz="2200" dirty="0" smtClean="0"/>
            </a:br>
            <a:r>
              <a:rPr lang="pl-PL" sz="2200" dirty="0" smtClean="0"/>
              <a:t>lub </a:t>
            </a:r>
            <a:r>
              <a:rPr lang="pl-PL" sz="2200" dirty="0"/>
              <a:t>aktualizacja</a:t>
            </a:r>
            <a:r>
              <a:rPr lang="pl-PL" sz="2200" dirty="0" smtClean="0"/>
              <a:t>) </a:t>
            </a:r>
            <a:endParaRPr lang="pl-PL" sz="2200" dirty="0"/>
          </a:p>
          <a:p>
            <a:r>
              <a:rPr lang="pl-PL" sz="2200" dirty="0"/>
              <a:t>K</a:t>
            </a:r>
            <a:r>
              <a:rPr lang="pl-PL" sz="2200" dirty="0" smtClean="0"/>
              <a:t>oszty amortyzacji</a:t>
            </a:r>
          </a:p>
          <a:p>
            <a:r>
              <a:rPr lang="pl-PL" sz="2200" dirty="0"/>
              <a:t>K</a:t>
            </a:r>
            <a:r>
              <a:rPr lang="pl-PL" sz="2200" dirty="0" smtClean="0"/>
              <a:t>oszty </a:t>
            </a:r>
            <a:r>
              <a:rPr lang="pl-PL" sz="2200" dirty="0"/>
              <a:t>bieżącego utrzymania </a:t>
            </a:r>
            <a:r>
              <a:rPr lang="pl-PL" sz="2200" dirty="0" smtClean="0"/>
              <a:t>infrastruktury</a:t>
            </a:r>
            <a:endParaRPr lang="pl-PL" sz="2200" dirty="0"/>
          </a:p>
        </p:txBody>
      </p:sp>
    </p:spTree>
    <p:extLst>
      <p:ext uri="{BB962C8B-B14F-4D97-AF65-F5344CB8AC3E}">
        <p14:creationId xmlns:p14="http://schemas.microsoft.com/office/powerpoint/2010/main" val="29404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sz="4000" b="1" u="sng" cap="all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KWALIFIKOWALNOŚĆ WYDATKÓW</a:t>
            </a:r>
            <a:br>
              <a:rPr lang="pl-PL" sz="4000" b="1" u="sng" cap="all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</a:br>
            <a:r>
              <a:rPr lang="pl-PL" sz="4000" b="1" u="sng" cap="all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- </a:t>
            </a:r>
            <a:r>
              <a:rPr lang="pl-PL" sz="4000" b="1" u="sng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najważniejsze informacje</a:t>
            </a:r>
            <a:endParaRPr lang="pl-PL" sz="2800" b="1" u="sng" dirty="0">
              <a:solidFill>
                <a:srgbClr val="00B05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spcBef>
                <a:spcPts val="0"/>
              </a:spcBef>
              <a:buNone/>
            </a:pPr>
            <a:endParaRPr lang="pl-PL" sz="1800" dirty="0"/>
          </a:p>
          <a:p>
            <a:pPr lvl="0"/>
            <a:r>
              <a:rPr lang="pl-PL" sz="2000" dirty="0"/>
              <a:t>K</a:t>
            </a:r>
            <a:r>
              <a:rPr lang="pl-PL" sz="2000" dirty="0" smtClean="0"/>
              <a:t>oszty </a:t>
            </a:r>
            <a:r>
              <a:rPr lang="pl-PL" sz="2000" dirty="0"/>
              <a:t>związane z zaangażowaniem </a:t>
            </a:r>
            <a:r>
              <a:rPr lang="pl-PL" sz="2000" dirty="0" smtClean="0"/>
              <a:t>personelu</a:t>
            </a:r>
            <a:endParaRPr lang="pl-PL" sz="2000" dirty="0"/>
          </a:p>
          <a:p>
            <a:pPr lvl="0"/>
            <a:r>
              <a:rPr lang="pl-PL" sz="2000" dirty="0"/>
              <a:t>Z</a:t>
            </a:r>
            <a:r>
              <a:rPr lang="pl-PL" sz="2000" dirty="0" smtClean="0"/>
              <a:t>arządzanie </a:t>
            </a:r>
            <a:r>
              <a:rPr lang="pl-PL" sz="2000" dirty="0"/>
              <a:t>i obsługa projektu, w tym przygotowanie wniosku </a:t>
            </a: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>o </a:t>
            </a:r>
            <a:r>
              <a:rPr lang="pl-PL" sz="2000" dirty="0"/>
              <a:t>dofinansowanie oraz wniosków o płatność rozliczających wydatki </a:t>
            </a: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>w projekcie</a:t>
            </a:r>
            <a:endParaRPr lang="pl-PL" sz="2000" dirty="0"/>
          </a:p>
          <a:p>
            <a:pPr lvl="0"/>
            <a:r>
              <a:rPr lang="pl-PL" sz="2000" dirty="0"/>
              <a:t>Z</a:t>
            </a:r>
            <a:r>
              <a:rPr lang="pl-PL" sz="2000" dirty="0" smtClean="0"/>
              <a:t>akup </a:t>
            </a:r>
            <a:r>
              <a:rPr lang="pl-PL" sz="2000" dirty="0"/>
              <a:t>tzw. </a:t>
            </a:r>
            <a:r>
              <a:rPr lang="pl-PL" sz="2000" dirty="0" smtClean="0"/>
              <a:t>gadżetów, np</a:t>
            </a:r>
            <a:r>
              <a:rPr lang="pl-PL" sz="2000" dirty="0"/>
              <a:t>. kubków, słodyczy,  czapeczek, smyczy, breloczków, długopisów, notatników, </a:t>
            </a:r>
            <a:r>
              <a:rPr lang="pl-PL" sz="2000" dirty="0" smtClean="0"/>
              <a:t>odzieży </a:t>
            </a:r>
            <a:r>
              <a:rPr lang="pl-PL" sz="2000" dirty="0"/>
              <a:t>itp</a:t>
            </a:r>
            <a:r>
              <a:rPr lang="pl-PL" sz="2000" dirty="0" smtClean="0"/>
              <a:t>.</a:t>
            </a:r>
            <a:endParaRPr lang="pl-PL" sz="2000" dirty="0"/>
          </a:p>
          <a:p>
            <a:pPr lvl="0"/>
            <a:r>
              <a:rPr lang="pl-PL" sz="2000" dirty="0"/>
              <a:t>S</a:t>
            </a:r>
            <a:r>
              <a:rPr lang="pl-PL" sz="2000" dirty="0" smtClean="0"/>
              <a:t>zkolenia </a:t>
            </a:r>
            <a:r>
              <a:rPr lang="pl-PL" sz="2000" dirty="0"/>
              <a:t>pracowników (z wyłączeniem przeszkolenia przez Wykonawcę pracowników Beneficjenta w zakresie obsługi specjalistycznego </a:t>
            </a: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>sprzętu </a:t>
            </a:r>
            <a:r>
              <a:rPr lang="pl-PL" sz="2000" dirty="0"/>
              <a:t>nabytego w ramach projektu</a:t>
            </a:r>
            <a:r>
              <a:rPr lang="pl-PL" sz="2000" dirty="0" smtClean="0"/>
              <a:t>)</a:t>
            </a:r>
          </a:p>
          <a:p>
            <a:r>
              <a:rPr lang="pl-PL" sz="2000" dirty="0"/>
              <a:t>K</a:t>
            </a:r>
            <a:r>
              <a:rPr lang="pl-PL" sz="2000" dirty="0" smtClean="0"/>
              <a:t>oszty pośrednie</a:t>
            </a:r>
          </a:p>
          <a:p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1889299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sz="4000" b="1" u="sng" cap="all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KWALIFIKOWALNOŚĆ WYDATKÓW</a:t>
            </a:r>
            <a:br>
              <a:rPr lang="pl-PL" sz="4000" b="1" u="sng" cap="all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</a:br>
            <a:r>
              <a:rPr lang="pl-PL" sz="4000" b="1" u="sng" cap="all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- </a:t>
            </a:r>
            <a:r>
              <a:rPr lang="pl-PL" sz="4000" b="1" u="sng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najważniejsze informacje</a:t>
            </a:r>
            <a:endParaRPr lang="pl-PL" sz="2800" b="1" u="sng" dirty="0">
              <a:solidFill>
                <a:srgbClr val="00B05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endParaRPr lang="pl-PL" sz="2000" dirty="0" smtClean="0"/>
          </a:p>
          <a:p>
            <a:r>
              <a:rPr lang="pl-PL" sz="2000" dirty="0" smtClean="0"/>
              <a:t>Promocja </a:t>
            </a:r>
            <a:r>
              <a:rPr lang="pl-PL" sz="2000" dirty="0"/>
              <a:t>projektu poniesiona niezgodnie z </a:t>
            </a:r>
            <a:r>
              <a:rPr lang="pl-PL" sz="2000" dirty="0">
                <a:hlinkClick r:id="rId2"/>
              </a:rPr>
              <a:t>Wytycznymi dotyczącymi informacji i promocji Funduszy Europejskich na lata 2021-2027</a:t>
            </a:r>
            <a:r>
              <a:rPr lang="pl-PL" sz="2000" dirty="0"/>
              <a:t> </a:t>
            </a:r>
            <a:br>
              <a:rPr lang="pl-PL" sz="2000" dirty="0"/>
            </a:br>
            <a:r>
              <a:rPr lang="pl-PL" sz="2000" dirty="0"/>
              <a:t>oraz przekraczająca 5% wydatków kwalifikowanych i wyższa </a:t>
            </a:r>
            <a:br>
              <a:rPr lang="pl-PL" sz="2000" dirty="0"/>
            </a:br>
            <a:r>
              <a:rPr lang="pl-PL" sz="2000" dirty="0"/>
              <a:t>niż 150 000,00 zł brutto</a:t>
            </a:r>
          </a:p>
          <a:p>
            <a:pPr lvl="0"/>
            <a:r>
              <a:rPr lang="pl-PL" sz="2000" dirty="0"/>
              <a:t>I</a:t>
            </a:r>
            <a:r>
              <a:rPr lang="pl-PL" sz="2000" dirty="0" smtClean="0"/>
              <a:t>nne </a:t>
            </a:r>
            <a:r>
              <a:rPr lang="pl-PL" sz="2000" dirty="0"/>
              <a:t>wydatki poniesione niezgodnie z typami projektów uwzględnionymi </a:t>
            </a:r>
            <a:br>
              <a:rPr lang="pl-PL" sz="2000" dirty="0"/>
            </a:br>
            <a:r>
              <a:rPr lang="pl-PL" sz="2000" dirty="0"/>
              <a:t>w SZOP, Priorytet FEWM.02 ŚRODOWISKO, Działanie FEWM.02.07 Adaptacja do zmian klimatu, SCHEMAT A, Typ </a:t>
            </a:r>
            <a:r>
              <a:rPr lang="pl-PL" sz="2000" dirty="0" smtClean="0"/>
              <a:t>3</a:t>
            </a:r>
            <a:endParaRPr lang="pl-PL" sz="2000" dirty="0"/>
          </a:p>
          <a:p>
            <a:pPr lvl="0"/>
            <a:r>
              <a:rPr lang="pl-PL" sz="2000" dirty="0"/>
              <a:t>Z</a:t>
            </a:r>
            <a:r>
              <a:rPr lang="pl-PL" sz="2000" dirty="0" smtClean="0"/>
              <a:t>akup </a:t>
            </a:r>
            <a:r>
              <a:rPr lang="pl-PL" sz="2000" dirty="0"/>
              <a:t>pojazdów służących podmiotom leczniczym udzielającym świadczeń zdrowotnych w zakresie ratownictwa </a:t>
            </a:r>
            <a:r>
              <a:rPr lang="pl-PL" sz="2000" dirty="0" smtClean="0"/>
              <a:t>medycznego</a:t>
            </a:r>
            <a:endParaRPr lang="pl-PL" sz="2000" dirty="0"/>
          </a:p>
          <a:p>
            <a:pPr lvl="0"/>
            <a:r>
              <a:rPr lang="pl-PL" sz="2000" dirty="0"/>
              <a:t>B</a:t>
            </a:r>
            <a:r>
              <a:rPr lang="pl-PL" sz="2000" dirty="0" smtClean="0"/>
              <a:t>udowa/przebudowa/remont </a:t>
            </a:r>
            <a:r>
              <a:rPr lang="pl-PL" sz="2000" dirty="0"/>
              <a:t>siedzib jednostek służb ratowniczych </a:t>
            </a: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>oraz garaży</a:t>
            </a: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540819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sz="4000" b="1" u="sng" cap="all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KWALIFIKOWALNOŚĆ WYDATKÓW</a:t>
            </a:r>
            <a:br>
              <a:rPr lang="pl-PL" sz="4000" b="1" u="sng" cap="all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</a:br>
            <a:r>
              <a:rPr lang="pl-PL" sz="4000" b="1" u="sng" cap="all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- </a:t>
            </a:r>
            <a:r>
              <a:rPr lang="pl-PL" sz="4000" b="1" u="sng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najważniejsze informacje</a:t>
            </a:r>
            <a:endParaRPr lang="pl-PL" sz="2800" b="1" u="sng" dirty="0">
              <a:solidFill>
                <a:srgbClr val="00B05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lvl="0" indent="0">
              <a:buNone/>
            </a:pPr>
            <a:endParaRPr lang="pl-PL" sz="2000" dirty="0" smtClean="0"/>
          </a:p>
          <a:p>
            <a:pPr marL="0" lvl="0" indent="0">
              <a:buNone/>
            </a:pPr>
            <a:r>
              <a:rPr lang="pl-PL" sz="2400" b="1" dirty="0"/>
              <a:t>Projekty muszą być realizowane zgodnie z następującymi zasadami:</a:t>
            </a:r>
          </a:p>
          <a:p>
            <a:pPr lvl="0"/>
            <a:r>
              <a:rPr lang="pl-PL" sz="2400" dirty="0"/>
              <a:t>Wnioskodawcy, którzy chcą </a:t>
            </a:r>
            <a:r>
              <a:rPr lang="pl-PL" sz="2400" b="1" dirty="0">
                <a:solidFill>
                  <a:srgbClr val="00B050"/>
                </a:solidFill>
              </a:rPr>
              <a:t>przed zawarciem umowy </a:t>
            </a:r>
            <a:r>
              <a:rPr lang="pl-PL" sz="2400" b="1" dirty="0" smtClean="0">
                <a:solidFill>
                  <a:srgbClr val="00B050"/>
                </a:solidFill>
              </a:rPr>
              <a:t/>
            </a:r>
            <a:br>
              <a:rPr lang="pl-PL" sz="2400" b="1" dirty="0" smtClean="0">
                <a:solidFill>
                  <a:srgbClr val="00B050"/>
                </a:solidFill>
              </a:rPr>
            </a:br>
            <a:r>
              <a:rPr lang="pl-PL" sz="2400" b="1" dirty="0" smtClean="0">
                <a:solidFill>
                  <a:srgbClr val="00B050"/>
                </a:solidFill>
              </a:rPr>
              <a:t>o </a:t>
            </a:r>
            <a:r>
              <a:rPr lang="pl-PL" sz="2400" b="1" dirty="0">
                <a:solidFill>
                  <a:srgbClr val="00B050"/>
                </a:solidFill>
              </a:rPr>
              <a:t>dofinansowanie (na własne ryzyko) rozpocząć realizację projektu </a:t>
            </a:r>
            <a:r>
              <a:rPr lang="pl-PL" sz="2400" dirty="0" smtClean="0"/>
              <a:t/>
            </a:r>
            <a:br>
              <a:rPr lang="pl-PL" sz="2400" dirty="0" smtClean="0"/>
            </a:br>
            <a:r>
              <a:rPr lang="pl-PL" sz="2400" dirty="0" smtClean="0"/>
              <a:t>(</a:t>
            </a:r>
            <a:r>
              <a:rPr lang="pl-PL" sz="2400" dirty="0"/>
              <a:t>w sytuacji przewidzianej w </a:t>
            </a:r>
            <a:r>
              <a:rPr lang="pl-PL" sz="2400" i="1" dirty="0"/>
              <a:t>Wytycznych dotyczących kwalifikowalności wydatków na lata 2021-2027 </a:t>
            </a:r>
            <a:r>
              <a:rPr lang="pl-PL" sz="2400" dirty="0"/>
              <a:t>obowiązujących na dzień wszczęcia postępowania) powinni upubliczniać swoje zapytania ofertowe </a:t>
            </a:r>
            <a:r>
              <a:rPr lang="pl-PL" sz="2400" dirty="0" smtClean="0"/>
              <a:t/>
            </a:r>
            <a:br>
              <a:rPr lang="pl-PL" sz="2400" dirty="0" smtClean="0"/>
            </a:br>
            <a:r>
              <a:rPr lang="pl-PL" sz="2400" dirty="0" smtClean="0"/>
              <a:t>na </a:t>
            </a:r>
            <a:r>
              <a:rPr lang="pl-PL" sz="2400" dirty="0"/>
              <a:t>stronie internetowej </a:t>
            </a:r>
            <a:r>
              <a:rPr lang="pl-PL" sz="2400" u="sng" dirty="0">
                <a:hlinkClick r:id="rId2"/>
              </a:rPr>
              <a:t>https://bazakonkurencyjnosci.funduszeeuropejskie.gov.pl/</a:t>
            </a:r>
            <a:r>
              <a:rPr lang="pl-PL" sz="2400" dirty="0"/>
              <a:t>. </a:t>
            </a:r>
            <a:br>
              <a:rPr lang="pl-PL" sz="2400" dirty="0"/>
            </a:br>
            <a:r>
              <a:rPr lang="pl-PL" sz="2400" dirty="0"/>
              <a:t>Za treść publikowanych materiałów odpowiada wyłącznie </a:t>
            </a:r>
            <a:r>
              <a:rPr lang="pl-PL" sz="2400" dirty="0" smtClean="0"/>
              <a:t>Wnioskodawca</a:t>
            </a:r>
            <a:endParaRPr lang="pl-PL" sz="2400" dirty="0"/>
          </a:p>
          <a:p>
            <a:pPr lvl="0"/>
            <a:r>
              <a:rPr lang="pl-PL" sz="2400" dirty="0"/>
              <a:t>Zapytanie </a:t>
            </a:r>
            <a:r>
              <a:rPr lang="pl-PL" sz="2400" dirty="0" smtClean="0"/>
              <a:t>ofertowe powinno </a:t>
            </a:r>
            <a:r>
              <a:rPr lang="pl-PL" sz="2400" dirty="0"/>
              <a:t>zawierać elementy określone </a:t>
            </a:r>
            <a:r>
              <a:rPr lang="pl-PL" sz="2400" dirty="0" smtClean="0"/>
              <a:t/>
            </a:r>
            <a:br>
              <a:rPr lang="pl-PL" sz="2400" dirty="0" smtClean="0"/>
            </a:br>
            <a:r>
              <a:rPr lang="pl-PL" sz="2400" dirty="0" smtClean="0"/>
              <a:t>w ww. wytycznych </a:t>
            </a:r>
            <a:endParaRPr lang="pl-PL" sz="2400" dirty="0"/>
          </a:p>
          <a:p>
            <a:pPr lvl="0"/>
            <a:r>
              <a:rPr lang="pl-PL" sz="2400" dirty="0"/>
              <a:t>W przypadku problemów technicznych z upublicznieniem </a:t>
            </a:r>
            <a:r>
              <a:rPr lang="pl-PL" sz="2400" dirty="0" smtClean="0"/>
              <a:t/>
            </a:r>
            <a:br>
              <a:rPr lang="pl-PL" sz="2400" dirty="0" smtClean="0"/>
            </a:br>
            <a:r>
              <a:rPr lang="pl-PL" sz="2400" dirty="0" smtClean="0"/>
              <a:t>zapytań </a:t>
            </a:r>
            <a:r>
              <a:rPr lang="pl-PL" sz="2400" dirty="0"/>
              <a:t>ofertowych, </a:t>
            </a:r>
            <a:r>
              <a:rPr lang="pl-PL" sz="2400" dirty="0" smtClean="0"/>
              <a:t>wsparcie </a:t>
            </a:r>
            <a:r>
              <a:rPr lang="pl-PL" sz="2400" dirty="0"/>
              <a:t>techniczne można uzyskać drogą elektroniczną pod </a:t>
            </a:r>
            <a:r>
              <a:rPr lang="pl-PL" sz="2400"/>
              <a:t>adresem </a:t>
            </a:r>
            <a:r>
              <a:rPr lang="pl-PL" sz="2400" u="sng" smtClean="0">
                <a:hlinkClick r:id="rId3"/>
              </a:rPr>
              <a:t>amiz.fewm@warmia.mazury.pl</a:t>
            </a:r>
            <a:endParaRPr lang="pl-PL" sz="2400" u="sng" dirty="0" smtClean="0"/>
          </a:p>
          <a:p>
            <a:pPr lvl="0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12339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sz="4000" b="1" u="sng" cap="all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WSKAŹNIKI REALIZOWANE </a:t>
            </a:r>
            <a:br>
              <a:rPr lang="pl-PL" sz="4000" b="1" u="sng" cap="all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</a:br>
            <a:r>
              <a:rPr lang="pl-PL" sz="4000" b="1" u="sng" cap="all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W RAMACH PROJEKTU</a:t>
            </a:r>
            <a:br>
              <a:rPr lang="pl-PL" sz="4000" b="1" u="sng" cap="all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</a:br>
            <a:endParaRPr lang="pl-PL" sz="2800" b="1" u="sng" dirty="0">
              <a:solidFill>
                <a:srgbClr val="00B05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lvl="0" indent="0">
              <a:buNone/>
            </a:pPr>
            <a:endParaRPr lang="pl-PL" sz="2000" dirty="0" smtClean="0"/>
          </a:p>
          <a:p>
            <a:pPr marL="0" indent="0">
              <a:buNone/>
            </a:pPr>
            <a:r>
              <a:rPr lang="pl-PL" sz="4500" b="1" dirty="0"/>
              <a:t>Wnioskodawca zobligowany jest </a:t>
            </a:r>
            <a:r>
              <a:rPr lang="pl-PL" sz="4500" b="1" dirty="0" smtClean="0"/>
              <a:t>do: </a:t>
            </a:r>
          </a:p>
          <a:p>
            <a:pPr marL="0" indent="0">
              <a:spcBef>
                <a:spcPts val="0"/>
              </a:spcBef>
              <a:buNone/>
            </a:pPr>
            <a:endParaRPr lang="pl-PL" sz="3200" dirty="0" smtClean="0"/>
          </a:p>
          <a:p>
            <a:r>
              <a:rPr lang="pl-PL" sz="4500" dirty="0" smtClean="0"/>
              <a:t>Określenia </a:t>
            </a:r>
            <a:r>
              <a:rPr lang="pl-PL" sz="4500" b="1" dirty="0">
                <a:solidFill>
                  <a:srgbClr val="00B050"/>
                </a:solidFill>
              </a:rPr>
              <a:t>wartości docelowych wskaźników produktu i rezultatu </a:t>
            </a:r>
            <a:r>
              <a:rPr lang="pl-PL" sz="4500" dirty="0"/>
              <a:t>możliwych do zrealizowania </a:t>
            </a:r>
            <a:r>
              <a:rPr lang="pl-PL" sz="4500" dirty="0" smtClean="0"/>
              <a:t/>
            </a:r>
            <a:br>
              <a:rPr lang="pl-PL" sz="4500" dirty="0" smtClean="0"/>
            </a:br>
            <a:r>
              <a:rPr lang="pl-PL" sz="4500" dirty="0" smtClean="0"/>
              <a:t>w </a:t>
            </a:r>
            <a:r>
              <a:rPr lang="pl-PL" sz="4500" dirty="0"/>
              <a:t>ramach danego typu </a:t>
            </a:r>
            <a:r>
              <a:rPr lang="pl-PL" sz="4500" dirty="0" smtClean="0"/>
              <a:t>projektu</a:t>
            </a:r>
          </a:p>
          <a:p>
            <a:pPr marL="0" indent="0">
              <a:spcBef>
                <a:spcPts val="0"/>
              </a:spcBef>
              <a:buNone/>
            </a:pPr>
            <a:endParaRPr lang="pl-PL" sz="2700" dirty="0"/>
          </a:p>
          <a:p>
            <a:r>
              <a:rPr lang="pl-PL" sz="4500" dirty="0" smtClean="0"/>
              <a:t>Wyboru </a:t>
            </a:r>
            <a:r>
              <a:rPr lang="pl-PL" sz="4500" dirty="0"/>
              <a:t>wszystkich </a:t>
            </a:r>
            <a:r>
              <a:rPr lang="pl-PL" sz="4500" b="1" dirty="0">
                <a:solidFill>
                  <a:srgbClr val="00B050"/>
                </a:solidFill>
              </a:rPr>
              <a:t>wskaźników adekwatnych </a:t>
            </a:r>
            <a:r>
              <a:rPr lang="pl-PL" sz="4500" dirty="0" smtClean="0"/>
              <a:t/>
            </a:r>
            <a:br>
              <a:rPr lang="pl-PL" sz="4500" dirty="0" smtClean="0"/>
            </a:br>
            <a:r>
              <a:rPr lang="pl-PL" sz="4500" dirty="0" smtClean="0"/>
              <a:t>w </a:t>
            </a:r>
            <a:r>
              <a:rPr lang="pl-PL" sz="4500" dirty="0"/>
              <a:t>odniesieniu do zakresu rzeczowego projektu </a:t>
            </a:r>
            <a:r>
              <a:rPr lang="pl-PL" sz="4500" dirty="0" smtClean="0"/>
              <a:t/>
            </a:r>
            <a:br>
              <a:rPr lang="pl-PL" sz="4500" dirty="0" smtClean="0"/>
            </a:br>
            <a:r>
              <a:rPr lang="pl-PL" sz="4500" b="1" dirty="0" smtClean="0">
                <a:solidFill>
                  <a:srgbClr val="00B050"/>
                </a:solidFill>
              </a:rPr>
              <a:t>z katalogu zawartego w </a:t>
            </a:r>
            <a:r>
              <a:rPr lang="pl-PL" sz="4500" b="1" u="sng" dirty="0">
                <a:solidFill>
                  <a:srgbClr val="00B050"/>
                </a:solidFill>
              </a:rPr>
              <a:t>§ </a:t>
            </a:r>
            <a:r>
              <a:rPr lang="pl-PL" sz="4500" b="1" u="sng" dirty="0" smtClean="0">
                <a:solidFill>
                  <a:srgbClr val="00B050"/>
                </a:solidFill>
              </a:rPr>
              <a:t>14 ust. 2 Regulaminu</a:t>
            </a:r>
            <a:r>
              <a:rPr lang="pl-PL" sz="4500" dirty="0" smtClean="0"/>
              <a:t>, </a:t>
            </a:r>
            <a:br>
              <a:rPr lang="pl-PL" sz="4500" dirty="0" smtClean="0"/>
            </a:br>
            <a:r>
              <a:rPr lang="pl-PL" sz="4500" dirty="0" smtClean="0"/>
              <a:t>w którym podano definicje wskaźników </a:t>
            </a:r>
            <a:br>
              <a:rPr lang="pl-PL" sz="4500" dirty="0" smtClean="0"/>
            </a:br>
            <a:r>
              <a:rPr lang="pl-PL" sz="4500" dirty="0" smtClean="0"/>
              <a:t>oraz metodę ich pomiaru i </a:t>
            </a:r>
            <a:r>
              <a:rPr lang="pl-PL" sz="4500" dirty="0"/>
              <a:t>źródło </a:t>
            </a:r>
            <a:r>
              <a:rPr lang="pl-PL" sz="4500" dirty="0" smtClean="0"/>
              <a:t>informacji </a:t>
            </a:r>
            <a:br>
              <a:rPr lang="pl-PL" sz="4500" dirty="0" smtClean="0"/>
            </a:br>
            <a:r>
              <a:rPr lang="pl-PL" sz="4500" dirty="0" smtClean="0"/>
              <a:t>o ich osiągnięciu</a:t>
            </a:r>
          </a:p>
          <a:p>
            <a:pPr marL="216000" indent="0">
              <a:buNone/>
            </a:pPr>
            <a:r>
              <a:rPr lang="pl-PL" sz="2700" b="1" u="sng" dirty="0" smtClean="0">
                <a:solidFill>
                  <a:srgbClr val="FF0000"/>
                </a:solidFill>
              </a:rPr>
              <a:t>Uwaga: </a:t>
            </a:r>
          </a:p>
          <a:p>
            <a:pPr marL="216000" indent="0">
              <a:buNone/>
            </a:pPr>
            <a:r>
              <a:rPr lang="pl-PL" sz="2700" dirty="0" smtClean="0">
                <a:solidFill>
                  <a:srgbClr val="FF0000"/>
                </a:solidFill>
              </a:rPr>
              <a:t>Wnioskodawca nie wskazuje wskaźników własnych, jedynie te wskazane w Regulaminie</a:t>
            </a:r>
            <a:endParaRPr lang="pl-PL" sz="27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7402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sz="4000" b="1" u="sng" cap="all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WSKAŹNIKI REALIZOWANE </a:t>
            </a:r>
            <a:br>
              <a:rPr lang="pl-PL" sz="4000" b="1" u="sng" cap="all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</a:br>
            <a:r>
              <a:rPr lang="pl-PL" sz="4000" b="1" u="sng" cap="all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W RAMACH PROJEKTU</a:t>
            </a:r>
            <a:br>
              <a:rPr lang="pl-PL" sz="4000" b="1" u="sng" cap="all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</a:br>
            <a:endParaRPr lang="pl-PL" sz="2800" b="1" u="sng" dirty="0">
              <a:solidFill>
                <a:srgbClr val="00B05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28650" y="2055815"/>
            <a:ext cx="7886700" cy="462832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pl-PL" b="1" u="sng" dirty="0" smtClean="0">
                <a:solidFill>
                  <a:srgbClr val="00B050"/>
                </a:solidFill>
              </a:rPr>
              <a:t>Wskaźniki produktu</a:t>
            </a:r>
            <a:r>
              <a:rPr lang="pl-PL" dirty="0" smtClean="0">
                <a:solidFill>
                  <a:srgbClr val="00B050"/>
                </a:solidFill>
              </a:rPr>
              <a:t>:</a:t>
            </a:r>
            <a:r>
              <a:rPr lang="pl-PL" dirty="0" smtClean="0"/>
              <a:t> </a:t>
            </a:r>
          </a:p>
          <a:p>
            <a:pPr marL="0" indent="0">
              <a:spcBef>
                <a:spcPts val="0"/>
              </a:spcBef>
              <a:buNone/>
            </a:pPr>
            <a:endParaRPr lang="pl-PL" sz="1500" dirty="0" smtClean="0"/>
          </a:p>
          <a:p>
            <a:pPr marL="457200" indent="-457200">
              <a:buFont typeface="+mj-lt"/>
              <a:buAutoNum type="arabicPeriod"/>
            </a:pPr>
            <a:r>
              <a:rPr lang="pl-PL" sz="2900" b="1" dirty="0"/>
              <a:t>Inwestycje w nowe lub zmodernizowane systemy monitorowania, gotowości, ostrzegania i reagowania w kontekście klęsk żywiołowych </a:t>
            </a:r>
            <a:r>
              <a:rPr lang="pl-PL" sz="2900" b="1" dirty="0" smtClean="0"/>
              <a:t/>
            </a:r>
            <a:br>
              <a:rPr lang="pl-PL" sz="2900" b="1" dirty="0" smtClean="0"/>
            </a:br>
            <a:r>
              <a:rPr lang="pl-PL" sz="2900" b="1" dirty="0" smtClean="0"/>
              <a:t>i </a:t>
            </a:r>
            <a:r>
              <a:rPr lang="pl-PL" sz="2900" b="1" dirty="0"/>
              <a:t>katastrof w przypadku klęsk </a:t>
            </a:r>
            <a:r>
              <a:rPr lang="pl-PL" sz="2900" b="1" dirty="0" smtClean="0"/>
              <a:t>żywiołowych</a:t>
            </a:r>
          </a:p>
          <a:p>
            <a:pPr marL="457200" indent="-457200">
              <a:buFont typeface="+mj-lt"/>
              <a:buAutoNum type="arabicPeriod"/>
            </a:pPr>
            <a:r>
              <a:rPr lang="pl-PL" sz="2900" b="1" dirty="0" smtClean="0"/>
              <a:t>Liczba </a:t>
            </a:r>
            <a:r>
              <a:rPr lang="pl-PL" sz="2900" b="1" dirty="0"/>
              <a:t>jednostek służb ratowniczych doposażonych w sprzęt </a:t>
            </a:r>
            <a:r>
              <a:rPr lang="pl-PL" sz="2900" b="1" dirty="0" smtClean="0"/>
              <a:t/>
            </a:r>
            <a:br>
              <a:rPr lang="pl-PL" sz="2900" b="1" dirty="0" smtClean="0"/>
            </a:br>
            <a:r>
              <a:rPr lang="pl-PL" sz="2900" b="1" dirty="0" smtClean="0"/>
              <a:t>do </a:t>
            </a:r>
            <a:r>
              <a:rPr lang="pl-PL" sz="2900" b="1" dirty="0"/>
              <a:t>prowadzenia akcji ratowniczych i usuwania skutków </a:t>
            </a:r>
            <a:r>
              <a:rPr lang="pl-PL" sz="2900" b="1" dirty="0" smtClean="0"/>
              <a:t>katastrof</a:t>
            </a:r>
          </a:p>
          <a:p>
            <a:pPr marL="457200" indent="-457200">
              <a:buFont typeface="+mj-lt"/>
              <a:buAutoNum type="arabicPeriod"/>
            </a:pPr>
            <a:r>
              <a:rPr lang="pl-PL" sz="2900" b="1" dirty="0" smtClean="0"/>
              <a:t>Liczba </a:t>
            </a:r>
            <a:r>
              <a:rPr lang="pl-PL" sz="2900" b="1" dirty="0"/>
              <a:t>zakupionych wozów pożarniczych wyposażonych w sprzęt </a:t>
            </a:r>
            <a:r>
              <a:rPr lang="pl-PL" sz="2900" b="1" dirty="0" smtClean="0"/>
              <a:t/>
            </a:r>
            <a:br>
              <a:rPr lang="pl-PL" sz="2900" b="1" dirty="0" smtClean="0"/>
            </a:br>
            <a:r>
              <a:rPr lang="pl-PL" sz="2900" b="1" dirty="0" smtClean="0"/>
              <a:t>do </a:t>
            </a:r>
            <a:r>
              <a:rPr lang="pl-PL" sz="2900" b="1" dirty="0"/>
              <a:t>prowadzenia akcji ratowniczych i usuwania skutków </a:t>
            </a:r>
            <a:r>
              <a:rPr lang="pl-PL" sz="2900" b="1" dirty="0" smtClean="0"/>
              <a:t>katastrof</a:t>
            </a:r>
          </a:p>
          <a:p>
            <a:pPr marL="457200" indent="-457200">
              <a:buFont typeface="+mj-lt"/>
              <a:buAutoNum type="arabicPeriod"/>
            </a:pPr>
            <a:r>
              <a:rPr lang="pl-PL" sz="2900" b="1" dirty="0" smtClean="0"/>
              <a:t>Powierzchnia </a:t>
            </a:r>
            <a:r>
              <a:rPr lang="pl-PL" sz="2900" b="1" dirty="0"/>
              <a:t>objęta środkami ochrony przed klęskami żywiołowymi związanymi z klimatem (oprócz powodzi i niekontrolowanych pożarów</a:t>
            </a:r>
            <a:r>
              <a:rPr lang="pl-PL" sz="2900" b="1" dirty="0" smtClean="0"/>
              <a:t>)</a:t>
            </a:r>
          </a:p>
          <a:p>
            <a:pPr marL="0" indent="0">
              <a:buNone/>
            </a:pPr>
            <a:endParaRPr lang="pl-PL" sz="1800" b="1" dirty="0" smtClean="0"/>
          </a:p>
          <a:p>
            <a:pPr marL="0" indent="0">
              <a:buNone/>
            </a:pPr>
            <a:r>
              <a:rPr lang="pl-PL" sz="2000" b="1" u="sng" dirty="0">
                <a:solidFill>
                  <a:srgbClr val="FF0000"/>
                </a:solidFill>
              </a:rPr>
              <a:t>Uwaga: </a:t>
            </a:r>
          </a:p>
          <a:p>
            <a:pPr marL="0" indent="0" algn="just">
              <a:buNone/>
            </a:pPr>
            <a:r>
              <a:rPr lang="pl-PL" sz="2000" dirty="0"/>
              <a:t>Beneficjent zobowiązany jest do:</a:t>
            </a:r>
          </a:p>
          <a:p>
            <a:pPr algn="just"/>
            <a:r>
              <a:rPr lang="pl-PL" sz="2000" dirty="0"/>
              <a:t>osiągnięcia wskaźników produktu najpóźniej do dnia zakończenia realizacji projektu</a:t>
            </a:r>
          </a:p>
          <a:p>
            <a:r>
              <a:rPr lang="pl-PL" sz="2000" dirty="0"/>
              <a:t>wykazania poziomu ich realizacji we wniosku o płatność końcową oraz utrzymania ich  w okresie trwałości </a:t>
            </a:r>
            <a:r>
              <a:rPr lang="pl-PL" sz="2000" dirty="0" smtClean="0"/>
              <a:t>projektu</a:t>
            </a: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2041079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4000" b="1" u="sng" dirty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Terminy w naborze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pl-PL" dirty="0" smtClean="0"/>
              <a:t>Rozpoczęcie naboru: </a:t>
            </a:r>
            <a:br>
              <a:rPr lang="pl-PL" dirty="0" smtClean="0"/>
            </a:br>
            <a:r>
              <a:rPr lang="pl-PL" sz="3500" b="1" dirty="0" smtClean="0">
                <a:solidFill>
                  <a:srgbClr val="00B050"/>
                </a:solidFill>
              </a:rPr>
              <a:t>24.06.2024 </a:t>
            </a:r>
            <a:r>
              <a:rPr lang="pl-PL" sz="3500" b="1" dirty="0">
                <a:solidFill>
                  <a:srgbClr val="00B050"/>
                </a:solidFill>
              </a:rPr>
              <a:t>r. od godziny </a:t>
            </a:r>
            <a:r>
              <a:rPr lang="pl-PL" sz="3500" b="1" dirty="0" smtClean="0">
                <a:solidFill>
                  <a:srgbClr val="00B050"/>
                </a:solidFill>
              </a:rPr>
              <a:t>00:00</a:t>
            </a:r>
          </a:p>
          <a:p>
            <a:pPr marL="0" indent="0" algn="ctr">
              <a:buNone/>
            </a:pPr>
            <a:endParaRPr lang="pl-PL" b="1" dirty="0" smtClean="0"/>
          </a:p>
          <a:p>
            <a:pPr algn="ctr"/>
            <a:r>
              <a:rPr lang="pl-PL" dirty="0" smtClean="0"/>
              <a:t>Zakończenie naboru:</a:t>
            </a:r>
            <a:br>
              <a:rPr lang="pl-PL" dirty="0" smtClean="0"/>
            </a:br>
            <a:r>
              <a:rPr lang="pl-PL" sz="3500" b="1" dirty="0">
                <a:solidFill>
                  <a:srgbClr val="00B050"/>
                </a:solidFill>
              </a:rPr>
              <a:t>12.07.2024 r. do godziny 23:59</a:t>
            </a:r>
          </a:p>
          <a:p>
            <a:pPr marL="0" indent="0" algn="ctr">
              <a:buNone/>
            </a:pPr>
            <a:endParaRPr lang="pl-PL" b="1" dirty="0" smtClean="0"/>
          </a:p>
          <a:p>
            <a:pPr algn="ctr"/>
            <a:r>
              <a:rPr lang="pl-PL" dirty="0"/>
              <a:t>Orientacyjny termin rozstrzygnięcia </a:t>
            </a:r>
            <a:r>
              <a:rPr lang="pl-PL" dirty="0" smtClean="0"/>
              <a:t>naboru: </a:t>
            </a:r>
            <a:br>
              <a:rPr lang="pl-PL" dirty="0" smtClean="0"/>
            </a:br>
            <a:r>
              <a:rPr lang="pl-PL" sz="3500" b="1" dirty="0">
                <a:solidFill>
                  <a:srgbClr val="00B050"/>
                </a:solidFill>
              </a:rPr>
              <a:t>luty 2025 r. </a:t>
            </a:r>
          </a:p>
        </p:txBody>
      </p:sp>
    </p:spTree>
    <p:extLst>
      <p:ext uri="{BB962C8B-B14F-4D97-AF65-F5344CB8AC3E}">
        <p14:creationId xmlns:p14="http://schemas.microsoft.com/office/powerpoint/2010/main" val="1067646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sz="4000" b="1" u="sng" cap="all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WSKAŹNIKI REALIZOWANE </a:t>
            </a:r>
            <a:br>
              <a:rPr lang="pl-PL" sz="4000" b="1" u="sng" cap="all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</a:br>
            <a:r>
              <a:rPr lang="pl-PL" sz="4000" b="1" u="sng" cap="all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W RAMACH PROJEKTU</a:t>
            </a:r>
            <a:br>
              <a:rPr lang="pl-PL" sz="4000" b="1" u="sng" cap="all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</a:br>
            <a:endParaRPr lang="pl-PL" sz="2800" b="1" u="sng" dirty="0">
              <a:solidFill>
                <a:srgbClr val="00B05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b="1" u="sng" dirty="0" smtClean="0">
                <a:solidFill>
                  <a:srgbClr val="00B050"/>
                </a:solidFill>
              </a:rPr>
              <a:t>Wskaźnik rezultatu</a:t>
            </a:r>
            <a:r>
              <a:rPr lang="pl-PL" dirty="0" smtClean="0">
                <a:solidFill>
                  <a:srgbClr val="00B050"/>
                </a:solidFill>
              </a:rPr>
              <a:t>:</a:t>
            </a:r>
            <a:r>
              <a:rPr lang="pl-PL" dirty="0" smtClean="0"/>
              <a:t> </a:t>
            </a:r>
          </a:p>
          <a:p>
            <a:pPr marL="0" indent="0">
              <a:spcBef>
                <a:spcPts val="0"/>
              </a:spcBef>
              <a:buNone/>
            </a:pPr>
            <a:endParaRPr lang="pl-PL" sz="1500" dirty="0" smtClean="0"/>
          </a:p>
          <a:p>
            <a:pPr marL="0" indent="0">
              <a:buNone/>
            </a:pPr>
            <a:r>
              <a:rPr lang="pl-PL" sz="2400" b="1" dirty="0"/>
              <a:t>Ludność́ odnosząca korzyści ze środków ochrony </a:t>
            </a:r>
            <a:r>
              <a:rPr lang="pl-PL" sz="2400" b="1" dirty="0" smtClean="0"/>
              <a:t/>
            </a:r>
            <a:br>
              <a:rPr lang="pl-PL" sz="2400" b="1" dirty="0" smtClean="0"/>
            </a:br>
            <a:r>
              <a:rPr lang="pl-PL" sz="2400" b="1" dirty="0" smtClean="0"/>
              <a:t>przed </a:t>
            </a:r>
            <a:r>
              <a:rPr lang="pl-PL" sz="2400" b="1" dirty="0"/>
              <a:t>klęskami żywiołowymi związanymi z klimatem </a:t>
            </a:r>
            <a:r>
              <a:rPr lang="pl-PL" sz="2400" b="1" dirty="0" smtClean="0"/>
              <a:t/>
            </a:r>
            <a:br>
              <a:rPr lang="pl-PL" sz="2400" b="1" dirty="0" smtClean="0"/>
            </a:br>
            <a:r>
              <a:rPr lang="pl-PL" sz="2400" b="1" dirty="0" smtClean="0"/>
              <a:t>(oprócz powodzi lub niekontrolowanych pożarów)</a:t>
            </a:r>
          </a:p>
          <a:p>
            <a:pPr marL="0" indent="0">
              <a:buNone/>
            </a:pPr>
            <a:endParaRPr lang="pl-PL" sz="2400" b="1" u="sng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pl-PL" sz="1500" b="1" u="sng" dirty="0" smtClean="0">
                <a:solidFill>
                  <a:srgbClr val="FF0000"/>
                </a:solidFill>
              </a:rPr>
              <a:t>Uwaga</a:t>
            </a:r>
            <a:r>
              <a:rPr lang="pl-PL" sz="1500" b="1" u="sng" dirty="0">
                <a:solidFill>
                  <a:srgbClr val="FF0000"/>
                </a:solidFill>
              </a:rPr>
              <a:t>: </a:t>
            </a:r>
          </a:p>
          <a:p>
            <a:pPr marL="0" indent="0" algn="just">
              <a:buNone/>
            </a:pPr>
            <a:r>
              <a:rPr lang="pl-PL" sz="1500" dirty="0"/>
              <a:t>Beneficjent zobowiązany jest do:</a:t>
            </a:r>
          </a:p>
          <a:p>
            <a:r>
              <a:rPr lang="pl-PL" sz="1500" dirty="0"/>
              <a:t>osiągnięcia wskaźników rezultatu do dnia zakończenia realizacji projektu lub  w okresie </a:t>
            </a:r>
            <a:r>
              <a:rPr lang="pl-PL" sz="1500" dirty="0" smtClean="0"/>
              <a:t/>
            </a:r>
            <a:br>
              <a:rPr lang="pl-PL" sz="1500" dirty="0" smtClean="0"/>
            </a:br>
            <a:r>
              <a:rPr lang="pl-PL" sz="1500" dirty="0" smtClean="0"/>
              <a:t>12 </a:t>
            </a:r>
            <a:r>
              <a:rPr lang="pl-PL" sz="1500" dirty="0"/>
              <a:t>m-</a:t>
            </a:r>
            <a:r>
              <a:rPr lang="pl-PL" sz="1500" dirty="0" err="1"/>
              <a:t>cy</a:t>
            </a:r>
            <a:r>
              <a:rPr lang="pl-PL" sz="1500" dirty="0"/>
              <a:t> od zakończenia realizacji projektu  określonego w CST2021 lub od ukończenia </a:t>
            </a:r>
            <a:r>
              <a:rPr lang="pl-PL" sz="1500" dirty="0" smtClean="0"/>
              <a:t/>
            </a:r>
            <a:br>
              <a:rPr lang="pl-PL" sz="1500" dirty="0" smtClean="0"/>
            </a:br>
            <a:r>
              <a:rPr lang="pl-PL" sz="1500" dirty="0" smtClean="0"/>
              <a:t>produktu </a:t>
            </a:r>
            <a:r>
              <a:rPr lang="pl-PL" sz="1500" dirty="0"/>
              <a:t>w ramach projektu (o ile wynika to ze specyfiki projektu).</a:t>
            </a:r>
          </a:p>
          <a:p>
            <a:r>
              <a:rPr lang="pl-PL" sz="1500" dirty="0" smtClean="0"/>
              <a:t>udokumentowania osiągnięcia ww. wskaźników </a:t>
            </a:r>
            <a:r>
              <a:rPr lang="pl-PL" sz="1500" dirty="0"/>
              <a:t>oraz utrzymania ich  w okresie trwałości projektu</a:t>
            </a:r>
          </a:p>
          <a:p>
            <a:pPr marL="0" indent="0">
              <a:buNone/>
            </a:pPr>
            <a:endParaRPr lang="pl-PL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2178781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4000" b="1" u="sng" cap="all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/>
            </a:r>
            <a:br>
              <a:rPr lang="pl-PL" sz="4000" b="1" u="sng" cap="all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</a:br>
            <a:endParaRPr lang="pl-PL" sz="2800" b="1" u="sng" dirty="0">
              <a:solidFill>
                <a:srgbClr val="00B05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28650" y="1277602"/>
            <a:ext cx="7886700" cy="432723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pl-PL" sz="5000" b="1" cap="all" dirty="0" smtClean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pl-PL" sz="5000" b="1" cap="all" dirty="0" smtClean="0">
                <a:solidFill>
                  <a:srgbClr val="0070C0"/>
                </a:solidFill>
              </a:rPr>
              <a:t>N</a:t>
            </a:r>
            <a:r>
              <a:rPr lang="pl-PL" sz="5000" b="1" dirty="0" smtClean="0">
                <a:solidFill>
                  <a:srgbClr val="0070C0"/>
                </a:solidFill>
              </a:rPr>
              <a:t>ajczęściej</a:t>
            </a:r>
            <a:r>
              <a:rPr lang="pl-PL" sz="5000" b="1" cap="all" dirty="0" smtClean="0">
                <a:solidFill>
                  <a:srgbClr val="0070C0"/>
                </a:solidFill>
              </a:rPr>
              <a:t> </a:t>
            </a:r>
            <a:r>
              <a:rPr lang="pl-PL" sz="5000" b="1" dirty="0" smtClean="0">
                <a:solidFill>
                  <a:srgbClr val="0070C0"/>
                </a:solidFill>
              </a:rPr>
              <a:t>pojawiające się </a:t>
            </a:r>
          </a:p>
          <a:p>
            <a:pPr marL="0" indent="0" algn="ctr">
              <a:spcBef>
                <a:spcPts val="0"/>
              </a:spcBef>
              <a:buNone/>
            </a:pPr>
            <a:endParaRPr lang="pl-PL" sz="1500" b="1" cap="all" dirty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pl-PL" sz="8000" b="1" u="sng" cap="all" dirty="0" smtClean="0">
                <a:solidFill>
                  <a:srgbClr val="00B050"/>
                </a:solidFill>
              </a:rPr>
              <a:t>PYTANIA</a:t>
            </a:r>
            <a:endParaRPr lang="pl-PL" sz="8000" b="1" dirty="0" smtClean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4792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8650" y="852255"/>
            <a:ext cx="7886700" cy="2104954"/>
          </a:xfrm>
        </p:spPr>
        <p:txBody>
          <a:bodyPr>
            <a:normAutofit fontScale="90000"/>
          </a:bodyPr>
          <a:lstStyle/>
          <a:p>
            <a:pPr>
              <a:spcBef>
                <a:spcPts val="0"/>
              </a:spcBef>
            </a:pPr>
            <a:r>
              <a:rPr lang="pl-PL" sz="2200" dirty="0"/>
              <a:t/>
            </a:r>
            <a:br>
              <a:rPr lang="pl-PL" sz="2200" dirty="0"/>
            </a:br>
            <a:r>
              <a:rPr lang="pl-PL" sz="2200" dirty="0" smtClean="0"/>
              <a:t/>
            </a:r>
            <a:br>
              <a:rPr lang="pl-PL" sz="2200" dirty="0" smtClean="0"/>
            </a:br>
            <a:r>
              <a:rPr lang="pl-PL" sz="2200" b="1" u="sng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Pytanie</a:t>
            </a:r>
            <a:r>
              <a:rPr lang="pl-PL" sz="2200" b="1" dirty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: </a:t>
            </a:r>
            <a:r>
              <a:rPr lang="pl-PL" sz="2200" b="1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/>
            </a:r>
            <a:br>
              <a:rPr lang="pl-PL" sz="2200" b="1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</a:br>
            <a:r>
              <a:rPr lang="pl-PL" sz="1100" b="1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aa</a:t>
            </a:r>
            <a:r>
              <a:rPr lang="pl-PL" sz="2400" b="1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/>
            </a:r>
            <a:br>
              <a:rPr lang="pl-PL" sz="2400" b="1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</a:br>
            <a:r>
              <a:rPr lang="pl-PL" sz="2200" dirty="0">
                <a:latin typeface="+mn-lt"/>
                <a:ea typeface="+mn-ea"/>
                <a:cs typeface="+mn-cs"/>
              </a:rPr>
              <a:t>Zgodnie z Regulaminem maksymalna wartość kosztów kwalifikowanych </a:t>
            </a:r>
            <a:r>
              <a:rPr lang="pl-PL" sz="2200" dirty="0" smtClean="0">
                <a:latin typeface="+mn-lt"/>
                <a:ea typeface="+mn-ea"/>
                <a:cs typeface="+mn-cs"/>
              </a:rPr>
              <a:t/>
            </a:r>
            <a:br>
              <a:rPr lang="pl-PL" sz="2200" dirty="0" smtClean="0">
                <a:latin typeface="+mn-lt"/>
                <a:ea typeface="+mn-ea"/>
                <a:cs typeface="+mn-cs"/>
              </a:rPr>
            </a:br>
            <a:r>
              <a:rPr lang="pl-PL" sz="2200" dirty="0" smtClean="0">
                <a:latin typeface="+mn-lt"/>
                <a:ea typeface="+mn-ea"/>
                <a:cs typeface="+mn-cs"/>
              </a:rPr>
              <a:t>w naborze wynosi </a:t>
            </a:r>
            <a:r>
              <a:rPr lang="pl-PL" sz="2200" dirty="0">
                <a:latin typeface="+mn-lt"/>
                <a:ea typeface="+mn-ea"/>
                <a:cs typeface="+mn-cs"/>
              </a:rPr>
              <a:t>1 500 000,00 zł. </a:t>
            </a:r>
            <a:r>
              <a:rPr lang="pl-PL" sz="2200" dirty="0" smtClean="0">
                <a:latin typeface="+mn-lt"/>
                <a:ea typeface="+mn-ea"/>
                <a:cs typeface="+mn-cs"/>
              </a:rPr>
              <a:t>Czy </a:t>
            </a:r>
            <a:r>
              <a:rPr lang="pl-PL" sz="2200" dirty="0">
                <a:latin typeface="+mn-lt"/>
                <a:ea typeface="+mn-ea"/>
                <a:cs typeface="+mn-cs"/>
              </a:rPr>
              <a:t>w przypadku, gdy te koszty będą przekraczały </a:t>
            </a:r>
            <a:r>
              <a:rPr lang="pl-PL" sz="2200" dirty="0" smtClean="0">
                <a:latin typeface="+mn-lt"/>
                <a:ea typeface="+mn-ea"/>
                <a:cs typeface="+mn-cs"/>
              </a:rPr>
              <a:t>1 </a:t>
            </a:r>
            <a:r>
              <a:rPr lang="pl-PL" sz="2200" dirty="0">
                <a:latin typeface="+mn-lt"/>
                <a:ea typeface="+mn-ea"/>
                <a:cs typeface="+mn-cs"/>
              </a:rPr>
              <a:t>500 </a:t>
            </a:r>
            <a:r>
              <a:rPr lang="pl-PL" sz="2200" dirty="0" smtClean="0">
                <a:latin typeface="+mn-lt"/>
                <a:ea typeface="+mn-ea"/>
                <a:cs typeface="+mn-cs"/>
              </a:rPr>
              <a:t>000,00 </a:t>
            </a:r>
            <a:r>
              <a:rPr lang="pl-PL" sz="2200" dirty="0">
                <a:latin typeface="+mn-lt"/>
                <a:ea typeface="+mn-ea"/>
                <a:cs typeface="+mn-cs"/>
              </a:rPr>
              <a:t>zł, nadwyżkę należy przenieść do wydatków niekwalifikowanych </a:t>
            </a:r>
            <a:r>
              <a:rPr lang="pl-PL" sz="2200" dirty="0" smtClean="0">
                <a:latin typeface="+mn-lt"/>
                <a:ea typeface="+mn-ea"/>
                <a:cs typeface="+mn-cs"/>
              </a:rPr>
              <a:t>czy </a:t>
            </a:r>
            <a:r>
              <a:rPr lang="pl-PL" sz="2200" dirty="0">
                <a:latin typeface="+mn-lt"/>
                <a:ea typeface="+mn-ea"/>
                <a:cs typeface="+mn-cs"/>
              </a:rPr>
              <a:t>też projekt od razu podlega odrzuceniu </a:t>
            </a:r>
            <a:r>
              <a:rPr lang="pl-PL" sz="2200" dirty="0" smtClean="0">
                <a:latin typeface="+mn-lt"/>
                <a:ea typeface="+mn-ea"/>
                <a:cs typeface="+mn-cs"/>
              </a:rPr>
              <a:t/>
            </a:r>
            <a:br>
              <a:rPr lang="pl-PL" sz="2200" dirty="0" smtClean="0">
                <a:latin typeface="+mn-lt"/>
                <a:ea typeface="+mn-ea"/>
                <a:cs typeface="+mn-cs"/>
              </a:rPr>
            </a:br>
            <a:r>
              <a:rPr lang="pl-PL" sz="2200" dirty="0" smtClean="0">
                <a:latin typeface="+mn-lt"/>
                <a:ea typeface="+mn-ea"/>
                <a:cs typeface="+mn-cs"/>
              </a:rPr>
              <a:t>za </a:t>
            </a:r>
            <a:r>
              <a:rPr lang="pl-PL" sz="2200" dirty="0">
                <a:latin typeface="+mn-lt"/>
                <a:ea typeface="+mn-ea"/>
                <a:cs typeface="+mn-cs"/>
              </a:rPr>
              <a:t>niespełnienie kryterium </a:t>
            </a:r>
            <a:r>
              <a:rPr lang="pl-PL" sz="2200" i="1" dirty="0" smtClean="0">
                <a:latin typeface="+mn-lt"/>
                <a:ea typeface="+mn-ea"/>
                <a:cs typeface="+mn-cs"/>
              </a:rPr>
              <a:t>Możliwość </a:t>
            </a:r>
            <a:r>
              <a:rPr lang="pl-PL" sz="2200" i="1" dirty="0">
                <a:latin typeface="+mn-lt"/>
                <a:ea typeface="+mn-ea"/>
                <a:cs typeface="+mn-cs"/>
              </a:rPr>
              <a:t>uzyskania dofinansowania </a:t>
            </a:r>
            <a:r>
              <a:rPr lang="pl-PL" sz="2200" i="1" dirty="0" smtClean="0">
                <a:latin typeface="+mn-lt"/>
                <a:ea typeface="+mn-ea"/>
                <a:cs typeface="+mn-cs"/>
              </a:rPr>
              <a:t/>
            </a:r>
            <a:br>
              <a:rPr lang="pl-PL" sz="2200" i="1" dirty="0" smtClean="0">
                <a:latin typeface="+mn-lt"/>
                <a:ea typeface="+mn-ea"/>
                <a:cs typeface="+mn-cs"/>
              </a:rPr>
            </a:br>
            <a:r>
              <a:rPr lang="pl-PL" sz="2200" i="1" dirty="0" smtClean="0">
                <a:latin typeface="+mn-lt"/>
                <a:ea typeface="+mn-ea"/>
                <a:cs typeface="+mn-cs"/>
              </a:rPr>
              <a:t>przez </a:t>
            </a:r>
            <a:r>
              <a:rPr lang="pl-PL" sz="2200" i="1" dirty="0">
                <a:latin typeface="+mn-lt"/>
                <a:ea typeface="+mn-ea"/>
                <a:cs typeface="+mn-cs"/>
              </a:rPr>
              <a:t>projekt</a:t>
            </a:r>
            <a:r>
              <a:rPr lang="pl-PL" sz="2200" dirty="0">
                <a:latin typeface="+mn-lt"/>
                <a:ea typeface="+mn-ea"/>
                <a:cs typeface="+mn-cs"/>
              </a:rPr>
              <a:t>?</a:t>
            </a:r>
            <a:r>
              <a:rPr lang="pl-PL" sz="2200" dirty="0"/>
              <a:t/>
            </a:r>
            <a:br>
              <a:rPr lang="pl-PL" sz="2200" dirty="0"/>
            </a:br>
            <a:r>
              <a:rPr lang="pl-PL" sz="2400" dirty="0" smtClean="0">
                <a:latin typeface="+mn-lt"/>
                <a:ea typeface="+mn-ea"/>
                <a:cs typeface="+mn-cs"/>
              </a:rPr>
              <a:t/>
            </a:r>
            <a:br>
              <a:rPr lang="pl-PL" sz="2400" dirty="0" smtClean="0">
                <a:latin typeface="+mn-lt"/>
                <a:ea typeface="+mn-ea"/>
                <a:cs typeface="+mn-cs"/>
              </a:rPr>
            </a:br>
            <a:endParaRPr lang="pl-PL" sz="2200" b="1" dirty="0">
              <a:latin typeface="+mn-lt"/>
              <a:ea typeface="+mn-ea"/>
              <a:cs typeface="+mn-cs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28650" y="3073939"/>
            <a:ext cx="8058150" cy="330910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endParaRPr lang="pl-PL" sz="500" b="1" u="sng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pl-PL" sz="2000" b="1" u="sng" dirty="0" smtClean="0">
                <a:solidFill>
                  <a:srgbClr val="00B050"/>
                </a:solidFill>
              </a:rPr>
              <a:t>Odpowiedź</a:t>
            </a:r>
            <a:r>
              <a:rPr lang="pl-PL" sz="2000" dirty="0" smtClean="0">
                <a:solidFill>
                  <a:srgbClr val="00B050"/>
                </a:solidFill>
              </a:rPr>
              <a:t>:</a:t>
            </a:r>
            <a:r>
              <a:rPr lang="pl-PL" sz="2000" dirty="0" smtClean="0"/>
              <a:t> </a:t>
            </a:r>
          </a:p>
          <a:p>
            <a:pPr marL="0" indent="0">
              <a:buNone/>
            </a:pPr>
            <a:r>
              <a:rPr lang="pl-PL" sz="2200" dirty="0"/>
              <a:t>W przypadku, gdy wartość projektu przekracza 1 </a:t>
            </a:r>
            <a:r>
              <a:rPr lang="pl-PL" sz="2200" dirty="0" smtClean="0"/>
              <a:t>500</a:t>
            </a:r>
            <a:r>
              <a:rPr lang="pl-PL" sz="2200" dirty="0"/>
              <a:t> </a:t>
            </a:r>
            <a:r>
              <a:rPr lang="pl-PL" sz="2200" dirty="0" smtClean="0"/>
              <a:t>000,00 zł, Wnioskodawca </a:t>
            </a:r>
            <a:r>
              <a:rPr lang="pl-PL" sz="2200" dirty="0"/>
              <a:t>na etapie przygotowania wniosku o dofinansowanie </a:t>
            </a:r>
            <a:r>
              <a:rPr lang="pl-PL" sz="2200" dirty="0" smtClean="0"/>
              <a:t/>
            </a:r>
            <a:br>
              <a:rPr lang="pl-PL" sz="2200" dirty="0" smtClean="0"/>
            </a:br>
            <a:r>
              <a:rPr lang="pl-PL" sz="2200" dirty="0" smtClean="0"/>
              <a:t>jako </a:t>
            </a:r>
            <a:r>
              <a:rPr lang="pl-PL" sz="2200" dirty="0"/>
              <a:t>koszty kwalifikowane powinien wskazać maksymalnie </a:t>
            </a:r>
            <a:r>
              <a:rPr lang="pl-PL" sz="2200" dirty="0" smtClean="0"/>
              <a:t>kwotę 1</a:t>
            </a:r>
            <a:r>
              <a:rPr lang="pl-PL" sz="2200" dirty="0"/>
              <a:t> </a:t>
            </a:r>
            <a:r>
              <a:rPr lang="pl-PL" sz="2200" dirty="0" smtClean="0"/>
              <a:t>500</a:t>
            </a:r>
            <a:r>
              <a:rPr lang="pl-PL" sz="2200" dirty="0"/>
              <a:t> </a:t>
            </a:r>
            <a:r>
              <a:rPr lang="pl-PL" sz="2200" dirty="0" smtClean="0"/>
              <a:t>000,00 </a:t>
            </a:r>
            <a:r>
              <a:rPr lang="pl-PL" sz="2200" dirty="0"/>
              <a:t>zł, </a:t>
            </a:r>
            <a:r>
              <a:rPr lang="pl-PL" sz="2200" dirty="0" smtClean="0"/>
              <a:t>a </a:t>
            </a:r>
            <a:r>
              <a:rPr lang="pl-PL" sz="2200" dirty="0"/>
              <a:t>nadwyżkę ująć w wydatkach niekwalifikowanych</a:t>
            </a:r>
            <a:r>
              <a:rPr lang="pl-PL" sz="2200" dirty="0" smtClean="0"/>
              <a:t>.</a:t>
            </a:r>
          </a:p>
          <a:p>
            <a:pPr marL="0" indent="0">
              <a:buNone/>
            </a:pPr>
            <a:r>
              <a:rPr lang="pl-PL" sz="2200" dirty="0" smtClean="0"/>
              <a:t>Jeżeli wartość kosztów kwalifikowalnych we wniosku o dofinansowanie będzie przekraczała 1 500 000,00 zł </a:t>
            </a:r>
            <a:r>
              <a:rPr lang="pl-PL" sz="2200" dirty="0"/>
              <a:t>Wnioskodawca </a:t>
            </a:r>
            <a:r>
              <a:rPr lang="pl-PL" sz="2200" dirty="0" smtClean="0"/>
              <a:t>w trakcie oceny projektu zostanie wezwany przez IZ (maksymalnie dwukrotnie) do poprawy projektu w zakresie spełnienia powyższego kryterium. Jeżeli jej nie dokona, projekt zostanie negatywnie oceniony z uwagi na niespełnienie ww. kryterium.</a:t>
            </a:r>
          </a:p>
          <a:p>
            <a:pPr marL="0" indent="0">
              <a:buNone/>
            </a:pPr>
            <a:endParaRPr lang="pl-PL" sz="2200" dirty="0"/>
          </a:p>
        </p:txBody>
      </p:sp>
    </p:spTree>
    <p:extLst>
      <p:ext uri="{BB962C8B-B14F-4D97-AF65-F5344CB8AC3E}">
        <p14:creationId xmlns:p14="http://schemas.microsoft.com/office/powerpoint/2010/main" val="2204304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8650" y="852255"/>
            <a:ext cx="7886700" cy="2104954"/>
          </a:xfrm>
        </p:spPr>
        <p:txBody>
          <a:bodyPr>
            <a:normAutofit fontScale="90000"/>
          </a:bodyPr>
          <a:lstStyle/>
          <a:p>
            <a:pPr>
              <a:spcBef>
                <a:spcPts val="0"/>
              </a:spcBef>
            </a:pPr>
            <a:r>
              <a:rPr lang="pl-PL" sz="2200" dirty="0"/>
              <a:t/>
            </a:r>
            <a:br>
              <a:rPr lang="pl-PL" sz="2200" dirty="0"/>
            </a:br>
            <a:r>
              <a:rPr lang="pl-PL" sz="2200" b="1" u="sng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Pytanie</a:t>
            </a:r>
            <a:r>
              <a:rPr lang="pl-PL" sz="2200" b="1" dirty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: </a:t>
            </a:r>
            <a:r>
              <a:rPr lang="pl-PL" sz="2200" b="1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/>
            </a:r>
            <a:br>
              <a:rPr lang="pl-PL" sz="2200" b="1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</a:br>
            <a:r>
              <a:rPr lang="pl-PL" sz="1100" b="1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aa</a:t>
            </a:r>
            <a:r>
              <a:rPr lang="pl-PL" sz="2400" b="1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/>
            </a:r>
            <a:br>
              <a:rPr lang="pl-PL" sz="2400" b="1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</a:br>
            <a:r>
              <a:rPr lang="pl-PL" sz="2200" dirty="0">
                <a:latin typeface="+mn-lt"/>
                <a:ea typeface="+mn-ea"/>
                <a:cs typeface="+mn-cs"/>
              </a:rPr>
              <a:t>Zgodnie z Regulaminem </a:t>
            </a:r>
            <a:r>
              <a:rPr lang="pl-PL" sz="2200" dirty="0" smtClean="0">
                <a:latin typeface="+mn-lt"/>
                <a:ea typeface="+mn-ea"/>
                <a:cs typeface="+mn-cs"/>
              </a:rPr>
              <a:t>minimalna </a:t>
            </a:r>
            <a:r>
              <a:rPr lang="pl-PL" sz="2200" dirty="0">
                <a:latin typeface="+mn-lt"/>
                <a:ea typeface="+mn-ea"/>
                <a:cs typeface="+mn-cs"/>
              </a:rPr>
              <a:t>wartość </a:t>
            </a:r>
            <a:r>
              <a:rPr lang="pl-PL" sz="2200" dirty="0" smtClean="0">
                <a:latin typeface="+mn-lt"/>
                <a:ea typeface="+mn-ea"/>
                <a:cs typeface="+mn-cs"/>
              </a:rPr>
              <a:t>projektu w naborze </a:t>
            </a:r>
            <a:br>
              <a:rPr lang="pl-PL" sz="2200" dirty="0" smtClean="0">
                <a:latin typeface="+mn-lt"/>
                <a:ea typeface="+mn-ea"/>
                <a:cs typeface="+mn-cs"/>
              </a:rPr>
            </a:br>
            <a:r>
              <a:rPr lang="pl-PL" sz="2200" dirty="0" smtClean="0">
                <a:latin typeface="+mn-lt"/>
                <a:ea typeface="+mn-ea"/>
                <a:cs typeface="+mn-cs"/>
              </a:rPr>
              <a:t>wynosi </a:t>
            </a:r>
            <a:r>
              <a:rPr lang="pl-PL" sz="2200" dirty="0">
                <a:latin typeface="+mn-lt"/>
                <a:ea typeface="+mn-ea"/>
                <a:cs typeface="+mn-cs"/>
              </a:rPr>
              <a:t>1 </a:t>
            </a:r>
            <a:r>
              <a:rPr lang="pl-PL" sz="2200" dirty="0" smtClean="0">
                <a:latin typeface="+mn-lt"/>
                <a:ea typeface="+mn-ea"/>
                <a:cs typeface="+mn-cs"/>
              </a:rPr>
              <a:t>000 </a:t>
            </a:r>
            <a:r>
              <a:rPr lang="pl-PL" sz="2200" dirty="0">
                <a:latin typeface="+mn-lt"/>
                <a:ea typeface="+mn-ea"/>
                <a:cs typeface="+mn-cs"/>
              </a:rPr>
              <a:t>000,00 zł. </a:t>
            </a:r>
            <a:r>
              <a:rPr lang="pl-PL" sz="2200" dirty="0" smtClean="0">
                <a:latin typeface="+mn-lt"/>
                <a:ea typeface="+mn-ea"/>
                <a:cs typeface="+mn-cs"/>
              </a:rPr>
              <a:t>Proszę o informację, jakie będą skutki sytuacji,</a:t>
            </a:r>
            <a:br>
              <a:rPr lang="pl-PL" sz="2200" dirty="0" smtClean="0">
                <a:latin typeface="+mn-lt"/>
                <a:ea typeface="+mn-ea"/>
                <a:cs typeface="+mn-cs"/>
              </a:rPr>
            </a:br>
            <a:r>
              <a:rPr lang="pl-PL" sz="2200" dirty="0" smtClean="0">
                <a:latin typeface="+mn-lt"/>
                <a:ea typeface="+mn-ea"/>
                <a:cs typeface="+mn-cs"/>
              </a:rPr>
              <a:t>gdy na </a:t>
            </a:r>
            <a:r>
              <a:rPr lang="pl-PL" sz="2200" dirty="0">
                <a:latin typeface="+mn-lt"/>
                <a:ea typeface="+mn-ea"/>
                <a:cs typeface="+mn-cs"/>
              </a:rPr>
              <a:t>etapie realizacji przedsięwzięcia i w wyniku przeprowadzonych postępowań wartość projektu </a:t>
            </a:r>
            <a:r>
              <a:rPr lang="pl-PL" sz="2200" dirty="0" smtClean="0">
                <a:latin typeface="+mn-lt"/>
                <a:ea typeface="+mn-ea"/>
                <a:cs typeface="+mn-cs"/>
              </a:rPr>
              <a:t>wyniesie mniej niż 1 </a:t>
            </a:r>
            <a:r>
              <a:rPr lang="pl-PL" sz="2200" dirty="0">
                <a:latin typeface="+mn-lt"/>
                <a:ea typeface="+mn-ea"/>
                <a:cs typeface="+mn-cs"/>
              </a:rPr>
              <a:t>0</a:t>
            </a:r>
            <a:r>
              <a:rPr lang="pl-PL" sz="2200" dirty="0" smtClean="0">
                <a:latin typeface="+mn-lt"/>
                <a:ea typeface="+mn-ea"/>
                <a:cs typeface="+mn-cs"/>
              </a:rPr>
              <a:t>00 000,00 zł?</a:t>
            </a:r>
            <a:r>
              <a:rPr lang="pl-PL" sz="2200" dirty="0"/>
              <a:t/>
            </a:r>
            <a:br>
              <a:rPr lang="pl-PL" sz="2200" dirty="0"/>
            </a:br>
            <a:r>
              <a:rPr lang="pl-PL" sz="2400" dirty="0" smtClean="0">
                <a:latin typeface="+mn-lt"/>
                <a:ea typeface="+mn-ea"/>
                <a:cs typeface="+mn-cs"/>
              </a:rPr>
              <a:t/>
            </a:r>
            <a:br>
              <a:rPr lang="pl-PL" sz="2400" dirty="0" smtClean="0">
                <a:latin typeface="+mn-lt"/>
                <a:ea typeface="+mn-ea"/>
                <a:cs typeface="+mn-cs"/>
              </a:rPr>
            </a:br>
            <a:endParaRPr lang="pl-PL" sz="2200" b="1" dirty="0">
              <a:latin typeface="+mn-lt"/>
              <a:ea typeface="+mn-ea"/>
              <a:cs typeface="+mn-cs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28650" y="3073939"/>
            <a:ext cx="8058150" cy="330910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000" b="1" u="sng" dirty="0" smtClean="0">
                <a:solidFill>
                  <a:srgbClr val="00B050"/>
                </a:solidFill>
              </a:rPr>
              <a:t>Odpowiedź</a:t>
            </a:r>
            <a:r>
              <a:rPr lang="pl-PL" sz="2000" dirty="0" smtClean="0">
                <a:solidFill>
                  <a:srgbClr val="00B050"/>
                </a:solidFill>
              </a:rPr>
              <a:t>:</a:t>
            </a:r>
            <a:r>
              <a:rPr lang="pl-PL" sz="2000" dirty="0" smtClean="0"/>
              <a:t> </a:t>
            </a:r>
          </a:p>
          <a:p>
            <a:pPr marL="0" indent="0">
              <a:buNone/>
            </a:pPr>
            <a:r>
              <a:rPr lang="pl-PL" sz="2000" dirty="0" smtClean="0"/>
              <a:t>Minimalna </a:t>
            </a:r>
            <a:r>
              <a:rPr lang="pl-PL" sz="2000" dirty="0"/>
              <a:t>wartość projektu wskazana w </a:t>
            </a:r>
            <a:r>
              <a:rPr lang="pl-PL" sz="2000" dirty="0" smtClean="0"/>
              <a:t>Regulaminie podlega </a:t>
            </a:r>
            <a:r>
              <a:rPr lang="pl-PL" sz="2000" dirty="0"/>
              <a:t>ocenie </a:t>
            </a: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>w </a:t>
            </a:r>
            <a:r>
              <a:rPr lang="pl-PL" sz="2000" dirty="0"/>
              <a:t>ramach </a:t>
            </a:r>
            <a:r>
              <a:rPr lang="pl-PL" sz="2000" dirty="0" smtClean="0"/>
              <a:t>kryterium </a:t>
            </a:r>
            <a:r>
              <a:rPr lang="pl-PL" sz="2000" i="1" dirty="0"/>
              <a:t>Możliwość uzyskania dofinansowania </a:t>
            </a:r>
            <a:r>
              <a:rPr lang="pl-PL" sz="2000" i="1" dirty="0" smtClean="0"/>
              <a:t>przez </a:t>
            </a:r>
            <a:r>
              <a:rPr lang="pl-PL" sz="2000" i="1" dirty="0"/>
              <a:t>projekt </a:t>
            </a:r>
            <a:r>
              <a:rPr lang="pl-PL" sz="2000" i="1" dirty="0" smtClean="0"/>
              <a:t/>
            </a:r>
            <a:br>
              <a:rPr lang="pl-PL" sz="2000" i="1" dirty="0" smtClean="0"/>
            </a:br>
            <a:r>
              <a:rPr lang="pl-PL" sz="2000" dirty="0" smtClean="0"/>
              <a:t>i</a:t>
            </a:r>
            <a:r>
              <a:rPr lang="pl-PL" sz="2000" i="1" dirty="0" smtClean="0"/>
              <a:t> </a:t>
            </a:r>
            <a:r>
              <a:rPr lang="pl-PL" sz="2000" dirty="0" smtClean="0"/>
              <a:t>weryfikowana </a:t>
            </a:r>
            <a:r>
              <a:rPr lang="pl-PL" sz="2000" dirty="0"/>
              <a:t>jest na moment złożenia wniosku o </a:t>
            </a:r>
            <a:r>
              <a:rPr lang="pl-PL" sz="2000" dirty="0" smtClean="0"/>
              <a:t>dofinasowanie </a:t>
            </a:r>
            <a:br>
              <a:rPr lang="pl-PL" sz="2000" dirty="0" smtClean="0"/>
            </a:br>
            <a:r>
              <a:rPr lang="pl-PL" sz="2000" dirty="0" smtClean="0"/>
              <a:t>oraz </a:t>
            </a:r>
            <a:r>
              <a:rPr lang="pl-PL" sz="2000" dirty="0"/>
              <a:t>na moment udzielenia wsparcia. </a:t>
            </a:r>
            <a:endParaRPr lang="pl-PL" sz="2000" dirty="0" smtClean="0"/>
          </a:p>
          <a:p>
            <a:pPr marL="0" indent="0">
              <a:buNone/>
            </a:pPr>
            <a:r>
              <a:rPr lang="pl-PL" sz="2000" dirty="0" smtClean="0"/>
              <a:t>Należy </a:t>
            </a:r>
            <a:r>
              <a:rPr lang="pl-PL" sz="2000" dirty="0"/>
              <a:t>mieć również na uwadze, iż przedmiotem oceny </a:t>
            </a:r>
            <a:r>
              <a:rPr lang="pl-PL" sz="2000" dirty="0" smtClean="0"/>
              <a:t>przeprowadzanej przez KOP jest również m.in</a:t>
            </a:r>
            <a:r>
              <a:rPr lang="pl-PL" sz="2000" dirty="0"/>
              <a:t>. prawidłowość </a:t>
            </a:r>
            <a:r>
              <a:rPr lang="pl-PL" sz="2000" dirty="0" smtClean="0"/>
              <a:t>określenia </a:t>
            </a:r>
            <a:r>
              <a:rPr lang="pl-PL" sz="2000" dirty="0"/>
              <a:t>wydatków kwalifikowalnych.</a:t>
            </a:r>
          </a:p>
          <a:p>
            <a:pPr marL="0" indent="0">
              <a:buNone/>
            </a:pPr>
            <a:endParaRPr lang="pl-PL" sz="2200" dirty="0"/>
          </a:p>
        </p:txBody>
      </p:sp>
    </p:spTree>
    <p:extLst>
      <p:ext uri="{BB962C8B-B14F-4D97-AF65-F5344CB8AC3E}">
        <p14:creationId xmlns:p14="http://schemas.microsoft.com/office/powerpoint/2010/main" val="2245586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8650" y="963860"/>
            <a:ext cx="7792143" cy="2436045"/>
          </a:xfrm>
        </p:spPr>
        <p:txBody>
          <a:bodyPr>
            <a:noAutofit/>
          </a:bodyPr>
          <a:lstStyle/>
          <a:p>
            <a:r>
              <a:rPr lang="pl-PL" sz="2000" b="1" u="sng" dirty="0" smtClean="0">
                <a:solidFill>
                  <a:srgbClr val="0070C0"/>
                </a:solidFill>
                <a:latin typeface="Calibri" panose="020F0502020204030204"/>
              </a:rPr>
              <a:t>Pytanie:</a:t>
            </a:r>
            <a:br>
              <a:rPr lang="pl-PL" sz="2000" b="1" u="sng" dirty="0" smtClean="0">
                <a:solidFill>
                  <a:srgbClr val="0070C0"/>
                </a:solidFill>
                <a:latin typeface="Calibri" panose="020F0502020204030204"/>
              </a:rPr>
            </a:br>
            <a:r>
              <a:rPr lang="pl-PL" sz="1000" b="1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/>
            </a:r>
            <a:br>
              <a:rPr lang="pl-PL" sz="1000" b="1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</a:br>
            <a:r>
              <a:rPr lang="pl-PL" sz="2000" dirty="0">
                <a:latin typeface="+mn-lt"/>
                <a:ea typeface="+mn-ea"/>
                <a:cs typeface="+mn-cs"/>
              </a:rPr>
              <a:t>W związku z ogłoszonym naborem proszę o udzielenie informacji, </a:t>
            </a:r>
            <a:br>
              <a:rPr lang="pl-PL" sz="2000" dirty="0">
                <a:latin typeface="+mn-lt"/>
                <a:ea typeface="+mn-ea"/>
                <a:cs typeface="+mn-cs"/>
              </a:rPr>
            </a:br>
            <a:r>
              <a:rPr lang="pl-PL" sz="2000" dirty="0">
                <a:latin typeface="+mn-lt"/>
                <a:ea typeface="+mn-ea"/>
                <a:cs typeface="+mn-cs"/>
              </a:rPr>
              <a:t>czy </a:t>
            </a:r>
            <a:r>
              <a:rPr lang="pl-PL" sz="2000" dirty="0" smtClean="0">
                <a:latin typeface="+mn-lt"/>
                <a:ea typeface="+mn-ea"/>
                <a:cs typeface="+mn-cs"/>
              </a:rPr>
              <a:t>pojazd </a:t>
            </a:r>
            <a:r>
              <a:rPr lang="pl-PL" sz="2000" dirty="0">
                <a:latin typeface="+mn-lt"/>
                <a:ea typeface="+mn-ea"/>
                <a:cs typeface="+mn-cs"/>
              </a:rPr>
              <a:t>do prowadzenia akcji </a:t>
            </a:r>
            <a:r>
              <a:rPr lang="pl-PL" sz="2000" dirty="0" smtClean="0">
                <a:latin typeface="+mn-lt"/>
                <a:ea typeface="+mn-ea"/>
                <a:cs typeface="+mn-cs"/>
              </a:rPr>
              <a:t>ratowniczych </a:t>
            </a:r>
            <a:r>
              <a:rPr lang="pl-PL" sz="2000" dirty="0">
                <a:latin typeface="+mn-lt"/>
                <a:ea typeface="+mn-ea"/>
                <a:cs typeface="+mn-cs"/>
              </a:rPr>
              <a:t>musi </a:t>
            </a:r>
            <a:r>
              <a:rPr lang="pl-PL" sz="2000" dirty="0" smtClean="0">
                <a:latin typeface="+mn-lt"/>
                <a:ea typeface="+mn-ea"/>
                <a:cs typeface="+mn-cs"/>
              </a:rPr>
              <a:t>być </a:t>
            </a:r>
            <a:r>
              <a:rPr lang="pl-PL" sz="2000" dirty="0">
                <a:latin typeface="+mn-lt"/>
                <a:ea typeface="+mn-ea"/>
                <a:cs typeface="+mn-cs"/>
              </a:rPr>
              <a:t>zakupiony łącznie z wyposażeniem do prowadzenia akcji ratowniczych </a:t>
            </a:r>
            <a:r>
              <a:rPr lang="pl-PL" sz="2000" dirty="0" smtClean="0">
                <a:latin typeface="+mn-lt"/>
                <a:ea typeface="+mn-ea"/>
                <a:cs typeface="+mn-cs"/>
              </a:rPr>
              <a:t>i </a:t>
            </a:r>
            <a:r>
              <a:rPr lang="pl-PL" sz="2000" dirty="0">
                <a:latin typeface="+mn-lt"/>
                <a:ea typeface="+mn-ea"/>
                <a:cs typeface="+mn-cs"/>
              </a:rPr>
              <a:t>usuwania skutków katastrof, czy może to być pojazd bez wyposażenia (jednostka OSP posiada już wyposażenie, które jest na starym, wyeksploatowanym pojeździe)? </a:t>
            </a:r>
            <a:br>
              <a:rPr lang="pl-PL" sz="2000" dirty="0">
                <a:latin typeface="+mn-lt"/>
                <a:ea typeface="+mn-ea"/>
                <a:cs typeface="+mn-cs"/>
              </a:rPr>
            </a:br>
            <a:endParaRPr lang="pl-PL" sz="2000" dirty="0">
              <a:latin typeface="+mn-lt"/>
              <a:ea typeface="+mn-ea"/>
              <a:cs typeface="+mn-cs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l-PL" sz="2000" dirty="0"/>
          </a:p>
          <a:p>
            <a:pPr marL="0" indent="0">
              <a:buNone/>
            </a:pPr>
            <a:endParaRPr lang="pl-PL" sz="2000" dirty="0"/>
          </a:p>
          <a:p>
            <a:pPr marL="0" lvl="0" indent="0">
              <a:buNone/>
            </a:pPr>
            <a:endParaRPr lang="pl-PL" sz="2000" b="1" u="sng" dirty="0" smtClean="0">
              <a:solidFill>
                <a:srgbClr val="00B050"/>
              </a:solidFill>
            </a:endParaRPr>
          </a:p>
          <a:p>
            <a:pPr marL="0" lvl="0" indent="0">
              <a:buNone/>
            </a:pPr>
            <a:endParaRPr lang="pl-PL" sz="700" b="1" u="sng" dirty="0">
              <a:solidFill>
                <a:srgbClr val="00B050"/>
              </a:solidFill>
            </a:endParaRPr>
          </a:p>
          <a:p>
            <a:pPr marL="0" lvl="0" indent="0">
              <a:buNone/>
            </a:pPr>
            <a:r>
              <a:rPr lang="pl-PL" sz="2000" b="1" u="sng" dirty="0" smtClean="0">
                <a:solidFill>
                  <a:srgbClr val="00B050"/>
                </a:solidFill>
              </a:rPr>
              <a:t>Odpowiedź</a:t>
            </a:r>
            <a:r>
              <a:rPr lang="pl-PL" sz="2000" dirty="0">
                <a:solidFill>
                  <a:srgbClr val="00B050"/>
                </a:solidFill>
              </a:rPr>
              <a:t>:</a:t>
            </a:r>
            <a:r>
              <a:rPr lang="pl-PL" sz="2000" dirty="0">
                <a:solidFill>
                  <a:prstClr val="black"/>
                </a:solidFill>
              </a:rPr>
              <a:t> </a:t>
            </a:r>
          </a:p>
          <a:p>
            <a:pPr marL="0" lvl="0" indent="0">
              <a:buNone/>
            </a:pPr>
            <a:r>
              <a:rPr lang="pl-PL" sz="2000" dirty="0" smtClean="0"/>
              <a:t>Zgodnie z zapisami </a:t>
            </a:r>
            <a:r>
              <a:rPr lang="pl-PL" sz="2000" i="1" dirty="0" smtClean="0"/>
              <a:t>Zasad kwalifikowalności wydatków </a:t>
            </a:r>
            <a:r>
              <a:rPr lang="pl-PL" sz="2000" dirty="0"/>
              <a:t>wóz pożarniczy </a:t>
            </a:r>
            <a:r>
              <a:rPr lang="pl-PL" sz="2000" dirty="0" smtClean="0"/>
              <a:t>zakupywany </a:t>
            </a:r>
            <a:r>
              <a:rPr lang="pl-PL" sz="2000" dirty="0"/>
              <a:t>w ramach projektu powinien być wyposażony w sprzęt </a:t>
            </a: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>do </a:t>
            </a:r>
            <a:r>
              <a:rPr lang="pl-PL" sz="2000" dirty="0"/>
              <a:t>prowadzenia akcji ratowniczych i usuwania skutków katastrof. </a:t>
            </a: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>W </a:t>
            </a:r>
            <a:r>
              <a:rPr lang="pl-PL" sz="2000" dirty="0"/>
              <a:t>przypadku, gdy jednostka ratownicza jest w posiadaniu sprzętu, </a:t>
            </a: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>który </a:t>
            </a:r>
            <a:r>
              <a:rPr lang="pl-PL" sz="2000" dirty="0"/>
              <a:t>może być nadal </a:t>
            </a:r>
            <a:r>
              <a:rPr lang="pl-PL" sz="2000" dirty="0" smtClean="0"/>
              <a:t>eksploatowany, </a:t>
            </a:r>
            <a:r>
              <a:rPr lang="pl-PL" sz="2000" dirty="0"/>
              <a:t>to taki sprzęt może zostać przeniesiony ze starego pojazdu.</a:t>
            </a:r>
            <a:endParaRPr lang="pl-PL" sz="2000" dirty="0" smtClean="0"/>
          </a:p>
        </p:txBody>
      </p:sp>
    </p:spTree>
    <p:extLst>
      <p:ext uri="{BB962C8B-B14F-4D97-AF65-F5344CB8AC3E}">
        <p14:creationId xmlns:p14="http://schemas.microsoft.com/office/powerpoint/2010/main" val="3338437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8650" y="963861"/>
            <a:ext cx="7886700" cy="1091954"/>
          </a:xfrm>
        </p:spPr>
        <p:txBody>
          <a:bodyPr>
            <a:noAutofit/>
          </a:bodyPr>
          <a:lstStyle/>
          <a:p>
            <a:r>
              <a:rPr lang="pl-PL" sz="2000" b="1" u="sng" dirty="0" smtClean="0">
                <a:solidFill>
                  <a:srgbClr val="0070C0"/>
                </a:solidFill>
                <a:latin typeface="Calibri" panose="020F0502020204030204"/>
              </a:rPr>
              <a:t/>
            </a:r>
            <a:br>
              <a:rPr lang="pl-PL" sz="2000" b="1" u="sng" dirty="0" smtClean="0">
                <a:solidFill>
                  <a:srgbClr val="0070C0"/>
                </a:solidFill>
                <a:latin typeface="Calibri" panose="020F0502020204030204"/>
              </a:rPr>
            </a:br>
            <a:r>
              <a:rPr lang="pl-PL" sz="2000" b="1" u="sng" dirty="0">
                <a:solidFill>
                  <a:srgbClr val="0070C0"/>
                </a:solidFill>
                <a:latin typeface="Calibri" panose="020F0502020204030204"/>
              </a:rPr>
              <a:t/>
            </a:r>
            <a:br>
              <a:rPr lang="pl-PL" sz="2000" b="1" u="sng" dirty="0">
                <a:solidFill>
                  <a:srgbClr val="0070C0"/>
                </a:solidFill>
                <a:latin typeface="Calibri" panose="020F0502020204030204"/>
              </a:rPr>
            </a:br>
            <a:r>
              <a:rPr lang="pl-PL" sz="2000" b="1" u="sng" dirty="0" smtClean="0">
                <a:solidFill>
                  <a:srgbClr val="0070C0"/>
                </a:solidFill>
                <a:latin typeface="Calibri" panose="020F0502020204030204"/>
              </a:rPr>
              <a:t/>
            </a:r>
            <a:br>
              <a:rPr lang="pl-PL" sz="2000" b="1" u="sng" dirty="0" smtClean="0">
                <a:solidFill>
                  <a:srgbClr val="0070C0"/>
                </a:solidFill>
                <a:latin typeface="Calibri" panose="020F0502020204030204"/>
              </a:rPr>
            </a:br>
            <a:r>
              <a:rPr lang="pl-PL" sz="2000" b="1" u="sng" dirty="0" smtClean="0">
                <a:solidFill>
                  <a:srgbClr val="0070C0"/>
                </a:solidFill>
                <a:latin typeface="Calibri" panose="020F0502020204030204"/>
              </a:rPr>
              <a:t>Pytanie:</a:t>
            </a:r>
            <a:r>
              <a:rPr lang="pl-PL" sz="2000" b="1" u="sng" dirty="0" smtClean="0"/>
              <a:t> </a:t>
            </a:r>
            <a:br>
              <a:rPr lang="pl-PL" sz="2000" b="1" u="sng" dirty="0" smtClean="0"/>
            </a:br>
            <a:r>
              <a:rPr lang="pl-PL" sz="1000" b="1" u="sng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a</a:t>
            </a:r>
            <a:r>
              <a:rPr lang="pl-PL" sz="2000" b="1" dirty="0" smtClean="0"/>
              <a:t/>
            </a:r>
            <a:br>
              <a:rPr lang="pl-PL" sz="2000" b="1" dirty="0" smtClean="0"/>
            </a:br>
            <a:r>
              <a:rPr lang="pl-PL" sz="2000" dirty="0">
                <a:latin typeface="+mn-lt"/>
                <a:ea typeface="+mn-ea"/>
                <a:cs typeface="+mn-cs"/>
              </a:rPr>
              <a:t>Proszę o </a:t>
            </a:r>
            <a:r>
              <a:rPr lang="pl-PL" sz="2000" dirty="0" smtClean="0">
                <a:latin typeface="+mn-lt"/>
                <a:ea typeface="+mn-ea"/>
                <a:cs typeface="+mn-cs"/>
              </a:rPr>
              <a:t>informację, </a:t>
            </a:r>
            <a:r>
              <a:rPr lang="pl-PL" sz="2000" dirty="0">
                <a:latin typeface="+mn-lt"/>
                <a:ea typeface="+mn-ea"/>
                <a:cs typeface="+mn-cs"/>
              </a:rPr>
              <a:t>w jakim terminie należy zrealizować działania projektowe. Od kiedy rozpoczyna się termin realizacji i do jakiej ostatecznie daty należy zakończyć </a:t>
            </a:r>
            <a:r>
              <a:rPr lang="pl-PL" sz="2000" dirty="0" smtClean="0">
                <a:latin typeface="+mn-lt"/>
                <a:ea typeface="+mn-ea"/>
                <a:cs typeface="+mn-cs"/>
              </a:rPr>
              <a:t>realizację </a:t>
            </a:r>
            <a:r>
              <a:rPr lang="pl-PL" sz="2000" dirty="0">
                <a:latin typeface="+mn-lt"/>
                <a:ea typeface="+mn-ea"/>
                <a:cs typeface="+mn-cs"/>
              </a:rPr>
              <a:t>zadania?</a:t>
            </a:r>
            <a:br>
              <a:rPr lang="pl-PL" sz="2000" dirty="0">
                <a:latin typeface="+mn-lt"/>
                <a:ea typeface="+mn-ea"/>
                <a:cs typeface="+mn-cs"/>
              </a:rPr>
            </a:br>
            <a:r>
              <a:rPr lang="pl-PL" sz="2000" b="1" dirty="0" smtClean="0">
                <a:solidFill>
                  <a:srgbClr val="0070C0"/>
                </a:solidFill>
                <a:latin typeface="Calibri" panose="020F0502020204030204"/>
              </a:rPr>
              <a:t/>
            </a:r>
            <a:br>
              <a:rPr lang="pl-PL" sz="2000" b="1" dirty="0" smtClean="0">
                <a:solidFill>
                  <a:srgbClr val="0070C0"/>
                </a:solidFill>
                <a:latin typeface="Calibri" panose="020F0502020204030204"/>
              </a:rPr>
            </a:br>
            <a:endParaRPr lang="pl-PL" sz="20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lvl="0" indent="0">
              <a:buNone/>
            </a:pPr>
            <a:endParaRPr lang="pl-PL" sz="2000" b="1" u="sng" dirty="0">
              <a:solidFill>
                <a:srgbClr val="00B050"/>
              </a:solidFill>
            </a:endParaRPr>
          </a:p>
          <a:p>
            <a:pPr marL="0" lvl="0" indent="0">
              <a:buNone/>
            </a:pPr>
            <a:endParaRPr lang="pl-PL" sz="2000" b="1" u="sng" dirty="0" smtClean="0">
              <a:solidFill>
                <a:srgbClr val="00B050"/>
              </a:solidFill>
            </a:endParaRPr>
          </a:p>
          <a:p>
            <a:pPr marL="0" lvl="0" indent="0">
              <a:buNone/>
            </a:pPr>
            <a:endParaRPr lang="pl-PL" sz="2900" b="1" u="sng" dirty="0" smtClean="0">
              <a:solidFill>
                <a:srgbClr val="00B050"/>
              </a:solidFill>
            </a:endParaRPr>
          </a:p>
          <a:p>
            <a:pPr marL="0" lvl="0" indent="0">
              <a:buNone/>
            </a:pPr>
            <a:r>
              <a:rPr lang="pl-PL" sz="8000" b="1" u="sng" dirty="0">
                <a:solidFill>
                  <a:srgbClr val="00B050"/>
                </a:solidFill>
                <a:latin typeface="Calibri" panose="020F0502020204030204"/>
                <a:ea typeface="+mj-ea"/>
                <a:cs typeface="+mj-cs"/>
              </a:rPr>
              <a:t>Odpowiedź: </a:t>
            </a:r>
          </a:p>
          <a:p>
            <a:pPr marL="0" lvl="0" indent="0">
              <a:lnSpc>
                <a:spcPct val="110000"/>
              </a:lnSpc>
              <a:spcBef>
                <a:spcPts val="0"/>
              </a:spcBef>
              <a:buNone/>
            </a:pPr>
            <a:endParaRPr lang="pl-PL" sz="4000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pl-PL" sz="72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Co </a:t>
            </a:r>
            <a:r>
              <a:rPr lang="pl-PL" sz="7200" dirty="0">
                <a:ea typeface="Calibri" panose="020F0502020204030204" pitchFamily="34" charset="0"/>
                <a:cs typeface="Times New Roman" panose="02020603050405020304" pitchFamily="18" charset="0"/>
              </a:rPr>
              <a:t>do zasady, za kwalifikowalne uznaje się wydatki poniesione w okresie </a:t>
            </a:r>
            <a:r>
              <a:rPr lang="pl-PL" sz="72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pl-PL" sz="7200" dirty="0" smtClean="0"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72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od </a:t>
            </a:r>
            <a:r>
              <a:rPr lang="pl-PL" sz="7200" dirty="0">
                <a:ea typeface="Calibri" panose="020F0502020204030204" pitchFamily="34" charset="0"/>
                <a:cs typeface="Times New Roman" panose="02020603050405020304" pitchFamily="18" charset="0"/>
              </a:rPr>
              <a:t>1 stycznia 2021 r. do 31 grudnia 2029 r. </a:t>
            </a:r>
            <a:endParaRPr lang="pl-PL" sz="7200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pl-PL" sz="7200" dirty="0" smtClean="0"/>
              <a:t>Tym </a:t>
            </a:r>
            <a:r>
              <a:rPr lang="pl-PL" sz="7200" dirty="0"/>
              <a:t>samym, wydatki poniesione </a:t>
            </a:r>
            <a:r>
              <a:rPr lang="pl-PL" sz="7200" dirty="0" smtClean="0"/>
              <a:t>w ww. okresie mogą </a:t>
            </a:r>
            <a:r>
              <a:rPr lang="pl-PL" sz="7200" dirty="0"/>
              <a:t>być kwalifikowalne, </a:t>
            </a:r>
            <a:r>
              <a:rPr lang="pl-PL" sz="7200" dirty="0" smtClean="0"/>
              <a:t/>
            </a:r>
            <a:br>
              <a:rPr lang="pl-PL" sz="7200" dirty="0" smtClean="0"/>
            </a:br>
            <a:r>
              <a:rPr lang="pl-PL" sz="7200" dirty="0" smtClean="0"/>
              <a:t>o </a:t>
            </a:r>
            <a:r>
              <a:rPr lang="pl-PL" sz="7200" dirty="0"/>
              <a:t>ile spełniają pozostałe warunki </a:t>
            </a:r>
            <a:r>
              <a:rPr lang="pl-PL" sz="7200" dirty="0" smtClean="0"/>
              <a:t>kwalifikowalności zawarte w Regulaminie </a:t>
            </a:r>
            <a:br>
              <a:rPr lang="pl-PL" sz="7200" dirty="0" smtClean="0"/>
            </a:br>
            <a:r>
              <a:rPr lang="pl-PL" sz="7200" dirty="0" smtClean="0"/>
              <a:t>i załącznikach do niego, w </a:t>
            </a:r>
            <a:r>
              <a:rPr lang="pl-PL" sz="7200" dirty="0"/>
              <a:t>tym warunek, że dofinansowania nie może uzyskać projekt, który został fizycznie ukończony (w przypadku robót budowlanych) </a:t>
            </a:r>
            <a:r>
              <a:rPr lang="pl-PL" sz="7200" dirty="0" smtClean="0"/>
              <a:t/>
            </a:r>
            <a:br>
              <a:rPr lang="pl-PL" sz="7200" dirty="0" smtClean="0"/>
            </a:br>
            <a:r>
              <a:rPr lang="pl-PL" sz="7200" dirty="0" smtClean="0"/>
              <a:t>lub </a:t>
            </a:r>
            <a:r>
              <a:rPr lang="pl-PL" sz="7200" dirty="0"/>
              <a:t>w pełni wdrożony (w przypadku dostaw i usług) przed przedłożeniem wniosku o dofinansowanie projektu właściwej instytucji, niezależnie od tego, czy wszystkie dotyczące tego projektu płatności zostały przez beneficjenta dokonane </a:t>
            </a:r>
            <a:r>
              <a:rPr lang="pl-PL" sz="7200" dirty="0" smtClean="0"/>
              <a:t/>
            </a:r>
            <a:br>
              <a:rPr lang="pl-PL" sz="7200" dirty="0" smtClean="0"/>
            </a:br>
            <a:r>
              <a:rPr lang="pl-PL" sz="7200" dirty="0" smtClean="0"/>
              <a:t>– </a:t>
            </a:r>
            <a:r>
              <a:rPr lang="pl-PL" sz="7200" dirty="0"/>
              <a:t>z zastrzeżeniem zasad określonych dla pomocy publicznej. </a:t>
            </a:r>
            <a:endParaRPr lang="pl-PL" sz="7200" dirty="0" smtClean="0"/>
          </a:p>
          <a:p>
            <a:pPr marL="0" lv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pl-PL" sz="7200" dirty="0" smtClean="0"/>
              <a:t>Jeżeli </a:t>
            </a:r>
            <a:r>
              <a:rPr lang="pl-PL" sz="7200" dirty="0"/>
              <a:t>w danym projekcie </a:t>
            </a:r>
            <a:r>
              <a:rPr lang="pl-PL" sz="7200" u="sng" dirty="0"/>
              <a:t>nie nastąpił odbiór ostatnich robót, dostaw lub usług przewidzianych </a:t>
            </a:r>
            <a:r>
              <a:rPr lang="pl-PL" sz="7200" u="sng" dirty="0" smtClean="0"/>
              <a:t>do </a:t>
            </a:r>
            <a:r>
              <a:rPr lang="pl-PL" sz="7200" u="sng" dirty="0"/>
              <a:t>realizacji w jego zakresie rzeczowym przed dniem złożenia wniosku </a:t>
            </a:r>
            <a:r>
              <a:rPr lang="pl-PL" sz="7200" u="sng" dirty="0" smtClean="0"/>
              <a:t>o </a:t>
            </a:r>
            <a:r>
              <a:rPr lang="pl-PL" sz="7200" u="sng" dirty="0"/>
              <a:t>dofinansowanie</a:t>
            </a:r>
            <a:r>
              <a:rPr lang="pl-PL" sz="7200" dirty="0"/>
              <a:t>, nie stanowi on projektu </a:t>
            </a:r>
            <a:r>
              <a:rPr lang="pl-PL" sz="7200" dirty="0" smtClean="0"/>
              <a:t>ukończonego/wdrożonego.  </a:t>
            </a:r>
            <a:endParaRPr lang="pl-PL" sz="7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5982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8650" y="1030363"/>
            <a:ext cx="7886700" cy="1091954"/>
          </a:xfrm>
        </p:spPr>
        <p:txBody>
          <a:bodyPr>
            <a:noAutofit/>
          </a:bodyPr>
          <a:lstStyle/>
          <a:p>
            <a:r>
              <a:rPr lang="pl-PL" sz="2000" b="1" u="sng" dirty="0" smtClean="0">
                <a:solidFill>
                  <a:srgbClr val="0070C0"/>
                </a:solidFill>
                <a:latin typeface="Calibri" panose="020F0502020204030204"/>
              </a:rPr>
              <a:t/>
            </a:r>
            <a:br>
              <a:rPr lang="pl-PL" sz="2000" b="1" u="sng" dirty="0" smtClean="0">
                <a:solidFill>
                  <a:srgbClr val="0070C0"/>
                </a:solidFill>
                <a:latin typeface="Calibri" panose="020F0502020204030204"/>
              </a:rPr>
            </a:br>
            <a:r>
              <a:rPr lang="pl-PL" sz="2000" b="1" u="sng" dirty="0" smtClean="0">
                <a:solidFill>
                  <a:srgbClr val="0070C0"/>
                </a:solidFill>
                <a:latin typeface="Calibri" panose="020F0502020204030204"/>
              </a:rPr>
              <a:t>Pytanie:</a:t>
            </a:r>
            <a:br>
              <a:rPr lang="pl-PL" sz="2000" b="1" u="sng" dirty="0" smtClean="0">
                <a:solidFill>
                  <a:srgbClr val="0070C0"/>
                </a:solidFill>
                <a:latin typeface="Calibri" panose="020F0502020204030204"/>
              </a:rPr>
            </a:br>
            <a:r>
              <a:rPr lang="pl-PL" sz="1000" b="1" u="sng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a</a:t>
            </a:r>
            <a:r>
              <a:rPr lang="pl-PL" sz="2000" b="1" u="sng" dirty="0" smtClean="0">
                <a:solidFill>
                  <a:srgbClr val="0070C0"/>
                </a:solidFill>
                <a:latin typeface="Calibri" panose="020F0502020204030204"/>
              </a:rPr>
              <a:t/>
            </a:r>
            <a:br>
              <a:rPr lang="pl-PL" sz="2000" b="1" u="sng" dirty="0" smtClean="0">
                <a:solidFill>
                  <a:srgbClr val="0070C0"/>
                </a:solidFill>
                <a:latin typeface="Calibri" panose="020F0502020204030204"/>
              </a:rPr>
            </a:br>
            <a:r>
              <a:rPr lang="pl-PL" sz="20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Proszę o informację, czy w ramach naboru JST może złożyć wniosek, </a:t>
            </a:r>
            <a:r>
              <a:rPr lang="pl-PL" sz="2000" dirty="0" smtClean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pl-PL" sz="2000" dirty="0" smtClean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2000" dirty="0" smtClean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w </a:t>
            </a:r>
            <a:r>
              <a:rPr lang="pl-PL" sz="20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którym obejmie więcej niż jedną OSP? </a:t>
            </a:r>
            <a:br>
              <a:rPr lang="pl-PL" sz="20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pl-PL" sz="200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endParaRPr lang="pl-PL" sz="2000" b="1" u="sng" dirty="0" smtClean="0">
              <a:solidFill>
                <a:srgbClr val="00B050"/>
              </a:solidFill>
            </a:endParaRPr>
          </a:p>
          <a:p>
            <a:pPr marL="0" lvl="0" indent="0">
              <a:buNone/>
            </a:pPr>
            <a:r>
              <a:rPr lang="pl-PL" sz="2000" b="1" u="sng" dirty="0" smtClean="0">
                <a:solidFill>
                  <a:srgbClr val="00B050"/>
                </a:solidFill>
              </a:rPr>
              <a:t>Odpowiedź</a:t>
            </a:r>
            <a:r>
              <a:rPr lang="pl-PL" sz="2000" dirty="0">
                <a:solidFill>
                  <a:srgbClr val="00B050"/>
                </a:solidFill>
              </a:rPr>
              <a:t>:</a:t>
            </a:r>
            <a:r>
              <a:rPr lang="pl-PL" sz="2000" dirty="0">
                <a:solidFill>
                  <a:prstClr val="black"/>
                </a:solidFill>
              </a:rPr>
              <a:t> </a:t>
            </a:r>
            <a:endParaRPr lang="pl-PL" sz="2000" dirty="0" smtClean="0">
              <a:solidFill>
                <a:prstClr val="black"/>
              </a:solidFill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Jednostki </a:t>
            </a:r>
            <a:r>
              <a:rPr lang="pl-PL" sz="2000" dirty="0">
                <a:ea typeface="Calibri" panose="020F0502020204030204" pitchFamily="34" charset="0"/>
                <a:cs typeface="Times New Roman" panose="02020603050405020304" pitchFamily="18" charset="0"/>
              </a:rPr>
              <a:t>Samorządu Terytorialnego uprawnione do złożenia wniosku </a:t>
            </a:r>
            <a:r>
              <a:rPr lang="pl-PL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pl-PL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o </a:t>
            </a:r>
            <a:r>
              <a:rPr lang="pl-PL" sz="2000" dirty="0">
                <a:ea typeface="Calibri" panose="020F0502020204030204" pitchFamily="34" charset="0"/>
                <a:cs typeface="Times New Roman" panose="02020603050405020304" pitchFamily="18" charset="0"/>
              </a:rPr>
              <a:t>dofinansowanie w imieniu </a:t>
            </a:r>
            <a:r>
              <a:rPr lang="pl-PL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więcej niż jednej OSP. </a:t>
            </a:r>
            <a:r>
              <a:rPr lang="pl-PL" sz="2000" dirty="0">
                <a:ea typeface="Calibri" panose="020F0502020204030204" pitchFamily="34" charset="0"/>
                <a:cs typeface="Times New Roman" panose="02020603050405020304" pitchFamily="18" charset="0"/>
              </a:rPr>
              <a:t>Należy mieć jednak </a:t>
            </a:r>
            <a:r>
              <a:rPr lang="pl-PL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pl-PL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na </a:t>
            </a:r>
            <a:r>
              <a:rPr lang="pl-PL" sz="2000" dirty="0">
                <a:ea typeface="Calibri" panose="020F0502020204030204" pitchFamily="34" charset="0"/>
                <a:cs typeface="Times New Roman" panose="02020603050405020304" pitchFamily="18" charset="0"/>
              </a:rPr>
              <a:t>uwadze, iż minimalna wartość projektu wynosi </a:t>
            </a:r>
            <a:r>
              <a:rPr lang="pl-PL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1 </a:t>
            </a:r>
            <a:r>
              <a:rPr lang="pl-PL" sz="2000" dirty="0">
                <a:ea typeface="Calibri" panose="020F0502020204030204" pitchFamily="34" charset="0"/>
                <a:cs typeface="Times New Roman" panose="02020603050405020304" pitchFamily="18" charset="0"/>
              </a:rPr>
              <a:t>000 000,00 </a:t>
            </a:r>
            <a:r>
              <a:rPr lang="pl-PL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zł, </a:t>
            </a:r>
            <a:br>
              <a:rPr lang="pl-PL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a również wydatki kwalifikowalne nie mogą przekroczyć 1 500 000,00 zł. Ponadto, wnioski </a:t>
            </a:r>
            <a:r>
              <a:rPr lang="pl-PL" sz="2000" dirty="0">
                <a:ea typeface="Calibri" panose="020F0502020204030204" pitchFamily="34" charset="0"/>
                <a:cs typeface="Times New Roman" panose="02020603050405020304" pitchFamily="18" charset="0"/>
              </a:rPr>
              <a:t>o dofinansowanie, których wartość jest </a:t>
            </a:r>
            <a:r>
              <a:rPr lang="pl-PL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niższa </a:t>
            </a:r>
            <a:br>
              <a:rPr lang="pl-PL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od minimalnej wartości projektu oraz przekraczające maksymalną kwotę wydatków kwalifikowalnych </a:t>
            </a:r>
            <a:r>
              <a:rPr lang="pl-PL" sz="2000" dirty="0">
                <a:ea typeface="Calibri" panose="020F0502020204030204" pitchFamily="34" charset="0"/>
                <a:cs typeface="Times New Roman" panose="02020603050405020304" pitchFamily="18" charset="0"/>
              </a:rPr>
              <a:t>nie spełnią kryterium </a:t>
            </a:r>
            <a:r>
              <a:rPr lang="pl-PL" sz="2000" i="1" dirty="0">
                <a:solidFill>
                  <a:prstClr val="black"/>
                </a:solidFill>
              </a:rPr>
              <a:t>Możliwość uzyskania dofinansowania przez </a:t>
            </a:r>
            <a:r>
              <a:rPr lang="pl-PL" sz="2000" i="1" dirty="0" smtClean="0">
                <a:solidFill>
                  <a:prstClr val="black"/>
                </a:solidFill>
              </a:rPr>
              <a:t>projekt</a:t>
            </a:r>
            <a:r>
              <a:rPr lang="pl-PL" sz="2000" dirty="0" smtClean="0">
                <a:cs typeface="Times New Roman" panose="02020603050405020304" pitchFamily="18" charset="0"/>
              </a:rPr>
              <a:t>.</a:t>
            </a:r>
            <a:endParaRPr lang="pl-PL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endParaRPr lang="pl-PL" sz="2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7229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8650" y="963861"/>
            <a:ext cx="7886700" cy="1091954"/>
          </a:xfrm>
        </p:spPr>
        <p:txBody>
          <a:bodyPr>
            <a:noAutofit/>
          </a:bodyPr>
          <a:lstStyle/>
          <a:p>
            <a:r>
              <a:rPr lang="pl-PL" sz="2000" b="1" u="sng" dirty="0" smtClean="0">
                <a:solidFill>
                  <a:srgbClr val="0070C0"/>
                </a:solidFill>
                <a:latin typeface="+mn-lt"/>
              </a:rPr>
              <a:t/>
            </a:r>
            <a:br>
              <a:rPr lang="pl-PL" sz="2000" b="1" u="sng" dirty="0" smtClean="0">
                <a:solidFill>
                  <a:srgbClr val="0070C0"/>
                </a:solidFill>
                <a:latin typeface="+mn-lt"/>
              </a:rPr>
            </a:br>
            <a:r>
              <a:rPr lang="pl-PL" sz="2000" b="1" u="sng" dirty="0">
                <a:solidFill>
                  <a:srgbClr val="0070C0"/>
                </a:solidFill>
                <a:latin typeface="+mn-lt"/>
              </a:rPr>
              <a:t/>
            </a:r>
            <a:br>
              <a:rPr lang="pl-PL" sz="2000" b="1" u="sng" dirty="0">
                <a:solidFill>
                  <a:srgbClr val="0070C0"/>
                </a:solidFill>
                <a:latin typeface="+mn-lt"/>
              </a:rPr>
            </a:br>
            <a:r>
              <a:rPr lang="pl-PL" sz="2000" b="1" u="sng" dirty="0" smtClean="0">
                <a:solidFill>
                  <a:srgbClr val="0070C0"/>
                </a:solidFill>
                <a:latin typeface="+mn-lt"/>
              </a:rPr>
              <a:t/>
            </a:r>
            <a:br>
              <a:rPr lang="pl-PL" sz="2000" b="1" u="sng" dirty="0" smtClean="0">
                <a:solidFill>
                  <a:srgbClr val="0070C0"/>
                </a:solidFill>
                <a:latin typeface="+mn-lt"/>
              </a:rPr>
            </a:br>
            <a:r>
              <a:rPr lang="pl-PL" sz="2000" b="1" u="sng" dirty="0" smtClean="0">
                <a:solidFill>
                  <a:srgbClr val="0070C0"/>
                </a:solidFill>
                <a:latin typeface="+mn-lt"/>
              </a:rPr>
              <a:t/>
            </a:r>
            <a:br>
              <a:rPr lang="pl-PL" sz="2000" b="1" u="sng" dirty="0" smtClean="0">
                <a:solidFill>
                  <a:srgbClr val="0070C0"/>
                </a:solidFill>
                <a:latin typeface="+mn-lt"/>
              </a:rPr>
            </a:br>
            <a:r>
              <a:rPr lang="pl-PL" sz="2000" b="1" u="sng" dirty="0" smtClean="0">
                <a:solidFill>
                  <a:srgbClr val="0070C0"/>
                </a:solidFill>
                <a:latin typeface="Calibri" panose="020F0502020204030204"/>
              </a:rPr>
              <a:t>Pytanie</a:t>
            </a:r>
            <a:r>
              <a:rPr lang="pl-PL" sz="2000" b="1" u="sng" dirty="0">
                <a:solidFill>
                  <a:srgbClr val="0070C0"/>
                </a:solidFill>
                <a:latin typeface="Calibri" panose="020F0502020204030204"/>
              </a:rPr>
              <a:t>:</a:t>
            </a:r>
            <a:r>
              <a:rPr lang="pl-PL" sz="2000" b="1" u="sng" dirty="0"/>
              <a:t> </a:t>
            </a:r>
            <a:br>
              <a:rPr lang="pl-PL" sz="2000" b="1" u="sng" dirty="0"/>
            </a:br>
            <a:r>
              <a:rPr lang="pl-PL" sz="1000" b="1" u="sng" dirty="0">
                <a:solidFill>
                  <a:schemeClr val="bg1"/>
                </a:solidFill>
              </a:rPr>
              <a:t>a</a:t>
            </a:r>
            <a:r>
              <a:rPr lang="pl-PL" sz="2000" b="1" dirty="0"/>
              <a:t/>
            </a:r>
            <a:br>
              <a:rPr lang="pl-PL" sz="2000" b="1" dirty="0"/>
            </a:br>
            <a:r>
              <a:rPr lang="pl-PL" sz="2000" dirty="0" smtClean="0">
                <a:latin typeface="+mn-lt"/>
              </a:rPr>
              <a:t>Czy </a:t>
            </a:r>
            <a:r>
              <a:rPr lang="pl-PL" sz="2000" dirty="0">
                <a:latin typeface="+mn-lt"/>
              </a:rPr>
              <a:t>zgodnie z kartą definicji kryteriów wyboru projektów dla priorytetu</a:t>
            </a:r>
            <a:br>
              <a:rPr lang="pl-PL" sz="2000" dirty="0">
                <a:latin typeface="+mn-lt"/>
              </a:rPr>
            </a:br>
            <a:r>
              <a:rPr lang="pl-PL" sz="2000" dirty="0">
                <a:latin typeface="+mn-lt"/>
              </a:rPr>
              <a:t>02 Środowisko działania 02.07 Adaptacja do zmian klimatu, zawieranie Partnerstwa jest </a:t>
            </a:r>
            <a:r>
              <a:rPr lang="pl-PL" sz="2000" dirty="0" smtClean="0">
                <a:latin typeface="+mn-lt"/>
              </a:rPr>
              <a:t>obligatoryjne? </a:t>
            </a:r>
            <a:r>
              <a:rPr lang="pl-PL" sz="2000" dirty="0">
                <a:latin typeface="+mn-lt"/>
              </a:rPr>
              <a:t/>
            </a:r>
            <a:br>
              <a:rPr lang="pl-PL" sz="2000" dirty="0">
                <a:latin typeface="+mn-lt"/>
              </a:rPr>
            </a:br>
            <a:r>
              <a:rPr lang="pl-PL" sz="2000" b="1" dirty="0" smtClean="0">
                <a:solidFill>
                  <a:srgbClr val="0070C0"/>
                </a:solidFill>
                <a:latin typeface="+mn-lt"/>
              </a:rPr>
              <a:t/>
            </a:r>
            <a:br>
              <a:rPr lang="pl-PL" sz="2000" b="1" dirty="0" smtClean="0">
                <a:solidFill>
                  <a:srgbClr val="0070C0"/>
                </a:solidFill>
                <a:latin typeface="+mn-lt"/>
              </a:rPr>
            </a:br>
            <a:endParaRPr lang="pl-PL" sz="2000" dirty="0">
              <a:latin typeface="+mn-lt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endParaRPr lang="pl-PL" sz="2000" b="1" u="sng" dirty="0">
              <a:solidFill>
                <a:srgbClr val="00B050"/>
              </a:solidFill>
            </a:endParaRPr>
          </a:p>
          <a:p>
            <a:pPr marL="0" lvl="0" indent="0">
              <a:buNone/>
            </a:pPr>
            <a:endParaRPr lang="pl-PL" sz="2000" b="1" u="sng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pl-PL" sz="2000" b="1" u="sng" dirty="0" smtClean="0">
                <a:solidFill>
                  <a:srgbClr val="00B050"/>
                </a:solidFill>
              </a:rPr>
              <a:t>Odpowiedź</a:t>
            </a:r>
            <a:r>
              <a:rPr lang="pl-PL" sz="2000" b="1" u="sng" dirty="0">
                <a:solidFill>
                  <a:srgbClr val="00B050"/>
                </a:solidFill>
              </a:rPr>
              <a:t>: </a:t>
            </a:r>
          </a:p>
          <a:p>
            <a:pPr marL="0" lvl="0" indent="0">
              <a:lnSpc>
                <a:spcPct val="110000"/>
              </a:lnSpc>
              <a:spcBef>
                <a:spcPts val="0"/>
              </a:spcBef>
              <a:buNone/>
            </a:pPr>
            <a:endParaRPr lang="pl-PL" sz="1000" b="1" u="sng" dirty="0">
              <a:solidFill>
                <a:schemeClr val="bg1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pl-PL" sz="2000" dirty="0" smtClean="0"/>
              <a:t>Wnioskodawca </a:t>
            </a:r>
            <a:r>
              <a:rPr lang="pl-PL" sz="2000" u="sng" dirty="0"/>
              <a:t>nie jest zobligowany do zawarcia partnerstwa</a:t>
            </a:r>
            <a:r>
              <a:rPr lang="pl-PL" sz="2000" dirty="0"/>
              <a:t>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pl-PL" sz="2000" dirty="0" smtClean="0"/>
              <a:t>W </a:t>
            </a:r>
            <a:r>
              <a:rPr lang="pl-PL" sz="2000" dirty="0"/>
              <a:t>ramach oceny kryterium "Projekt partnerski" w przypadku projektu, który nie jest projektem partnerskim, zostanie wskazane, że powyższe kryterium </a:t>
            </a:r>
            <a:r>
              <a:rPr lang="pl-PL" sz="2000" u="sng" dirty="0"/>
              <a:t>nie dotyczy</a:t>
            </a:r>
            <a:r>
              <a:rPr lang="pl-PL" sz="2000" dirty="0"/>
              <a:t> projektu (nie skutkuje to niespełnieniem kryterium </a:t>
            </a: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>i </a:t>
            </a:r>
            <a:r>
              <a:rPr lang="pl-PL" sz="2000" dirty="0"/>
              <a:t>negatywną oceną projektu).</a:t>
            </a:r>
          </a:p>
          <a:p>
            <a:pPr marL="0" lvl="0" indent="0">
              <a:buNone/>
            </a:pPr>
            <a:endParaRPr lang="pl-PL" sz="2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7038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8650" y="963861"/>
            <a:ext cx="7886700" cy="1091954"/>
          </a:xfrm>
        </p:spPr>
        <p:txBody>
          <a:bodyPr>
            <a:noAutofit/>
          </a:bodyPr>
          <a:lstStyle/>
          <a:p>
            <a:r>
              <a:rPr lang="pl-PL" sz="2000" b="1" u="sng" dirty="0" smtClean="0">
                <a:solidFill>
                  <a:srgbClr val="0070C0"/>
                </a:solidFill>
                <a:latin typeface="+mn-lt"/>
              </a:rPr>
              <a:t/>
            </a:r>
            <a:br>
              <a:rPr lang="pl-PL" sz="2000" b="1" u="sng" dirty="0" smtClean="0">
                <a:solidFill>
                  <a:srgbClr val="0070C0"/>
                </a:solidFill>
                <a:latin typeface="+mn-lt"/>
              </a:rPr>
            </a:br>
            <a:r>
              <a:rPr lang="pl-PL" sz="2000" b="1" u="sng" dirty="0">
                <a:solidFill>
                  <a:srgbClr val="0070C0"/>
                </a:solidFill>
                <a:latin typeface="+mn-lt"/>
              </a:rPr>
              <a:t/>
            </a:r>
            <a:br>
              <a:rPr lang="pl-PL" sz="2000" b="1" u="sng" dirty="0">
                <a:solidFill>
                  <a:srgbClr val="0070C0"/>
                </a:solidFill>
                <a:latin typeface="+mn-lt"/>
              </a:rPr>
            </a:br>
            <a:r>
              <a:rPr lang="pl-PL" sz="2000" b="1" u="sng" dirty="0" smtClean="0">
                <a:solidFill>
                  <a:srgbClr val="0070C0"/>
                </a:solidFill>
                <a:latin typeface="+mn-lt"/>
              </a:rPr>
              <a:t>Pytanie:</a:t>
            </a:r>
            <a:r>
              <a:rPr lang="pl-PL" sz="2000" b="1" u="sng" dirty="0" smtClean="0">
                <a:latin typeface="+mn-lt"/>
              </a:rPr>
              <a:t> </a:t>
            </a:r>
            <a:r>
              <a:rPr lang="pl-PL" sz="2000" b="1" dirty="0" smtClean="0">
                <a:latin typeface="+mn-lt"/>
              </a:rPr>
              <a:t/>
            </a:r>
            <a:br>
              <a:rPr lang="pl-PL" sz="2000" b="1" dirty="0" smtClean="0">
                <a:latin typeface="+mn-lt"/>
              </a:rPr>
            </a:br>
            <a:r>
              <a:rPr lang="pl-PL" sz="2000" dirty="0" smtClean="0">
                <a:latin typeface="+mn-lt"/>
              </a:rPr>
              <a:t/>
            </a:r>
            <a:br>
              <a:rPr lang="pl-PL" sz="2000" dirty="0" smtClean="0">
                <a:latin typeface="+mn-lt"/>
              </a:rPr>
            </a:br>
            <a:r>
              <a:rPr lang="pl-PL" sz="2000" dirty="0" smtClean="0">
                <a:latin typeface="+mn-lt"/>
              </a:rPr>
              <a:t>Czy partner musi wnieść wkład finansowy do projektu? </a:t>
            </a:r>
            <a:br>
              <a:rPr lang="pl-PL" sz="2000" dirty="0" smtClean="0">
                <a:latin typeface="+mn-lt"/>
              </a:rPr>
            </a:br>
            <a:r>
              <a:rPr lang="pl-PL" sz="2000" dirty="0" smtClean="0">
                <a:solidFill>
                  <a:srgbClr val="0070C0"/>
                </a:solidFill>
                <a:latin typeface="+mn-lt"/>
              </a:rPr>
              <a:t/>
            </a:r>
            <a:br>
              <a:rPr lang="pl-PL" sz="2000" dirty="0" smtClean="0">
                <a:solidFill>
                  <a:srgbClr val="0070C0"/>
                </a:solidFill>
                <a:latin typeface="+mn-lt"/>
              </a:rPr>
            </a:br>
            <a:endParaRPr lang="pl-PL" sz="2000" dirty="0">
              <a:latin typeface="+mn-lt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endParaRPr lang="pl-PL" sz="2000" b="1" u="sng" dirty="0">
              <a:solidFill>
                <a:srgbClr val="00B050"/>
              </a:solidFill>
            </a:endParaRPr>
          </a:p>
          <a:p>
            <a:pPr marL="0" lvl="0" indent="0">
              <a:buNone/>
            </a:pPr>
            <a:r>
              <a:rPr lang="pl-PL" sz="2000" b="1" u="sng" dirty="0" smtClean="0">
                <a:solidFill>
                  <a:srgbClr val="00B050"/>
                </a:solidFill>
              </a:rPr>
              <a:t>Odpowiedź</a:t>
            </a:r>
            <a:r>
              <a:rPr lang="pl-PL" sz="2000" dirty="0">
                <a:solidFill>
                  <a:srgbClr val="00B050"/>
                </a:solidFill>
              </a:rPr>
              <a:t>:</a:t>
            </a:r>
            <a:r>
              <a:rPr lang="pl-PL" sz="2000" dirty="0">
                <a:solidFill>
                  <a:prstClr val="black"/>
                </a:solidFill>
              </a:rPr>
              <a:t> </a:t>
            </a:r>
          </a:p>
          <a:p>
            <a:pPr marL="0" lvl="0" indent="0">
              <a:buNone/>
            </a:pPr>
            <a:endParaRPr lang="pl-PL" sz="500" dirty="0" smtClean="0">
              <a:solidFill>
                <a:prstClr val="black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pl-PL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Partner nie musi wnosić do projektu wkładu własnego. Zawarte partnerstwo powinno spełniać warunki określone w art. 39 </a:t>
            </a:r>
            <a:r>
              <a:rPr lang="pl-PL" sz="20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Ustawy z dnia 28 kwietnia 2022 r. o zasadach realizacji zadań finansowanych ze środków europejskich w perspektywie finansowej </a:t>
            </a:r>
            <a:r>
              <a:rPr lang="pl-PL" sz="20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2021-2027</a:t>
            </a:r>
            <a:r>
              <a:rPr lang="pl-PL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pl-PL" sz="2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942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8650" y="963861"/>
            <a:ext cx="7886700" cy="1091954"/>
          </a:xfrm>
        </p:spPr>
        <p:txBody>
          <a:bodyPr>
            <a:noAutofit/>
          </a:bodyPr>
          <a:lstStyle/>
          <a:p>
            <a:r>
              <a:rPr lang="pl-PL" sz="2000" b="1" u="sng" dirty="0" smtClean="0">
                <a:solidFill>
                  <a:srgbClr val="0070C0"/>
                </a:solidFill>
                <a:latin typeface="+mn-lt"/>
              </a:rPr>
              <a:t/>
            </a:r>
            <a:br>
              <a:rPr lang="pl-PL" sz="2000" b="1" u="sng" dirty="0" smtClean="0">
                <a:solidFill>
                  <a:srgbClr val="0070C0"/>
                </a:solidFill>
                <a:latin typeface="+mn-lt"/>
              </a:rPr>
            </a:br>
            <a:r>
              <a:rPr lang="pl-PL" sz="2000" b="1" u="sng" dirty="0" smtClean="0">
                <a:solidFill>
                  <a:srgbClr val="0070C0"/>
                </a:solidFill>
                <a:latin typeface="+mn-lt"/>
              </a:rPr>
              <a:t/>
            </a:r>
            <a:br>
              <a:rPr lang="pl-PL" sz="2000" b="1" u="sng" dirty="0" smtClean="0">
                <a:solidFill>
                  <a:srgbClr val="0070C0"/>
                </a:solidFill>
                <a:latin typeface="+mn-lt"/>
              </a:rPr>
            </a:br>
            <a:r>
              <a:rPr lang="pl-PL" sz="2000" b="1" u="sng" dirty="0" smtClean="0">
                <a:solidFill>
                  <a:srgbClr val="0070C0"/>
                </a:solidFill>
                <a:latin typeface="+mn-lt"/>
              </a:rPr>
              <a:t/>
            </a:r>
            <a:br>
              <a:rPr lang="pl-PL" sz="2000" b="1" u="sng" dirty="0" smtClean="0">
                <a:solidFill>
                  <a:srgbClr val="0070C0"/>
                </a:solidFill>
                <a:latin typeface="+mn-lt"/>
              </a:rPr>
            </a:br>
            <a:r>
              <a:rPr lang="pl-PL" sz="2000" b="1" u="sng" dirty="0" smtClean="0">
                <a:solidFill>
                  <a:srgbClr val="0070C0"/>
                </a:solidFill>
                <a:latin typeface="+mn-lt"/>
              </a:rPr>
              <a:t/>
            </a:r>
            <a:br>
              <a:rPr lang="pl-PL" sz="2000" b="1" u="sng" dirty="0" smtClean="0">
                <a:solidFill>
                  <a:srgbClr val="0070C0"/>
                </a:solidFill>
                <a:latin typeface="+mn-lt"/>
              </a:rPr>
            </a:br>
            <a:r>
              <a:rPr lang="pl-PL" sz="2000" b="1" u="sng" dirty="0" smtClean="0">
                <a:solidFill>
                  <a:srgbClr val="0070C0"/>
                </a:solidFill>
                <a:latin typeface="+mn-lt"/>
              </a:rPr>
              <a:t/>
            </a:r>
            <a:br>
              <a:rPr lang="pl-PL" sz="2000" b="1" u="sng" dirty="0" smtClean="0">
                <a:solidFill>
                  <a:srgbClr val="0070C0"/>
                </a:solidFill>
                <a:latin typeface="+mn-lt"/>
              </a:rPr>
            </a:br>
            <a:r>
              <a:rPr lang="pl-PL" sz="1900" b="1" u="sng" dirty="0" smtClean="0">
                <a:solidFill>
                  <a:srgbClr val="0070C0"/>
                </a:solidFill>
                <a:latin typeface="+mn-lt"/>
              </a:rPr>
              <a:t>Pytanie:</a:t>
            </a:r>
            <a:br>
              <a:rPr lang="pl-PL" sz="1900" b="1" u="sng" dirty="0" smtClean="0">
                <a:solidFill>
                  <a:srgbClr val="0070C0"/>
                </a:solidFill>
                <a:latin typeface="+mn-lt"/>
              </a:rPr>
            </a:br>
            <a:r>
              <a:rPr lang="pl-PL" sz="1900" b="1" u="sng" dirty="0" smtClean="0">
                <a:solidFill>
                  <a:srgbClr val="0070C0"/>
                </a:solidFill>
                <a:latin typeface="+mn-lt"/>
              </a:rPr>
              <a:t/>
            </a:r>
            <a:br>
              <a:rPr lang="pl-PL" sz="1900" b="1" u="sng" dirty="0" smtClean="0">
                <a:solidFill>
                  <a:srgbClr val="0070C0"/>
                </a:solidFill>
                <a:latin typeface="+mn-lt"/>
              </a:rPr>
            </a:br>
            <a:r>
              <a:rPr lang="pl-PL" sz="1900" dirty="0" smtClean="0">
                <a:latin typeface="+mn-lt"/>
              </a:rPr>
              <a:t>Nasza jednostka OSP dostała Promesę z budżetu Państwa na zakup </a:t>
            </a:r>
            <a:br>
              <a:rPr lang="pl-PL" sz="1900" dirty="0" smtClean="0">
                <a:latin typeface="+mn-lt"/>
              </a:rPr>
            </a:br>
            <a:r>
              <a:rPr lang="pl-PL" sz="1900" dirty="0" smtClean="0">
                <a:latin typeface="+mn-lt"/>
              </a:rPr>
              <a:t>wozu strażackiego. Niestety kwota nie wystarcza na zakup samochodu. </a:t>
            </a:r>
            <a:br>
              <a:rPr lang="pl-PL" sz="1900" dirty="0" smtClean="0">
                <a:latin typeface="+mn-lt"/>
              </a:rPr>
            </a:br>
            <a:r>
              <a:rPr lang="pl-PL" sz="1900" dirty="0" smtClean="0">
                <a:latin typeface="+mn-lt"/>
              </a:rPr>
              <a:t>Czy w ramach tego projektu możemy wnioskować na zakup ww. wozu </a:t>
            </a:r>
            <a:br>
              <a:rPr lang="pl-PL" sz="1900" dirty="0" smtClean="0">
                <a:latin typeface="+mn-lt"/>
              </a:rPr>
            </a:br>
            <a:r>
              <a:rPr lang="pl-PL" sz="1900" dirty="0" smtClean="0">
                <a:latin typeface="+mn-lt"/>
              </a:rPr>
              <a:t>i połączyć te dwa dofinansowania? </a:t>
            </a:r>
            <a:r>
              <a:rPr lang="pl-PL" sz="2000" b="1" dirty="0" smtClean="0">
                <a:latin typeface="+mn-lt"/>
              </a:rPr>
              <a:t> </a:t>
            </a:r>
            <a:br>
              <a:rPr lang="pl-PL" sz="2000" b="1" dirty="0" smtClean="0">
                <a:latin typeface="+mn-lt"/>
              </a:rPr>
            </a:br>
            <a:r>
              <a:rPr lang="pl-PL" sz="2000" b="1" dirty="0" smtClean="0">
                <a:latin typeface="+mn-lt"/>
              </a:rPr>
              <a:t> </a:t>
            </a:r>
            <a:br>
              <a:rPr lang="pl-PL" sz="2000" b="1" dirty="0" smtClean="0">
                <a:latin typeface="+mn-lt"/>
              </a:rPr>
            </a:br>
            <a:r>
              <a:rPr lang="pl-PL" sz="2000" b="1" dirty="0" smtClean="0">
                <a:solidFill>
                  <a:srgbClr val="0070C0"/>
                </a:solidFill>
                <a:latin typeface="+mn-lt"/>
              </a:rPr>
              <a:t/>
            </a:r>
            <a:br>
              <a:rPr lang="pl-PL" sz="2000" b="1" dirty="0" smtClean="0">
                <a:solidFill>
                  <a:srgbClr val="0070C0"/>
                </a:solidFill>
                <a:latin typeface="+mn-lt"/>
              </a:rPr>
            </a:br>
            <a:endParaRPr lang="pl-PL" sz="2000" b="1" dirty="0">
              <a:latin typeface="+mn-lt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28650" y="2410691"/>
            <a:ext cx="7886700" cy="4389120"/>
          </a:xfrm>
        </p:spPr>
        <p:txBody>
          <a:bodyPr>
            <a:normAutofit fontScale="85000" lnSpcReduction="20000"/>
          </a:bodyPr>
          <a:lstStyle/>
          <a:p>
            <a:pPr marL="0" lvl="0" indent="0">
              <a:buNone/>
            </a:pPr>
            <a:endParaRPr lang="pl-PL" sz="2400" b="1" u="sng" dirty="0" smtClean="0">
              <a:solidFill>
                <a:srgbClr val="00B050"/>
              </a:solidFill>
            </a:endParaRPr>
          </a:p>
          <a:p>
            <a:pPr marL="0" lvl="0" indent="0">
              <a:buNone/>
            </a:pPr>
            <a:r>
              <a:rPr lang="pl-PL" sz="2200" b="1" u="sng" dirty="0" smtClean="0">
                <a:solidFill>
                  <a:srgbClr val="00B050"/>
                </a:solidFill>
              </a:rPr>
              <a:t>Odpowiedź</a:t>
            </a:r>
            <a:r>
              <a:rPr lang="pl-PL" sz="2200" dirty="0">
                <a:solidFill>
                  <a:srgbClr val="00B050"/>
                </a:solidFill>
              </a:rPr>
              <a:t>:</a:t>
            </a:r>
            <a:r>
              <a:rPr lang="pl-PL" sz="2200" dirty="0">
                <a:solidFill>
                  <a:prstClr val="black"/>
                </a:solidFill>
              </a:rPr>
              <a:t> </a:t>
            </a:r>
            <a:endParaRPr lang="pl-PL" sz="2200" dirty="0" smtClean="0">
              <a:solidFill>
                <a:prstClr val="black"/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pl-PL" sz="2200" dirty="0">
                <a:ea typeface="+mj-ea"/>
                <a:cs typeface="+mj-cs"/>
              </a:rPr>
              <a:t>Zgodnie z Wytycznymi dotyczącymi kwalifikowalności wydatków </a:t>
            </a:r>
            <a:r>
              <a:rPr lang="pl-PL" sz="2200" dirty="0" smtClean="0">
                <a:ea typeface="+mj-ea"/>
                <a:cs typeface="+mj-cs"/>
              </a:rPr>
              <a:t/>
            </a:r>
            <a:br>
              <a:rPr lang="pl-PL" sz="2200" dirty="0" smtClean="0">
                <a:ea typeface="+mj-ea"/>
                <a:cs typeface="+mj-cs"/>
              </a:rPr>
            </a:br>
            <a:r>
              <a:rPr lang="pl-PL" sz="2200" dirty="0" smtClean="0">
                <a:ea typeface="+mj-ea"/>
                <a:cs typeface="+mj-cs"/>
              </a:rPr>
              <a:t>na </a:t>
            </a:r>
            <a:r>
              <a:rPr lang="pl-PL" sz="2200" dirty="0">
                <a:ea typeface="+mj-ea"/>
                <a:cs typeface="+mj-cs"/>
              </a:rPr>
              <a:t>lata </a:t>
            </a:r>
            <a:r>
              <a:rPr lang="pl-PL" sz="2200" dirty="0" smtClean="0">
                <a:ea typeface="+mj-ea"/>
                <a:cs typeface="+mj-cs"/>
              </a:rPr>
              <a:t>2021-2027</a:t>
            </a:r>
            <a:r>
              <a:rPr lang="pl-PL" sz="2200" dirty="0">
                <a:ea typeface="+mj-ea"/>
                <a:cs typeface="+mj-cs"/>
              </a:rPr>
              <a:t>, </a:t>
            </a:r>
            <a:r>
              <a:rPr lang="pl-PL" sz="2200" dirty="0" smtClean="0">
                <a:ea typeface="+mj-ea"/>
                <a:cs typeface="+mj-cs"/>
              </a:rPr>
              <a:t>Podrozdział </a:t>
            </a:r>
            <a:r>
              <a:rPr lang="pl-PL" sz="2200" dirty="0">
                <a:ea typeface="+mj-ea"/>
                <a:cs typeface="+mj-cs"/>
              </a:rPr>
              <a:t>2.3 niedozwolone jest podwójne finansowanie wydatków. Podwójne finansowanie oznacza w </a:t>
            </a:r>
            <a:r>
              <a:rPr lang="pl-PL" sz="2200" dirty="0" smtClean="0">
                <a:ea typeface="+mj-ea"/>
                <a:cs typeface="+mj-cs"/>
              </a:rPr>
              <a:t>szczególności: </a:t>
            </a:r>
          </a:p>
          <a:p>
            <a:pPr>
              <a:lnSpc>
                <a:spcPct val="100000"/>
              </a:lnSpc>
            </a:pPr>
            <a:r>
              <a:rPr lang="pl-PL" sz="2200" dirty="0" smtClean="0">
                <a:ea typeface="+mj-ea"/>
                <a:cs typeface="+mj-cs"/>
              </a:rPr>
              <a:t>więcej </a:t>
            </a:r>
            <a:r>
              <a:rPr lang="pl-PL" sz="2200" dirty="0">
                <a:ea typeface="+mj-ea"/>
                <a:cs typeface="+mj-cs"/>
              </a:rPr>
              <a:t>niż jednokrotne przedstawienie do rozliczenia tego samego wydatku ze środków UE w jakiejkolwiek formie </a:t>
            </a:r>
            <a:endParaRPr lang="pl-PL" sz="2200" dirty="0" smtClean="0">
              <a:ea typeface="+mj-ea"/>
              <a:cs typeface="+mj-cs"/>
            </a:endParaRPr>
          </a:p>
          <a:p>
            <a:pPr>
              <a:lnSpc>
                <a:spcPct val="100000"/>
              </a:lnSpc>
            </a:pPr>
            <a:r>
              <a:rPr lang="pl-PL" sz="2200" dirty="0" smtClean="0">
                <a:ea typeface="+mj-ea"/>
                <a:cs typeface="+mj-cs"/>
              </a:rPr>
              <a:t>otrzymanie </a:t>
            </a:r>
            <a:r>
              <a:rPr lang="pl-PL" sz="2200" dirty="0">
                <a:ea typeface="+mj-ea"/>
                <a:cs typeface="+mj-cs"/>
              </a:rPr>
              <a:t>na wydatki kwalifikowalne danego projektu lub części projektu dotacji z kilku źródeł (krajowych, unijnych lub innych) </a:t>
            </a:r>
            <a:r>
              <a:rPr lang="pl-PL" sz="2200" dirty="0" smtClean="0">
                <a:ea typeface="+mj-ea"/>
                <a:cs typeface="+mj-cs"/>
              </a:rPr>
              <a:t/>
            </a:r>
            <a:br>
              <a:rPr lang="pl-PL" sz="2200" dirty="0" smtClean="0">
                <a:ea typeface="+mj-ea"/>
                <a:cs typeface="+mj-cs"/>
              </a:rPr>
            </a:br>
            <a:r>
              <a:rPr lang="pl-PL" sz="2200" dirty="0" smtClean="0">
                <a:ea typeface="+mj-ea"/>
                <a:cs typeface="+mj-cs"/>
              </a:rPr>
              <a:t>w </a:t>
            </a:r>
            <a:r>
              <a:rPr lang="pl-PL" sz="2200" dirty="0">
                <a:ea typeface="+mj-ea"/>
                <a:cs typeface="+mj-cs"/>
              </a:rPr>
              <a:t>wysokości łącznie wyższej niż 100% wydatków kwalifikowalnych projektu lub części projektu.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pl-PL" sz="2200" dirty="0">
                <a:ea typeface="+mj-ea"/>
                <a:cs typeface="+mj-cs"/>
              </a:rPr>
              <a:t>Istnieje możliwość łączenia różnych form wsparcia publicznego w ramach jednej inwestycji, jeżeli oba źródła finansowania są jasno identyfikowane </a:t>
            </a:r>
            <a:r>
              <a:rPr lang="pl-PL" sz="2200" dirty="0" smtClean="0">
                <a:ea typeface="+mj-ea"/>
                <a:cs typeface="+mj-cs"/>
              </a:rPr>
              <a:t/>
            </a:r>
            <a:br>
              <a:rPr lang="pl-PL" sz="2200" dirty="0" smtClean="0">
                <a:ea typeface="+mj-ea"/>
                <a:cs typeface="+mj-cs"/>
              </a:rPr>
            </a:br>
            <a:r>
              <a:rPr lang="pl-PL" sz="2200" dirty="0" smtClean="0">
                <a:ea typeface="+mj-ea"/>
                <a:cs typeface="+mj-cs"/>
              </a:rPr>
              <a:t>w </a:t>
            </a:r>
            <a:r>
              <a:rPr lang="pl-PL" sz="2200" dirty="0">
                <a:ea typeface="+mj-ea"/>
                <a:cs typeface="+mj-cs"/>
              </a:rPr>
              <a:t>dwóch odrębnych operacjach z odrębnymi rachunkami i zapisami księgowymi dla każdego źródła finansowania.</a:t>
            </a:r>
          </a:p>
        </p:txBody>
      </p:sp>
    </p:spTree>
    <p:extLst>
      <p:ext uri="{BB962C8B-B14F-4D97-AF65-F5344CB8AC3E}">
        <p14:creationId xmlns:p14="http://schemas.microsoft.com/office/powerpoint/2010/main" val="1990793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7ED0F60-431F-49DA-99FF-50D9B59896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3600" b="1" u="sng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Sposób wyboru projektów </a:t>
            </a:r>
            <a:br>
              <a:rPr lang="pl-PL" sz="3600" b="1" u="sng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</a:br>
            <a:r>
              <a:rPr lang="pl-PL" sz="3600" b="1" u="sng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do dofinansowania</a:t>
            </a:r>
            <a:endParaRPr lang="pl-PL" sz="3600" b="1" u="sng" dirty="0">
              <a:solidFill>
                <a:srgbClr val="0070C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F9CDB72-B690-47E6-BF29-A11D2EBC1C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l-PL" dirty="0" smtClean="0"/>
          </a:p>
          <a:p>
            <a:pPr marL="0" indent="0" algn="ctr">
              <a:buNone/>
            </a:pPr>
            <a:r>
              <a:rPr lang="pl-PL" dirty="0" smtClean="0"/>
              <a:t>Wybór projektów do dofinansowania </a:t>
            </a:r>
            <a:br>
              <a:rPr lang="pl-PL" dirty="0" smtClean="0"/>
            </a:br>
            <a:r>
              <a:rPr lang="pl-PL" dirty="0" smtClean="0"/>
              <a:t>będzie </a:t>
            </a:r>
            <a:r>
              <a:rPr lang="pl-PL" dirty="0"/>
              <a:t>przeprowadzony </a:t>
            </a:r>
            <a:r>
              <a:rPr lang="pl-PL" u="sng" dirty="0" smtClean="0"/>
              <a:t/>
            </a:r>
            <a:br>
              <a:rPr lang="pl-PL" u="sng" dirty="0" smtClean="0"/>
            </a:br>
            <a:r>
              <a:rPr lang="pl-PL" sz="3500" b="1" u="sng" dirty="0" smtClean="0">
                <a:solidFill>
                  <a:srgbClr val="00B050"/>
                </a:solidFill>
              </a:rPr>
              <a:t>w </a:t>
            </a:r>
            <a:r>
              <a:rPr lang="pl-PL" sz="3500" b="1" u="sng" dirty="0">
                <a:solidFill>
                  <a:srgbClr val="00B050"/>
                </a:solidFill>
              </a:rPr>
              <a:t>sposób </a:t>
            </a:r>
            <a:r>
              <a:rPr lang="pl-PL" sz="3500" b="1" u="sng" dirty="0" smtClean="0">
                <a:solidFill>
                  <a:srgbClr val="00B050"/>
                </a:solidFill>
              </a:rPr>
              <a:t>konkurencyjny.</a:t>
            </a:r>
          </a:p>
          <a:p>
            <a:pPr marL="0" indent="0" algn="ctr">
              <a:buNone/>
            </a:pPr>
            <a:endParaRPr lang="pl-PL" sz="3500" b="1" u="sng" dirty="0" smtClean="0">
              <a:solidFill>
                <a:srgbClr val="00B050"/>
              </a:solidFill>
            </a:endParaRPr>
          </a:p>
          <a:p>
            <a:pPr marL="0" indent="0" algn="ctr">
              <a:buNone/>
            </a:pPr>
            <a:r>
              <a:rPr lang="pl-PL" sz="3500" b="1" u="sng" dirty="0" smtClean="0">
                <a:solidFill>
                  <a:srgbClr val="00B050"/>
                </a:solidFill>
              </a:rPr>
              <a:t>Projekty będą rozliczane </a:t>
            </a:r>
            <a:br>
              <a:rPr lang="pl-PL" sz="3500" b="1" u="sng" dirty="0" smtClean="0">
                <a:solidFill>
                  <a:srgbClr val="00B050"/>
                </a:solidFill>
              </a:rPr>
            </a:br>
            <a:r>
              <a:rPr lang="pl-PL" sz="3500" b="1" u="sng" dirty="0" smtClean="0">
                <a:solidFill>
                  <a:srgbClr val="00B050"/>
                </a:solidFill>
              </a:rPr>
              <a:t>na podstawie kosztów rzeczywistych</a:t>
            </a:r>
            <a:endParaRPr lang="pl-PL" sz="3500" b="1" u="sng" dirty="0"/>
          </a:p>
        </p:txBody>
      </p:sp>
    </p:spTree>
    <p:extLst>
      <p:ext uri="{BB962C8B-B14F-4D97-AF65-F5344CB8AC3E}">
        <p14:creationId xmlns:p14="http://schemas.microsoft.com/office/powerpoint/2010/main" val="1633536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8650" y="756043"/>
            <a:ext cx="7886700" cy="1091954"/>
          </a:xfrm>
        </p:spPr>
        <p:txBody>
          <a:bodyPr>
            <a:noAutofit/>
          </a:bodyPr>
          <a:lstStyle/>
          <a:p>
            <a:r>
              <a:rPr lang="pl-PL" sz="2000" b="1" u="sng" dirty="0" smtClean="0">
                <a:solidFill>
                  <a:srgbClr val="0070C0"/>
                </a:solidFill>
                <a:latin typeface="+mn-lt"/>
              </a:rPr>
              <a:t/>
            </a:r>
            <a:br>
              <a:rPr lang="pl-PL" sz="2000" b="1" u="sng" dirty="0" smtClean="0">
                <a:solidFill>
                  <a:srgbClr val="0070C0"/>
                </a:solidFill>
                <a:latin typeface="+mn-lt"/>
              </a:rPr>
            </a:br>
            <a:r>
              <a:rPr lang="pl-PL" sz="2000" b="1" u="sng" dirty="0">
                <a:solidFill>
                  <a:srgbClr val="0070C0"/>
                </a:solidFill>
                <a:latin typeface="+mn-lt"/>
              </a:rPr>
              <a:t/>
            </a:r>
            <a:br>
              <a:rPr lang="pl-PL" sz="2000" b="1" u="sng" dirty="0">
                <a:solidFill>
                  <a:srgbClr val="0070C0"/>
                </a:solidFill>
                <a:latin typeface="+mn-lt"/>
              </a:rPr>
            </a:br>
            <a:r>
              <a:rPr lang="pl-PL" sz="2000" b="1" u="sng" dirty="0" smtClean="0">
                <a:solidFill>
                  <a:srgbClr val="0070C0"/>
                </a:solidFill>
                <a:latin typeface="+mn-lt"/>
              </a:rPr>
              <a:t/>
            </a:r>
            <a:br>
              <a:rPr lang="pl-PL" sz="2000" b="1" u="sng" dirty="0" smtClean="0">
                <a:solidFill>
                  <a:srgbClr val="0070C0"/>
                </a:solidFill>
                <a:latin typeface="+mn-lt"/>
              </a:rPr>
            </a:br>
            <a:r>
              <a:rPr lang="pl-PL" sz="2000" b="1" u="sng" dirty="0" smtClean="0">
                <a:solidFill>
                  <a:srgbClr val="0070C0"/>
                </a:solidFill>
                <a:latin typeface="+mn-lt"/>
              </a:rPr>
              <a:t/>
            </a:r>
            <a:br>
              <a:rPr lang="pl-PL" sz="2000" b="1" u="sng" dirty="0" smtClean="0">
                <a:solidFill>
                  <a:srgbClr val="0070C0"/>
                </a:solidFill>
                <a:latin typeface="+mn-lt"/>
              </a:rPr>
            </a:br>
            <a:r>
              <a:rPr lang="pl-PL" sz="2000" b="1" u="sng" dirty="0" smtClean="0">
                <a:solidFill>
                  <a:srgbClr val="0070C0"/>
                </a:solidFill>
                <a:latin typeface="+mn-lt"/>
              </a:rPr>
              <a:t>Pytanie:</a:t>
            </a:r>
            <a:r>
              <a:rPr lang="pl-PL" sz="2000" b="1" u="sng" dirty="0" smtClean="0">
                <a:latin typeface="+mn-lt"/>
              </a:rPr>
              <a:t> </a:t>
            </a:r>
            <a:r>
              <a:rPr lang="pl-PL" sz="2000" b="1" dirty="0" smtClean="0">
                <a:latin typeface="+mn-lt"/>
              </a:rPr>
              <a:t/>
            </a:r>
            <a:br>
              <a:rPr lang="pl-PL" sz="2000" b="1" dirty="0" smtClean="0">
                <a:latin typeface="+mn-lt"/>
              </a:rPr>
            </a:br>
            <a:r>
              <a:rPr lang="pl-PL" sz="2000" dirty="0">
                <a:latin typeface="+mn-lt"/>
              </a:rPr>
              <a:t> </a:t>
            </a:r>
            <a:br>
              <a:rPr lang="pl-PL" sz="2000" dirty="0">
                <a:latin typeface="+mn-lt"/>
              </a:rPr>
            </a:br>
            <a:r>
              <a:rPr lang="pl-PL" sz="2000" dirty="0">
                <a:latin typeface="+mn-lt"/>
              </a:rPr>
              <a:t>W jakiej formie gmina może zapewnić zdolność finansową dla OSP bez zawierania umowy partnerstwa? </a:t>
            </a:r>
            <a:br>
              <a:rPr lang="pl-PL" sz="2000" dirty="0">
                <a:latin typeface="+mn-lt"/>
              </a:rPr>
            </a:br>
            <a:r>
              <a:rPr lang="pl-PL" sz="2000" b="1" dirty="0" smtClean="0">
                <a:solidFill>
                  <a:srgbClr val="0070C0"/>
                </a:solidFill>
                <a:latin typeface="+mn-lt"/>
              </a:rPr>
              <a:t/>
            </a:r>
            <a:br>
              <a:rPr lang="pl-PL" sz="2000" b="1" dirty="0" smtClean="0">
                <a:solidFill>
                  <a:srgbClr val="0070C0"/>
                </a:solidFill>
                <a:latin typeface="+mn-lt"/>
              </a:rPr>
            </a:br>
            <a:endParaRPr lang="pl-PL" sz="2000" dirty="0">
              <a:latin typeface="+mn-lt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lvl="0" indent="0">
              <a:buNone/>
            </a:pPr>
            <a:endParaRPr lang="pl-PL" sz="2000" b="1" u="sng" dirty="0">
              <a:solidFill>
                <a:srgbClr val="00B050"/>
              </a:solidFill>
            </a:endParaRPr>
          </a:p>
          <a:p>
            <a:pPr marL="0" lvl="0" indent="0">
              <a:buNone/>
            </a:pPr>
            <a:endParaRPr lang="pl-PL" sz="2000" b="1" u="sng" dirty="0" smtClean="0">
              <a:solidFill>
                <a:srgbClr val="00B050"/>
              </a:solidFill>
            </a:endParaRPr>
          </a:p>
          <a:p>
            <a:pPr marL="0" lvl="0" indent="0">
              <a:buNone/>
            </a:pPr>
            <a:r>
              <a:rPr lang="pl-PL" sz="8000" b="1" u="sng" dirty="0" smtClean="0">
                <a:solidFill>
                  <a:srgbClr val="00B050"/>
                </a:solidFill>
              </a:rPr>
              <a:t>Odpowiedź</a:t>
            </a:r>
            <a:r>
              <a:rPr lang="pl-PL" sz="8000" dirty="0">
                <a:solidFill>
                  <a:srgbClr val="00B050"/>
                </a:solidFill>
              </a:rPr>
              <a:t>:</a:t>
            </a:r>
            <a:r>
              <a:rPr lang="pl-PL" sz="8000" dirty="0">
                <a:solidFill>
                  <a:prstClr val="black"/>
                </a:solidFill>
              </a:rPr>
              <a:t> </a:t>
            </a:r>
            <a:endParaRPr lang="pl-PL" sz="8000" dirty="0" smtClean="0">
              <a:solidFill>
                <a:prstClr val="black"/>
              </a:solidFill>
            </a:endParaRPr>
          </a:p>
          <a:p>
            <a:pPr marL="0" indent="0">
              <a:buNone/>
            </a:pPr>
            <a:r>
              <a:rPr lang="pl-PL" sz="8000" dirty="0"/>
              <a:t>W sytuacji gdy Wnioskodawcą jest jednostka OSP dopuszczalne jest zabezpieczenie wkładu własnego na realizację projektu poprzez pozyskanie od Jednostki Samorządu Terytorialnego np. dotacji celowej.</a:t>
            </a: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pl-PL" sz="80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Ponadto, wkład </a:t>
            </a:r>
            <a:r>
              <a:rPr lang="pl-PL" sz="8000" dirty="0">
                <a:ea typeface="Times New Roman" panose="02020603050405020304" pitchFamily="18" charset="0"/>
                <a:cs typeface="Times New Roman" panose="02020603050405020304" pitchFamily="18" charset="0"/>
              </a:rPr>
              <a:t>własny co do zasady może zostać pokryty z innych dotacji o ile:</a:t>
            </a:r>
            <a:endParaRPr lang="pl-PL" sz="8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l-PL" sz="8000" dirty="0">
                <a:ea typeface="Times New Roman" panose="02020603050405020304" pitchFamily="18" charset="0"/>
                <a:cs typeface="Times New Roman" panose="02020603050405020304" pitchFamily="18" charset="0"/>
              </a:rPr>
              <a:t>środki te mogą być łączone ze środkami europejskimi w ramach programu regionalnego Fundusze Europejskie dla </a:t>
            </a:r>
            <a:r>
              <a:rPr lang="pl-PL" sz="80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Warmii i Mazur 2021-2027</a:t>
            </a:r>
            <a:endParaRPr lang="pl-PL" sz="8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l-PL" sz="8000" dirty="0">
                <a:ea typeface="Times New Roman" panose="02020603050405020304" pitchFamily="18" charset="0"/>
                <a:cs typeface="Times New Roman" panose="02020603050405020304" pitchFamily="18" charset="0"/>
              </a:rPr>
              <a:t>kwota pochodząca z różnych źródeł finansowania wkładu własnego nie przekroczy jego łącznej kwoty, czyli nie zostanie naruszona zasada zakazu podwójnego finansowania </a:t>
            </a:r>
            <a:r>
              <a:rPr lang="pl-PL" sz="80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wydatków</a:t>
            </a:r>
            <a:endParaRPr lang="pl-PL" sz="8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l-PL" sz="8000" dirty="0">
                <a:ea typeface="Times New Roman" panose="02020603050405020304" pitchFamily="18" charset="0"/>
                <a:cs typeface="Times New Roman" panose="02020603050405020304" pitchFamily="18" charset="0"/>
              </a:rPr>
              <a:t>jest zgodna z art. 23 ustawy o zasadach realizacji zadań finansowanych ze środków europejskich w perspektywie finansowej </a:t>
            </a:r>
            <a:r>
              <a:rPr lang="pl-PL" sz="80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2021-2027.</a:t>
            </a:r>
            <a:endParaRPr lang="pl-PL" sz="8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endParaRPr lang="pl-PL" sz="2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030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8650" y="963861"/>
            <a:ext cx="7886700" cy="1091954"/>
          </a:xfrm>
        </p:spPr>
        <p:txBody>
          <a:bodyPr>
            <a:noAutofit/>
          </a:bodyPr>
          <a:lstStyle/>
          <a:p>
            <a:r>
              <a:rPr lang="pl-PL" sz="2000" b="1" u="sng" dirty="0" smtClean="0">
                <a:solidFill>
                  <a:srgbClr val="0070C0"/>
                </a:solidFill>
                <a:latin typeface="+mn-lt"/>
              </a:rPr>
              <a:t/>
            </a:r>
            <a:br>
              <a:rPr lang="pl-PL" sz="2000" b="1" u="sng" dirty="0" smtClean="0">
                <a:solidFill>
                  <a:srgbClr val="0070C0"/>
                </a:solidFill>
                <a:latin typeface="+mn-lt"/>
              </a:rPr>
            </a:br>
            <a:r>
              <a:rPr lang="pl-PL" sz="2000" b="1" u="sng" dirty="0">
                <a:solidFill>
                  <a:srgbClr val="0070C0"/>
                </a:solidFill>
                <a:latin typeface="+mn-lt"/>
              </a:rPr>
              <a:t/>
            </a:r>
            <a:br>
              <a:rPr lang="pl-PL" sz="2000" b="1" u="sng" dirty="0">
                <a:solidFill>
                  <a:srgbClr val="0070C0"/>
                </a:solidFill>
                <a:latin typeface="+mn-lt"/>
              </a:rPr>
            </a:br>
            <a:r>
              <a:rPr lang="pl-PL" sz="2000" b="1" u="sng" dirty="0" smtClean="0">
                <a:solidFill>
                  <a:srgbClr val="0070C0"/>
                </a:solidFill>
                <a:latin typeface="+mn-lt"/>
              </a:rPr>
              <a:t/>
            </a:r>
            <a:br>
              <a:rPr lang="pl-PL" sz="2000" b="1" u="sng" dirty="0" smtClean="0">
                <a:solidFill>
                  <a:srgbClr val="0070C0"/>
                </a:solidFill>
                <a:latin typeface="+mn-lt"/>
              </a:rPr>
            </a:br>
            <a:r>
              <a:rPr lang="pl-PL" sz="2000" b="1" u="sng" dirty="0" smtClean="0">
                <a:solidFill>
                  <a:srgbClr val="0070C0"/>
                </a:solidFill>
                <a:latin typeface="+mn-lt"/>
              </a:rPr>
              <a:t>Pytanie:</a:t>
            </a:r>
            <a:r>
              <a:rPr lang="pl-PL" sz="2000" b="1" u="sng" dirty="0" smtClean="0">
                <a:latin typeface="+mn-lt"/>
              </a:rPr>
              <a:t> </a:t>
            </a:r>
            <a:br>
              <a:rPr lang="pl-PL" sz="2000" b="1" u="sng" dirty="0" smtClean="0">
                <a:latin typeface="+mn-lt"/>
              </a:rPr>
            </a:br>
            <a:r>
              <a:rPr lang="pl-PL" sz="2000" b="1" dirty="0" smtClean="0">
                <a:latin typeface="+mn-lt"/>
              </a:rPr>
              <a:t/>
            </a:r>
            <a:br>
              <a:rPr lang="pl-PL" sz="2000" b="1" dirty="0" smtClean="0">
                <a:latin typeface="+mn-lt"/>
              </a:rPr>
            </a:br>
            <a:r>
              <a:rPr lang="pl-PL" sz="2000" dirty="0" smtClean="0">
                <a:latin typeface="+mn-lt"/>
              </a:rPr>
              <a:t>W </a:t>
            </a:r>
            <a:r>
              <a:rPr lang="pl-PL" sz="2000" dirty="0">
                <a:latin typeface="+mn-lt"/>
              </a:rPr>
              <a:t>przypadku realizacji projektu w partnerstwie gmina – OSP, kto powinien być właścicielem sprzętu i </a:t>
            </a:r>
            <a:r>
              <a:rPr lang="pl-PL" sz="2000" dirty="0" smtClean="0">
                <a:latin typeface="+mn-lt"/>
              </a:rPr>
              <a:t>pojazdu?</a:t>
            </a:r>
            <a:r>
              <a:rPr lang="pl-PL" sz="2000" dirty="0">
                <a:latin typeface="+mn-lt"/>
              </a:rPr>
              <a:t/>
            </a:r>
            <a:br>
              <a:rPr lang="pl-PL" sz="2000" dirty="0">
                <a:latin typeface="+mn-lt"/>
              </a:rPr>
            </a:br>
            <a:r>
              <a:rPr lang="pl-PL" sz="2000" b="1" dirty="0" smtClean="0">
                <a:solidFill>
                  <a:srgbClr val="0070C0"/>
                </a:solidFill>
                <a:latin typeface="+mn-lt"/>
              </a:rPr>
              <a:t/>
            </a:r>
            <a:br>
              <a:rPr lang="pl-PL" sz="2000" b="1" dirty="0" smtClean="0">
                <a:solidFill>
                  <a:srgbClr val="0070C0"/>
                </a:solidFill>
                <a:latin typeface="+mn-lt"/>
              </a:rPr>
            </a:br>
            <a:endParaRPr lang="pl-PL" sz="2000" dirty="0">
              <a:latin typeface="+mn-lt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endParaRPr lang="pl-PL" sz="2000" b="1" u="sng" dirty="0" smtClean="0">
              <a:solidFill>
                <a:srgbClr val="00B050"/>
              </a:solidFill>
            </a:endParaRPr>
          </a:p>
          <a:p>
            <a:pPr marL="0" lvl="0" indent="0">
              <a:buNone/>
            </a:pPr>
            <a:r>
              <a:rPr lang="pl-PL" sz="2000" b="1" u="sng" dirty="0" smtClean="0">
                <a:solidFill>
                  <a:srgbClr val="00B050"/>
                </a:solidFill>
              </a:rPr>
              <a:t>Odpowiedź</a:t>
            </a:r>
            <a:r>
              <a:rPr lang="pl-PL" sz="2000" dirty="0">
                <a:solidFill>
                  <a:srgbClr val="00B050"/>
                </a:solidFill>
              </a:rPr>
              <a:t>:</a:t>
            </a:r>
            <a:r>
              <a:rPr lang="pl-PL" sz="2000" dirty="0">
                <a:solidFill>
                  <a:prstClr val="black"/>
                </a:solidFill>
              </a:rPr>
              <a:t> </a:t>
            </a:r>
            <a:endParaRPr lang="pl-PL" sz="2000" dirty="0" smtClean="0">
              <a:solidFill>
                <a:prstClr val="black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pl-PL" sz="20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pl-PL" sz="2000" dirty="0" smtClean="0"/>
              <a:t>Struktura </a:t>
            </a:r>
            <a:r>
              <a:rPr lang="pl-PL" sz="2000" dirty="0"/>
              <a:t>własności zakupionych w ramach projektu pojazdów, sprzętu </a:t>
            </a: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>i </a:t>
            </a:r>
            <a:r>
              <a:rPr lang="pl-PL" sz="2000" dirty="0"/>
              <a:t>wyposażenia powinna wynikać z roli poszczególnych partnerów </a:t>
            </a: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>w </a:t>
            </a:r>
            <a:r>
              <a:rPr lang="pl-PL" sz="2000" dirty="0"/>
              <a:t>projekcie oraz zapisów Umowy partnerstwa. </a:t>
            </a:r>
            <a:r>
              <a:rPr lang="pl-PL" sz="2000" dirty="0" smtClean="0"/>
              <a:t>Mając na uwadze to, </a:t>
            </a:r>
            <a:br>
              <a:rPr lang="pl-PL" sz="2000" dirty="0" smtClean="0"/>
            </a:br>
            <a:r>
              <a:rPr lang="pl-PL" sz="2000" dirty="0" smtClean="0"/>
              <a:t>iż Beneficjentem w ramach przedmiotowego naboru może zostać OSP, </a:t>
            </a:r>
            <a:br>
              <a:rPr lang="pl-PL" sz="2000" dirty="0" smtClean="0"/>
            </a:br>
            <a:r>
              <a:rPr lang="pl-PL" sz="2000" dirty="0" smtClean="0"/>
              <a:t>dla </a:t>
            </a:r>
            <a:r>
              <a:rPr lang="pl-PL" sz="2000" dirty="0"/>
              <a:t>prawidłowej realizacji projektu jednostka ratownicza musi mieć </a:t>
            </a: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>prawo </a:t>
            </a:r>
            <a:r>
              <a:rPr lang="pl-PL" sz="2000" dirty="0"/>
              <a:t>do dysponowania </a:t>
            </a:r>
            <a:r>
              <a:rPr lang="pl-PL" sz="2000" dirty="0" smtClean="0"/>
              <a:t>pojazdami, sprzętem i wyposażeniem zakupionymi w ramach projektu przez </a:t>
            </a:r>
            <a:r>
              <a:rPr lang="pl-PL" sz="2000" dirty="0"/>
              <a:t>co najmniej cały okres </a:t>
            </a:r>
            <a:r>
              <a:rPr lang="pl-PL" sz="2000" dirty="0" smtClean="0"/>
              <a:t>jego trwałości.</a:t>
            </a:r>
            <a:endParaRPr lang="pl-PL" sz="2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9784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8650" y="1129345"/>
            <a:ext cx="7886700" cy="1281346"/>
          </a:xfrm>
        </p:spPr>
        <p:txBody>
          <a:bodyPr>
            <a:noAutofit/>
          </a:bodyPr>
          <a:lstStyle/>
          <a:p>
            <a:r>
              <a:rPr lang="pl-PL" sz="2100" b="1" u="sng" dirty="0" smtClean="0">
                <a:solidFill>
                  <a:srgbClr val="0070C0"/>
                </a:solidFill>
                <a:latin typeface="+mn-lt"/>
              </a:rPr>
              <a:t/>
            </a:r>
            <a:br>
              <a:rPr lang="pl-PL" sz="2100" b="1" u="sng" dirty="0" smtClean="0">
                <a:solidFill>
                  <a:srgbClr val="0070C0"/>
                </a:solidFill>
                <a:latin typeface="+mn-lt"/>
              </a:rPr>
            </a:br>
            <a:r>
              <a:rPr lang="pl-PL" sz="2100" b="1" u="sng" dirty="0" smtClean="0">
                <a:solidFill>
                  <a:srgbClr val="0070C0"/>
                </a:solidFill>
                <a:latin typeface="+mn-lt"/>
              </a:rPr>
              <a:t/>
            </a:r>
            <a:br>
              <a:rPr lang="pl-PL" sz="2100" b="1" u="sng" dirty="0" smtClean="0">
                <a:solidFill>
                  <a:srgbClr val="0070C0"/>
                </a:solidFill>
                <a:latin typeface="+mn-lt"/>
              </a:rPr>
            </a:br>
            <a:r>
              <a:rPr lang="pl-PL" sz="2100" b="1" u="sng" dirty="0" smtClean="0">
                <a:solidFill>
                  <a:srgbClr val="0070C0"/>
                </a:solidFill>
                <a:latin typeface="+mn-lt"/>
              </a:rPr>
              <a:t/>
            </a:r>
            <a:br>
              <a:rPr lang="pl-PL" sz="2100" b="1" u="sng" dirty="0" smtClean="0">
                <a:solidFill>
                  <a:srgbClr val="0070C0"/>
                </a:solidFill>
                <a:latin typeface="+mn-lt"/>
              </a:rPr>
            </a:br>
            <a:r>
              <a:rPr lang="pl-PL" sz="2100" b="1" u="sng" dirty="0" smtClean="0">
                <a:solidFill>
                  <a:srgbClr val="0070C0"/>
                </a:solidFill>
                <a:latin typeface="+mn-lt"/>
              </a:rPr>
              <a:t/>
            </a:r>
            <a:br>
              <a:rPr lang="pl-PL" sz="2100" b="1" u="sng" dirty="0" smtClean="0">
                <a:solidFill>
                  <a:srgbClr val="0070C0"/>
                </a:solidFill>
                <a:latin typeface="+mn-lt"/>
              </a:rPr>
            </a:br>
            <a:r>
              <a:rPr lang="pl-PL" sz="2100" b="1" u="sng" dirty="0">
                <a:solidFill>
                  <a:srgbClr val="0070C0"/>
                </a:solidFill>
                <a:latin typeface="+mn-lt"/>
              </a:rPr>
              <a:t/>
            </a:r>
            <a:br>
              <a:rPr lang="pl-PL" sz="2100" b="1" u="sng" dirty="0">
                <a:solidFill>
                  <a:srgbClr val="0070C0"/>
                </a:solidFill>
                <a:latin typeface="+mn-lt"/>
              </a:rPr>
            </a:br>
            <a:r>
              <a:rPr lang="pl-PL" sz="2100" b="1" u="sng" dirty="0" smtClean="0">
                <a:solidFill>
                  <a:srgbClr val="0070C0"/>
                </a:solidFill>
                <a:latin typeface="+mn-lt"/>
              </a:rPr>
              <a:t>Pytanie:</a:t>
            </a:r>
            <a:br>
              <a:rPr lang="pl-PL" sz="2100" b="1" u="sng" dirty="0" smtClean="0">
                <a:solidFill>
                  <a:srgbClr val="0070C0"/>
                </a:solidFill>
                <a:latin typeface="+mn-lt"/>
              </a:rPr>
            </a:br>
            <a:r>
              <a:rPr lang="pl-PL" sz="2100" b="1" u="sng" dirty="0" smtClean="0">
                <a:solidFill>
                  <a:srgbClr val="0070C0"/>
                </a:solidFill>
                <a:latin typeface="+mn-lt"/>
              </a:rPr>
              <a:t/>
            </a:r>
            <a:br>
              <a:rPr lang="pl-PL" sz="2100" b="1" u="sng" dirty="0" smtClean="0">
                <a:solidFill>
                  <a:srgbClr val="0070C0"/>
                </a:solidFill>
                <a:latin typeface="+mn-lt"/>
              </a:rPr>
            </a:br>
            <a:r>
              <a:rPr lang="pl-PL" sz="2000" dirty="0" smtClean="0">
                <a:latin typeface="+mn-lt"/>
              </a:rPr>
              <a:t>Czy w przypadku wniosków o dofinansowanie projektów w ramach naboru Wnioskodawca musi załączać </a:t>
            </a:r>
            <a:r>
              <a:rPr lang="pl-PL" sz="2000" i="1" dirty="0" smtClean="0">
                <a:latin typeface="+mn-lt"/>
              </a:rPr>
              <a:t>Deklarację organu odpowiedzialnego za monitorowanie obszarów natura 2000 </a:t>
            </a:r>
            <a:r>
              <a:rPr lang="pl-PL" sz="2000" dirty="0" smtClean="0">
                <a:latin typeface="+mn-lt"/>
              </a:rPr>
              <a:t>czy wystarczy w Załączniku 2.1 w Części B.6 opisać oddziaływanie projektu na obszary Natura 2000? </a:t>
            </a:r>
            <a:r>
              <a:rPr lang="pl-PL" sz="2100" dirty="0">
                <a:latin typeface="+mn-lt"/>
              </a:rPr>
              <a:t/>
            </a:r>
            <a:br>
              <a:rPr lang="pl-PL" sz="2100" dirty="0">
                <a:latin typeface="+mn-lt"/>
              </a:rPr>
            </a:br>
            <a:r>
              <a:rPr lang="pl-PL" sz="2100" b="1" dirty="0" smtClean="0">
                <a:latin typeface="+mn-lt"/>
              </a:rPr>
              <a:t> </a:t>
            </a:r>
            <a:br>
              <a:rPr lang="pl-PL" sz="2100" b="1" dirty="0" smtClean="0">
                <a:latin typeface="+mn-lt"/>
              </a:rPr>
            </a:br>
            <a:r>
              <a:rPr lang="pl-PL" sz="2100" b="1" dirty="0" smtClean="0">
                <a:latin typeface="+mn-lt"/>
              </a:rPr>
              <a:t> </a:t>
            </a:r>
            <a:br>
              <a:rPr lang="pl-PL" sz="2100" b="1" dirty="0" smtClean="0">
                <a:latin typeface="+mn-lt"/>
              </a:rPr>
            </a:br>
            <a:r>
              <a:rPr lang="pl-PL" sz="2100" b="1" dirty="0" smtClean="0">
                <a:solidFill>
                  <a:srgbClr val="0070C0"/>
                </a:solidFill>
                <a:latin typeface="+mn-lt"/>
              </a:rPr>
              <a:t/>
            </a:r>
            <a:br>
              <a:rPr lang="pl-PL" sz="2100" b="1" dirty="0" smtClean="0">
                <a:solidFill>
                  <a:srgbClr val="0070C0"/>
                </a:solidFill>
                <a:latin typeface="+mn-lt"/>
              </a:rPr>
            </a:br>
            <a:endParaRPr lang="pl-PL" sz="2100" b="1" dirty="0">
              <a:latin typeface="+mn-lt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28650" y="2410691"/>
            <a:ext cx="7886700" cy="4389120"/>
          </a:xfrm>
        </p:spPr>
        <p:txBody>
          <a:bodyPr>
            <a:normAutofit fontScale="92500"/>
          </a:bodyPr>
          <a:lstStyle/>
          <a:p>
            <a:pPr marL="0" lvl="0" indent="0">
              <a:buNone/>
            </a:pPr>
            <a:endParaRPr lang="pl-PL" sz="2400" b="1" u="sng" dirty="0" smtClean="0">
              <a:solidFill>
                <a:srgbClr val="00B050"/>
              </a:solidFill>
            </a:endParaRPr>
          </a:p>
          <a:p>
            <a:pPr marL="0" lvl="0" indent="0">
              <a:buNone/>
            </a:pPr>
            <a:endParaRPr lang="pl-PL" sz="1300" b="1" u="sng" dirty="0" smtClean="0">
              <a:solidFill>
                <a:srgbClr val="00B050"/>
              </a:solidFill>
            </a:endParaRPr>
          </a:p>
          <a:p>
            <a:pPr marL="0" lvl="0" indent="0">
              <a:buNone/>
            </a:pPr>
            <a:r>
              <a:rPr lang="pl-PL" sz="2300" b="1" u="sng" dirty="0" smtClean="0">
                <a:solidFill>
                  <a:srgbClr val="00B050"/>
                </a:solidFill>
              </a:rPr>
              <a:t>Odpowiedź</a:t>
            </a:r>
            <a:r>
              <a:rPr lang="pl-PL" sz="2300" dirty="0">
                <a:solidFill>
                  <a:srgbClr val="00B050"/>
                </a:solidFill>
              </a:rPr>
              <a:t>:</a:t>
            </a:r>
            <a:r>
              <a:rPr lang="pl-PL" sz="2300" dirty="0">
                <a:solidFill>
                  <a:prstClr val="black"/>
                </a:solidFill>
              </a:rPr>
              <a:t> </a:t>
            </a:r>
            <a:endParaRPr lang="pl-PL" sz="2300" dirty="0" smtClean="0">
              <a:solidFill>
                <a:prstClr val="black"/>
              </a:solidFill>
            </a:endParaRPr>
          </a:p>
          <a:p>
            <a:pPr marL="0" indent="0">
              <a:buNone/>
            </a:pPr>
            <a:r>
              <a:rPr lang="pl-PL" sz="2200" dirty="0"/>
              <a:t>Zgodnie z zapisami Instrukcji </a:t>
            </a:r>
            <a:r>
              <a:rPr lang="pl-PL" sz="2200" dirty="0" smtClean="0"/>
              <a:t>wypełniania zawartej w treści Załącznika nr 2.1 </a:t>
            </a:r>
            <a:r>
              <a:rPr lang="pl-PL" sz="2200" i="1" dirty="0" smtClean="0"/>
              <a:t>Formularza </a:t>
            </a:r>
            <a:r>
              <a:rPr lang="pl-PL" sz="2200" i="1" dirty="0"/>
              <a:t>w zakresie oceny oddziaływania </a:t>
            </a:r>
            <a:r>
              <a:rPr lang="pl-PL" sz="2200" i="1" dirty="0" smtClean="0"/>
              <a:t>na </a:t>
            </a:r>
            <a:r>
              <a:rPr lang="pl-PL" sz="2200" i="1" dirty="0"/>
              <a:t>środowisko </a:t>
            </a:r>
            <a:r>
              <a:rPr lang="pl-PL" sz="2200" i="1" dirty="0" smtClean="0"/>
              <a:t/>
            </a:r>
            <a:br>
              <a:rPr lang="pl-PL" sz="2200" i="1" dirty="0" smtClean="0"/>
            </a:br>
            <a:r>
              <a:rPr lang="pl-PL" sz="2200" i="1" dirty="0" smtClean="0"/>
              <a:t>z </a:t>
            </a:r>
            <a:r>
              <a:rPr lang="pl-PL" sz="2200" i="1" dirty="0"/>
              <a:t>uwzględnieniem zasady „Nie czyń znaczącej szkody” (zasady DNSH)</a:t>
            </a:r>
            <a:r>
              <a:rPr lang="pl-PL" sz="2200" i="1" dirty="0" smtClean="0"/>
              <a:t> </a:t>
            </a:r>
            <a:br>
              <a:rPr lang="pl-PL" sz="2200" i="1" dirty="0" smtClean="0"/>
            </a:br>
            <a:r>
              <a:rPr lang="pl-PL" sz="2200" dirty="0" smtClean="0"/>
              <a:t>w </a:t>
            </a:r>
            <a:r>
              <a:rPr lang="pl-PL" sz="2200" dirty="0"/>
              <a:t>przypadku </a:t>
            </a:r>
            <a:r>
              <a:rPr lang="pl-PL" sz="2200" dirty="0" smtClean="0"/>
              <a:t>projektów nieinfrastrukturalnych (np. zakupowych) </a:t>
            </a:r>
            <a:r>
              <a:rPr lang="pl-PL" sz="2200" dirty="0"/>
              <a:t>nie będzie wymagane uzyskanie ani </a:t>
            </a:r>
            <a:r>
              <a:rPr lang="pl-PL" sz="2200" i="1" dirty="0" smtClean="0"/>
              <a:t>Deklaracji </a:t>
            </a:r>
            <a:r>
              <a:rPr lang="pl-PL" sz="2200" i="1" dirty="0"/>
              <a:t>organu odpowiedzialnego </a:t>
            </a:r>
            <a:r>
              <a:rPr lang="pl-PL" sz="2200" i="1" dirty="0" smtClean="0"/>
              <a:t>za </a:t>
            </a:r>
            <a:r>
              <a:rPr lang="pl-PL" sz="2200" i="1" dirty="0"/>
              <a:t>monitorowanie obszarów Natura 2000 </a:t>
            </a:r>
            <a:r>
              <a:rPr lang="pl-PL" sz="2200" dirty="0"/>
              <a:t>ani </a:t>
            </a:r>
            <a:r>
              <a:rPr lang="pl-PL" sz="2200" i="1" dirty="0" smtClean="0"/>
              <a:t>Deklaracji </a:t>
            </a:r>
            <a:r>
              <a:rPr lang="pl-PL" sz="2200" i="1" dirty="0"/>
              <a:t>organu odpowiedzialnego za gospodarkę wodną</a:t>
            </a:r>
            <a:r>
              <a:rPr lang="pl-PL" sz="2200" dirty="0"/>
              <a:t>. </a:t>
            </a:r>
            <a:endParaRPr lang="pl-PL" sz="2200" dirty="0" smtClean="0"/>
          </a:p>
          <a:p>
            <a:pPr marL="0" indent="0">
              <a:buNone/>
            </a:pPr>
            <a:r>
              <a:rPr lang="pl-PL" sz="2200" dirty="0" smtClean="0"/>
              <a:t>Brak </a:t>
            </a:r>
            <a:r>
              <a:rPr lang="pl-PL" sz="2200" dirty="0"/>
              <a:t>konieczności uzyskania przedmiotowych dokumentów </a:t>
            </a:r>
            <a:r>
              <a:rPr lang="pl-PL" sz="2200" dirty="0" smtClean="0"/>
              <a:t>Wnioskodawca </a:t>
            </a:r>
            <a:r>
              <a:rPr lang="pl-PL" sz="2200" dirty="0"/>
              <a:t>winien odpowiednio </a:t>
            </a:r>
            <a:r>
              <a:rPr lang="pl-PL" sz="2200" dirty="0" smtClean="0"/>
              <a:t>uzasadnić w Części B.6. Załącznika 2.1, </a:t>
            </a:r>
            <a:r>
              <a:rPr lang="pl-PL" sz="2200" dirty="0"/>
              <a:t>kierując się zakresem rzeczowym i charakterem projektu.</a:t>
            </a:r>
          </a:p>
        </p:txBody>
      </p:sp>
    </p:spTree>
    <p:extLst>
      <p:ext uri="{BB962C8B-B14F-4D97-AF65-F5344CB8AC3E}">
        <p14:creationId xmlns:p14="http://schemas.microsoft.com/office/powerpoint/2010/main" val="3669016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8650" y="1204930"/>
            <a:ext cx="7886700" cy="1091954"/>
          </a:xfrm>
        </p:spPr>
        <p:txBody>
          <a:bodyPr>
            <a:noAutofit/>
          </a:bodyPr>
          <a:lstStyle/>
          <a:p>
            <a:r>
              <a:rPr lang="pl-PL" sz="2000" b="1" u="sng" dirty="0" smtClean="0">
                <a:solidFill>
                  <a:srgbClr val="0070C0"/>
                </a:solidFill>
                <a:latin typeface="+mn-lt"/>
              </a:rPr>
              <a:t/>
            </a:r>
            <a:br>
              <a:rPr lang="pl-PL" sz="2000" b="1" u="sng" dirty="0" smtClean="0">
                <a:solidFill>
                  <a:srgbClr val="0070C0"/>
                </a:solidFill>
                <a:latin typeface="+mn-lt"/>
              </a:rPr>
            </a:br>
            <a:r>
              <a:rPr lang="pl-PL" sz="2000" b="1" u="sng" dirty="0" smtClean="0">
                <a:solidFill>
                  <a:srgbClr val="0070C0"/>
                </a:solidFill>
                <a:latin typeface="+mn-lt"/>
              </a:rPr>
              <a:t/>
            </a:r>
            <a:br>
              <a:rPr lang="pl-PL" sz="2000" b="1" u="sng" dirty="0" smtClean="0">
                <a:solidFill>
                  <a:srgbClr val="0070C0"/>
                </a:solidFill>
                <a:latin typeface="+mn-lt"/>
              </a:rPr>
            </a:br>
            <a:r>
              <a:rPr lang="pl-PL" sz="2000" b="1" u="sng" dirty="0" smtClean="0">
                <a:solidFill>
                  <a:srgbClr val="0070C0"/>
                </a:solidFill>
                <a:latin typeface="+mn-lt"/>
              </a:rPr>
              <a:t/>
            </a:r>
            <a:br>
              <a:rPr lang="pl-PL" sz="2000" b="1" u="sng" dirty="0" smtClean="0">
                <a:solidFill>
                  <a:srgbClr val="0070C0"/>
                </a:solidFill>
                <a:latin typeface="+mn-lt"/>
              </a:rPr>
            </a:br>
            <a:r>
              <a:rPr lang="pl-PL" sz="800" b="1" u="sng" dirty="0" smtClean="0">
                <a:solidFill>
                  <a:srgbClr val="0070C0"/>
                </a:solidFill>
                <a:latin typeface="+mn-lt"/>
              </a:rPr>
              <a:t/>
            </a:r>
            <a:br>
              <a:rPr lang="pl-PL" sz="800" b="1" u="sng" dirty="0" smtClean="0">
                <a:solidFill>
                  <a:srgbClr val="0070C0"/>
                </a:solidFill>
                <a:latin typeface="+mn-lt"/>
              </a:rPr>
            </a:br>
            <a:r>
              <a:rPr lang="pl-PL" sz="2000" b="1" u="sng" dirty="0" smtClean="0">
                <a:solidFill>
                  <a:srgbClr val="0070C0"/>
                </a:solidFill>
                <a:latin typeface="+mn-lt"/>
              </a:rPr>
              <a:t/>
            </a:r>
            <a:br>
              <a:rPr lang="pl-PL" sz="2000" b="1" u="sng" dirty="0" smtClean="0">
                <a:solidFill>
                  <a:srgbClr val="0070C0"/>
                </a:solidFill>
                <a:latin typeface="+mn-lt"/>
              </a:rPr>
            </a:br>
            <a:r>
              <a:rPr lang="pl-PL" sz="2000" b="1" u="sng" dirty="0" smtClean="0">
                <a:solidFill>
                  <a:srgbClr val="0070C0"/>
                </a:solidFill>
                <a:latin typeface="+mn-lt"/>
              </a:rPr>
              <a:t>Pytanie:</a:t>
            </a:r>
            <a:br>
              <a:rPr lang="pl-PL" sz="2000" b="1" u="sng" dirty="0" smtClean="0">
                <a:solidFill>
                  <a:srgbClr val="0070C0"/>
                </a:solidFill>
                <a:latin typeface="+mn-lt"/>
              </a:rPr>
            </a:br>
            <a:r>
              <a:rPr lang="pl-PL" sz="500" b="1" u="sng" dirty="0" smtClean="0">
                <a:solidFill>
                  <a:srgbClr val="0070C0"/>
                </a:solidFill>
                <a:latin typeface="+mn-lt"/>
              </a:rPr>
              <a:t/>
            </a:r>
            <a:br>
              <a:rPr lang="pl-PL" sz="500" b="1" u="sng" dirty="0" smtClean="0">
                <a:solidFill>
                  <a:srgbClr val="0070C0"/>
                </a:solidFill>
                <a:latin typeface="+mn-lt"/>
              </a:rPr>
            </a:br>
            <a:r>
              <a:rPr lang="pl-PL" sz="1600" dirty="0">
                <a:latin typeface="+mn-lt"/>
              </a:rPr>
              <a:t>Proszę o uściślenie i interpretację do kryterium </a:t>
            </a:r>
            <a:r>
              <a:rPr lang="pl-PL" sz="1600" i="1" dirty="0">
                <a:latin typeface="+mn-lt"/>
              </a:rPr>
              <a:t>Potencjał jednostki OSP/WOPR</a:t>
            </a:r>
            <a:r>
              <a:rPr lang="pl-PL" sz="1600" dirty="0">
                <a:latin typeface="+mn-lt"/>
              </a:rPr>
              <a:t>, </a:t>
            </a:r>
            <a:br>
              <a:rPr lang="pl-PL" sz="1600" dirty="0">
                <a:latin typeface="+mn-lt"/>
              </a:rPr>
            </a:br>
            <a:r>
              <a:rPr lang="pl-PL" sz="1600" dirty="0">
                <a:latin typeface="+mn-lt"/>
              </a:rPr>
              <a:t>dla której kupowany jest sprzęt w ramach projektu. Według opisu ww. kryterium oceniana będzie potencjał kadrowy jednostek OSP/WOPR, których dotyczy projekt w zakresie liczby ratowników działających przy danej jednostce. Czy </a:t>
            </a:r>
            <a:r>
              <a:rPr lang="pl-PL" sz="1600" dirty="0" smtClean="0">
                <a:latin typeface="+mn-lt"/>
              </a:rPr>
              <a:t>OSP powinna </a:t>
            </a:r>
            <a:r>
              <a:rPr lang="pl-PL" sz="1600" dirty="0">
                <a:latin typeface="+mn-lt"/>
              </a:rPr>
              <a:t>wskazać ogólną liczbę członków stowarzyszeń, czy też przyjąć liczbę członków, którzy mają faktyczne uprawnienia do działań ratowniczych, a jeśli tak, to w jaki sposób ta liczba będzie weryfikowana?</a:t>
            </a:r>
            <a:r>
              <a:rPr lang="pl-PL" sz="1800" dirty="0"/>
              <a:t/>
            </a:r>
            <a:br>
              <a:rPr lang="pl-PL" sz="1800" dirty="0"/>
            </a:br>
            <a:r>
              <a:rPr lang="pl-PL" sz="2000" b="1" dirty="0" smtClean="0">
                <a:latin typeface="+mn-lt"/>
              </a:rPr>
              <a:t>  </a:t>
            </a:r>
            <a:br>
              <a:rPr lang="pl-PL" sz="2000" b="1" dirty="0" smtClean="0">
                <a:latin typeface="+mn-lt"/>
              </a:rPr>
            </a:br>
            <a:r>
              <a:rPr lang="pl-PL" sz="2000" b="1" dirty="0" smtClean="0">
                <a:solidFill>
                  <a:srgbClr val="0070C0"/>
                </a:solidFill>
                <a:latin typeface="+mn-lt"/>
              </a:rPr>
              <a:t/>
            </a:r>
            <a:br>
              <a:rPr lang="pl-PL" sz="2000" b="1" dirty="0" smtClean="0">
                <a:solidFill>
                  <a:srgbClr val="0070C0"/>
                </a:solidFill>
                <a:latin typeface="+mn-lt"/>
              </a:rPr>
            </a:br>
            <a:endParaRPr lang="pl-PL" sz="2000" b="1" dirty="0">
              <a:latin typeface="+mn-lt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28650" y="2751513"/>
            <a:ext cx="7886700" cy="4048298"/>
          </a:xfrm>
        </p:spPr>
        <p:txBody>
          <a:bodyPr>
            <a:normAutofit fontScale="62500" lnSpcReduction="20000"/>
          </a:bodyPr>
          <a:lstStyle/>
          <a:p>
            <a:pPr marL="0" lvl="0" indent="0">
              <a:buNone/>
            </a:pPr>
            <a:endParaRPr lang="pl-PL" sz="2400" b="1" u="sng" dirty="0" smtClean="0">
              <a:solidFill>
                <a:srgbClr val="00B050"/>
              </a:solidFill>
            </a:endParaRPr>
          </a:p>
          <a:p>
            <a:pPr marL="0" lvl="0" indent="0">
              <a:buNone/>
            </a:pPr>
            <a:r>
              <a:rPr lang="pl-PL" sz="3200" b="1" u="sng" dirty="0" smtClean="0">
                <a:solidFill>
                  <a:srgbClr val="00B050"/>
                </a:solidFill>
              </a:rPr>
              <a:t>Odpowiedź</a:t>
            </a:r>
            <a:r>
              <a:rPr lang="pl-PL" sz="3200" dirty="0">
                <a:solidFill>
                  <a:srgbClr val="00B050"/>
                </a:solidFill>
              </a:rPr>
              <a:t>:</a:t>
            </a:r>
            <a:r>
              <a:rPr lang="pl-PL" sz="3200" dirty="0">
                <a:solidFill>
                  <a:prstClr val="black"/>
                </a:solidFill>
              </a:rPr>
              <a:t> </a:t>
            </a:r>
            <a:endParaRPr lang="pl-PL" sz="3200" dirty="0" smtClean="0">
              <a:solidFill>
                <a:prstClr val="black"/>
              </a:solidFill>
            </a:endParaRPr>
          </a:p>
          <a:p>
            <a:pPr marL="0" indent="0">
              <a:buNone/>
            </a:pPr>
            <a:r>
              <a:rPr lang="pl-PL" sz="2600" dirty="0"/>
              <a:t>Zgodnie z zapisami </a:t>
            </a:r>
            <a:r>
              <a:rPr lang="pl-PL" sz="2600" dirty="0" smtClean="0"/>
              <a:t>Załącznika </a:t>
            </a:r>
            <a:r>
              <a:rPr lang="pl-PL" sz="2600" dirty="0"/>
              <a:t>nr 4 do Regulaminu w ramach przedmiotowego kryterium oceniana będzie liczba strażaków ratowników OSP. </a:t>
            </a:r>
            <a:endParaRPr lang="pl-PL" sz="2600" dirty="0" smtClean="0"/>
          </a:p>
          <a:p>
            <a:pPr marL="0" indent="0">
              <a:buNone/>
            </a:pPr>
            <a:r>
              <a:rPr lang="pl-PL" sz="2600" dirty="0" smtClean="0"/>
              <a:t>Ustawa </a:t>
            </a:r>
            <a:r>
              <a:rPr lang="pl-PL" sz="2600" dirty="0"/>
              <a:t>z dnia 17 grudnia 2021 r. o ochotniczych strażach pożarnych, art. 8. definiuje „strażaka ratownika OSP” jako osobę, która:</a:t>
            </a:r>
          </a:p>
          <a:p>
            <a:pPr lvl="1"/>
            <a:r>
              <a:rPr lang="pl-PL" sz="2600" dirty="0"/>
              <a:t>ukończyła 18 lat, a nie ukończyła 65 lat, z zastrzeżeniem art. 9 ust. 1,</a:t>
            </a:r>
          </a:p>
          <a:p>
            <a:pPr lvl="1"/>
            <a:r>
              <a:rPr lang="pl-PL" sz="2600" dirty="0"/>
              <a:t>posiada aktualne ubezpieczenie, o którym mowa w art. 10 ust. 1 pkt 2,</a:t>
            </a:r>
          </a:p>
          <a:p>
            <a:pPr lvl="1"/>
            <a:r>
              <a:rPr lang="pl-PL" sz="2600" dirty="0"/>
              <a:t>posiada aktualne orzeczenie lekarskie stwierdzające brak przeciwwskazań do udziału w działaniach ratowniczych,</a:t>
            </a:r>
          </a:p>
          <a:p>
            <a:pPr lvl="1"/>
            <a:r>
              <a:rPr lang="pl-PL" sz="2600" dirty="0"/>
              <a:t>odbyła szkolenie z zakresu bezpieczeństwa i higieny pracy,</a:t>
            </a:r>
          </a:p>
          <a:p>
            <a:pPr lvl="1"/>
            <a:r>
              <a:rPr lang="pl-PL" sz="2600" dirty="0"/>
              <a:t>ukończyła z wynikiem pozytywnym szkolenie podstawowe przygotowujące do bezpośredniego udziału w działaniach ratowniczych.</a:t>
            </a:r>
          </a:p>
          <a:p>
            <a:pPr marL="0" indent="0">
              <a:buNone/>
            </a:pPr>
            <a:r>
              <a:rPr lang="pl-PL" sz="2600" dirty="0"/>
              <a:t>W związku z powyższym należy wykazywać czynnych strażaków ratowników OSP, </a:t>
            </a:r>
            <a:r>
              <a:rPr lang="pl-PL" sz="2600" dirty="0" smtClean="0"/>
              <a:t>którzy mają faktyczne </a:t>
            </a:r>
            <a:r>
              <a:rPr lang="pl-PL" sz="2600" dirty="0"/>
              <a:t>uprawnienia do udziału w działaniach </a:t>
            </a:r>
            <a:r>
              <a:rPr lang="pl-PL" sz="2600" dirty="0" smtClean="0"/>
              <a:t>i </a:t>
            </a:r>
            <a:r>
              <a:rPr lang="pl-PL" sz="2600" dirty="0"/>
              <a:t>akcjach </a:t>
            </a:r>
            <a:r>
              <a:rPr lang="pl-PL" sz="2600" dirty="0" smtClean="0"/>
              <a:t>ratowniczych. Wnioskodawca jest zobowiązany do przedłożenia dokumentów potwierdzających wykazane dane np. Raport Ochotniczej Straży Pożarnej lub inny równoważny dokument. Ponadto </a:t>
            </a:r>
            <a:r>
              <a:rPr lang="pl-PL" sz="2600" dirty="0"/>
              <a:t>ION może wystąpić </a:t>
            </a:r>
            <a:r>
              <a:rPr lang="pl-PL" sz="2600" dirty="0" smtClean="0"/>
              <a:t/>
            </a:r>
            <a:br>
              <a:rPr lang="pl-PL" sz="2600" dirty="0" smtClean="0"/>
            </a:br>
            <a:r>
              <a:rPr lang="pl-PL" sz="2600" dirty="0" smtClean="0"/>
              <a:t>z </a:t>
            </a:r>
            <a:r>
              <a:rPr lang="pl-PL" sz="2600" dirty="0"/>
              <a:t>prośbą o </a:t>
            </a:r>
            <a:r>
              <a:rPr lang="pl-PL" sz="2600" dirty="0" smtClean="0"/>
              <a:t>przedłożenie innych dodatkowych dokumentów.</a:t>
            </a:r>
            <a:endParaRPr lang="pl-PL" sz="2600" dirty="0"/>
          </a:p>
        </p:txBody>
      </p:sp>
    </p:spTree>
    <p:extLst>
      <p:ext uri="{BB962C8B-B14F-4D97-AF65-F5344CB8AC3E}">
        <p14:creationId xmlns:p14="http://schemas.microsoft.com/office/powerpoint/2010/main" val="1771742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8650" y="1092200"/>
            <a:ext cx="7886700" cy="1447800"/>
          </a:xfrm>
        </p:spPr>
        <p:txBody>
          <a:bodyPr>
            <a:noAutofit/>
          </a:bodyPr>
          <a:lstStyle/>
          <a:p>
            <a:r>
              <a:rPr lang="pl-PL" sz="2000" b="1" u="sng" dirty="0" smtClean="0">
                <a:solidFill>
                  <a:srgbClr val="0070C0"/>
                </a:solidFill>
                <a:latin typeface="+mn-lt"/>
              </a:rPr>
              <a:t/>
            </a:r>
            <a:br>
              <a:rPr lang="pl-PL" sz="2000" b="1" u="sng" dirty="0" smtClean="0">
                <a:solidFill>
                  <a:srgbClr val="0070C0"/>
                </a:solidFill>
                <a:latin typeface="+mn-lt"/>
              </a:rPr>
            </a:br>
            <a:r>
              <a:rPr lang="pl-PL" sz="2000" b="1" u="sng" dirty="0" smtClean="0">
                <a:solidFill>
                  <a:srgbClr val="0070C0"/>
                </a:solidFill>
                <a:latin typeface="+mn-lt"/>
              </a:rPr>
              <a:t/>
            </a:r>
            <a:br>
              <a:rPr lang="pl-PL" sz="2000" b="1" u="sng" dirty="0" smtClean="0">
                <a:solidFill>
                  <a:srgbClr val="0070C0"/>
                </a:solidFill>
                <a:latin typeface="+mn-lt"/>
              </a:rPr>
            </a:br>
            <a:r>
              <a:rPr lang="pl-PL" sz="2000" b="1" u="sng" dirty="0" smtClean="0">
                <a:solidFill>
                  <a:srgbClr val="0070C0"/>
                </a:solidFill>
                <a:latin typeface="+mn-lt"/>
              </a:rPr>
              <a:t>Pytanie:</a:t>
            </a:r>
            <a:br>
              <a:rPr lang="pl-PL" sz="2000" b="1" u="sng" dirty="0" smtClean="0">
                <a:solidFill>
                  <a:srgbClr val="0070C0"/>
                </a:solidFill>
                <a:latin typeface="+mn-lt"/>
              </a:rPr>
            </a:br>
            <a:r>
              <a:rPr lang="pl-PL" sz="500" b="1" u="sng" dirty="0" smtClean="0">
                <a:solidFill>
                  <a:srgbClr val="0070C0"/>
                </a:solidFill>
                <a:latin typeface="+mn-lt"/>
              </a:rPr>
              <a:t/>
            </a:r>
            <a:br>
              <a:rPr lang="pl-PL" sz="500" b="1" u="sng" dirty="0" smtClean="0">
                <a:solidFill>
                  <a:srgbClr val="0070C0"/>
                </a:solidFill>
                <a:latin typeface="+mn-lt"/>
              </a:rPr>
            </a:br>
            <a:r>
              <a:rPr lang="pl-PL" sz="1600" dirty="0">
                <a:latin typeface="+mn-lt"/>
              </a:rPr>
              <a:t>Jak będą liczone punkty w </a:t>
            </a:r>
            <a:r>
              <a:rPr lang="pl-PL" sz="1600" dirty="0" smtClean="0">
                <a:latin typeface="+mn-lt"/>
              </a:rPr>
              <a:t>ramach kryteriów: </a:t>
            </a:r>
            <a:r>
              <a:rPr lang="pl-PL" sz="1600" i="1" dirty="0" smtClean="0">
                <a:latin typeface="+mn-lt"/>
              </a:rPr>
              <a:t>Potencjał jednostki OSP/WOPR dla której kupowany jest sprzęt w ramach projektu, Liczba interwencji </a:t>
            </a:r>
            <a:r>
              <a:rPr lang="pl-PL" sz="1600" dirty="0" smtClean="0">
                <a:latin typeface="+mn-lt"/>
              </a:rPr>
              <a:t>oraz </a:t>
            </a:r>
            <a:r>
              <a:rPr lang="pl-PL" sz="1600" i="1" dirty="0" smtClean="0">
                <a:latin typeface="+mn-lt"/>
              </a:rPr>
              <a:t>Stan techniczny wyposażenia jednostki OSP/WOPR </a:t>
            </a:r>
            <a:r>
              <a:rPr lang="pl-PL" sz="1600" dirty="0" smtClean="0">
                <a:latin typeface="+mn-lt"/>
              </a:rPr>
              <a:t>w </a:t>
            </a:r>
            <a:r>
              <a:rPr lang="pl-PL" sz="1600" dirty="0">
                <a:latin typeface="+mn-lt"/>
              </a:rPr>
              <a:t>przypadku wniosku </a:t>
            </a:r>
            <a:r>
              <a:rPr lang="pl-PL" sz="1600" dirty="0" smtClean="0">
                <a:latin typeface="+mn-lt"/>
              </a:rPr>
              <a:t>obejmującego więcej niż jedną jednostkę OSP/WOPR? </a:t>
            </a:r>
            <a:r>
              <a:rPr lang="pl-PL" sz="1600" dirty="0">
                <a:latin typeface="+mn-lt"/>
              </a:rPr>
              <a:t/>
            </a:r>
            <a:br>
              <a:rPr lang="pl-PL" sz="1600" dirty="0">
                <a:latin typeface="+mn-lt"/>
              </a:rPr>
            </a:br>
            <a:r>
              <a:rPr lang="pl-PL" sz="2000" b="1" dirty="0" smtClean="0">
                <a:latin typeface="+mn-lt"/>
              </a:rPr>
              <a:t>  </a:t>
            </a:r>
            <a:br>
              <a:rPr lang="pl-PL" sz="2000" b="1" dirty="0" smtClean="0">
                <a:latin typeface="+mn-lt"/>
              </a:rPr>
            </a:br>
            <a:r>
              <a:rPr lang="pl-PL" sz="2000" b="1" dirty="0" smtClean="0">
                <a:solidFill>
                  <a:srgbClr val="0070C0"/>
                </a:solidFill>
                <a:latin typeface="+mn-lt"/>
              </a:rPr>
              <a:t/>
            </a:r>
            <a:br>
              <a:rPr lang="pl-PL" sz="2000" b="1" dirty="0" smtClean="0">
                <a:solidFill>
                  <a:srgbClr val="0070C0"/>
                </a:solidFill>
                <a:latin typeface="+mn-lt"/>
              </a:rPr>
            </a:br>
            <a:endParaRPr lang="pl-PL" sz="2000" b="1" dirty="0">
              <a:latin typeface="+mn-lt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28650" y="2751513"/>
            <a:ext cx="7886700" cy="4048298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pl-PL" sz="2000" b="1" u="sng" dirty="0" smtClean="0">
                <a:solidFill>
                  <a:srgbClr val="00B050"/>
                </a:solidFill>
              </a:rPr>
              <a:t>Odpowiedź</a:t>
            </a:r>
            <a:r>
              <a:rPr lang="pl-PL" sz="2000" dirty="0">
                <a:solidFill>
                  <a:srgbClr val="00B050"/>
                </a:solidFill>
              </a:rPr>
              <a:t>:</a:t>
            </a:r>
            <a:r>
              <a:rPr lang="pl-PL" sz="2000" dirty="0">
                <a:solidFill>
                  <a:prstClr val="black"/>
                </a:solidFill>
              </a:rPr>
              <a:t> </a:t>
            </a:r>
            <a:endParaRPr lang="pl-PL" sz="2000" dirty="0" smtClean="0">
              <a:solidFill>
                <a:prstClr val="black"/>
              </a:solidFill>
            </a:endParaRPr>
          </a:p>
          <a:p>
            <a:pPr marL="0" indent="0">
              <a:buNone/>
            </a:pPr>
            <a:r>
              <a:rPr lang="pl-PL" sz="1600" dirty="0"/>
              <a:t>W przypadku projektów </a:t>
            </a:r>
            <a:r>
              <a:rPr lang="pl-PL" sz="1600" dirty="0" smtClean="0"/>
              <a:t>obejmujących </a:t>
            </a:r>
            <a:r>
              <a:rPr lang="pl-PL" sz="1600" dirty="0"/>
              <a:t>kilka jednostek ratowniczych punkty obliczane będą zgodnie z metodą wskazaną w opisie poszczególnych kryteriów np.: </a:t>
            </a:r>
            <a:endParaRPr lang="pl-PL" sz="1600" dirty="0" smtClean="0"/>
          </a:p>
          <a:p>
            <a:r>
              <a:rPr lang="pl-PL" sz="1600" dirty="0" smtClean="0"/>
              <a:t>w przypadku kryterium </a:t>
            </a:r>
            <a:r>
              <a:rPr lang="pl-PL" sz="1600" i="1" dirty="0" smtClean="0"/>
              <a:t>Stan </a:t>
            </a:r>
            <a:r>
              <a:rPr lang="pl-PL" sz="1600" i="1" dirty="0"/>
              <a:t>techniczny wyposażenia jednostki </a:t>
            </a:r>
            <a:r>
              <a:rPr lang="pl-PL" sz="1600" i="1" dirty="0" smtClean="0"/>
              <a:t>OSP/WOPR</a:t>
            </a:r>
            <a:r>
              <a:rPr lang="pl-PL" sz="1600" dirty="0" smtClean="0"/>
              <a:t> </a:t>
            </a:r>
            <a:br>
              <a:rPr lang="pl-PL" sz="1600" dirty="0" smtClean="0"/>
            </a:br>
            <a:r>
              <a:rPr lang="pl-PL" sz="1600" dirty="0" smtClean="0"/>
              <a:t>należy uwzględnić rok produkcji samochodów ratowniczo-gaśniczych ze </a:t>
            </a:r>
            <a:r>
              <a:rPr lang="pl-PL" sz="1600" dirty="0"/>
              <a:t>wszystkich jednostek objętych projektem, następnie zsumować lata </a:t>
            </a:r>
            <a:r>
              <a:rPr lang="pl-PL" sz="1600" dirty="0" smtClean="0"/>
              <a:t>ich produkcji </a:t>
            </a:r>
            <a:r>
              <a:rPr lang="pl-PL" sz="1600" dirty="0"/>
              <a:t>oraz podzielić wynik sumowania przez liczbę </a:t>
            </a:r>
            <a:r>
              <a:rPr lang="pl-PL" sz="1600" dirty="0" smtClean="0"/>
              <a:t>pozycji</a:t>
            </a:r>
            <a:endParaRPr lang="pl-PL" sz="1600" dirty="0"/>
          </a:p>
          <a:p>
            <a:r>
              <a:rPr lang="pl-PL" sz="1600" dirty="0"/>
              <a:t>w </a:t>
            </a:r>
            <a:r>
              <a:rPr lang="pl-PL" sz="1600" dirty="0" smtClean="0"/>
              <a:t>kryteriach </a:t>
            </a:r>
            <a:r>
              <a:rPr lang="pl-PL" sz="1600" i="1" dirty="0" smtClean="0"/>
              <a:t>Potencjał </a:t>
            </a:r>
            <a:r>
              <a:rPr lang="pl-PL" sz="1600" i="1" dirty="0"/>
              <a:t>jednostki OSP/WOPR dla której kupowany jest sprzęt w ramach </a:t>
            </a:r>
            <a:r>
              <a:rPr lang="pl-PL" sz="1600" i="1" dirty="0" smtClean="0"/>
              <a:t>projektu </a:t>
            </a:r>
            <a:r>
              <a:rPr lang="pl-PL" sz="1600" dirty="0" smtClean="0"/>
              <a:t>oraz</a:t>
            </a:r>
            <a:r>
              <a:rPr lang="pl-PL" sz="1600" i="1" dirty="0" smtClean="0"/>
              <a:t> </a:t>
            </a:r>
            <a:r>
              <a:rPr lang="pl-PL" sz="1600" i="1" dirty="0"/>
              <a:t>Liczba interwencji </a:t>
            </a:r>
            <a:r>
              <a:rPr lang="pl-PL" sz="1600" dirty="0"/>
              <a:t>należy </a:t>
            </a:r>
            <a:r>
              <a:rPr lang="pl-PL" sz="1600" dirty="0" smtClean="0"/>
              <a:t>zsumować odpowiednie dane dotyczące wszystkich jednostek</a:t>
            </a:r>
          </a:p>
          <a:p>
            <a:r>
              <a:rPr lang="pl-PL" sz="1600" dirty="0" smtClean="0"/>
              <a:t>Informacje </a:t>
            </a:r>
            <a:r>
              <a:rPr lang="pl-PL" sz="1600" dirty="0"/>
              <a:t>stanowiące podstawę oceny powinny być dokładnie przedstawione </a:t>
            </a:r>
            <a:r>
              <a:rPr lang="pl-PL" sz="1600" dirty="0" smtClean="0"/>
              <a:t/>
            </a:r>
            <a:br>
              <a:rPr lang="pl-PL" sz="1600" dirty="0" smtClean="0"/>
            </a:br>
            <a:r>
              <a:rPr lang="pl-PL" sz="1600" dirty="0" smtClean="0"/>
              <a:t>i udokumentowane w </a:t>
            </a:r>
            <a:r>
              <a:rPr lang="pl-PL" sz="1600" dirty="0"/>
              <a:t>dokumentacji projektu.</a:t>
            </a:r>
          </a:p>
        </p:txBody>
      </p:sp>
    </p:spTree>
    <p:extLst>
      <p:ext uri="{BB962C8B-B14F-4D97-AF65-F5344CB8AC3E}">
        <p14:creationId xmlns:p14="http://schemas.microsoft.com/office/powerpoint/2010/main" val="712470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8650" y="963861"/>
            <a:ext cx="7886700" cy="1091954"/>
          </a:xfrm>
        </p:spPr>
        <p:txBody>
          <a:bodyPr>
            <a:noAutofit/>
          </a:bodyPr>
          <a:lstStyle/>
          <a:p>
            <a:r>
              <a:rPr lang="pl-PL" sz="2000" b="1" u="sng" dirty="0" smtClean="0">
                <a:solidFill>
                  <a:srgbClr val="0070C0"/>
                </a:solidFill>
                <a:latin typeface="+mn-lt"/>
              </a:rPr>
              <a:t/>
            </a:r>
            <a:br>
              <a:rPr lang="pl-PL" sz="2000" b="1" u="sng" dirty="0" smtClean="0">
                <a:solidFill>
                  <a:srgbClr val="0070C0"/>
                </a:solidFill>
                <a:latin typeface="+mn-lt"/>
              </a:rPr>
            </a:br>
            <a:r>
              <a:rPr lang="pl-PL" sz="2000" b="1" u="sng" dirty="0" smtClean="0">
                <a:solidFill>
                  <a:srgbClr val="0070C0"/>
                </a:solidFill>
                <a:latin typeface="+mn-lt"/>
              </a:rPr>
              <a:t/>
            </a:r>
            <a:br>
              <a:rPr lang="pl-PL" sz="2000" b="1" u="sng" dirty="0" smtClean="0">
                <a:solidFill>
                  <a:srgbClr val="0070C0"/>
                </a:solidFill>
                <a:latin typeface="+mn-lt"/>
              </a:rPr>
            </a:br>
            <a:r>
              <a:rPr lang="pl-PL" sz="2000" b="1" u="sng" dirty="0" smtClean="0">
                <a:solidFill>
                  <a:srgbClr val="0070C0"/>
                </a:solidFill>
                <a:latin typeface="+mn-lt"/>
              </a:rPr>
              <a:t/>
            </a:r>
            <a:br>
              <a:rPr lang="pl-PL" sz="2000" b="1" u="sng" dirty="0" smtClean="0">
                <a:solidFill>
                  <a:srgbClr val="0070C0"/>
                </a:solidFill>
                <a:latin typeface="+mn-lt"/>
              </a:rPr>
            </a:br>
            <a:r>
              <a:rPr lang="pl-PL" sz="2000" b="1" u="sng" dirty="0" smtClean="0">
                <a:solidFill>
                  <a:srgbClr val="0070C0"/>
                </a:solidFill>
                <a:latin typeface="+mn-lt"/>
              </a:rPr>
              <a:t/>
            </a:r>
            <a:br>
              <a:rPr lang="pl-PL" sz="2000" b="1" u="sng" dirty="0" smtClean="0">
                <a:solidFill>
                  <a:srgbClr val="0070C0"/>
                </a:solidFill>
                <a:latin typeface="+mn-lt"/>
              </a:rPr>
            </a:br>
            <a:r>
              <a:rPr lang="pl-PL" sz="2000" b="1" u="sng" dirty="0" smtClean="0">
                <a:solidFill>
                  <a:srgbClr val="0070C0"/>
                </a:solidFill>
                <a:latin typeface="+mn-lt"/>
              </a:rPr>
              <a:t/>
            </a:r>
            <a:br>
              <a:rPr lang="pl-PL" sz="2000" b="1" u="sng" dirty="0" smtClean="0">
                <a:solidFill>
                  <a:srgbClr val="0070C0"/>
                </a:solidFill>
                <a:latin typeface="+mn-lt"/>
              </a:rPr>
            </a:br>
            <a:r>
              <a:rPr lang="pl-PL" sz="2000" b="1" u="sng" dirty="0" smtClean="0">
                <a:solidFill>
                  <a:srgbClr val="0070C0"/>
                </a:solidFill>
                <a:latin typeface="+mn-lt"/>
              </a:rPr>
              <a:t>Pytanie:</a:t>
            </a:r>
            <a:br>
              <a:rPr lang="pl-PL" sz="2000" b="1" u="sng" dirty="0" smtClean="0">
                <a:solidFill>
                  <a:srgbClr val="0070C0"/>
                </a:solidFill>
                <a:latin typeface="+mn-lt"/>
              </a:rPr>
            </a:br>
            <a:r>
              <a:rPr lang="pl-PL" sz="2000" b="1" dirty="0" smtClean="0">
                <a:solidFill>
                  <a:srgbClr val="0070C0"/>
                </a:solidFill>
                <a:latin typeface="+mn-lt"/>
              </a:rPr>
              <a:t/>
            </a:r>
            <a:br>
              <a:rPr lang="pl-PL" sz="2000" b="1" dirty="0" smtClean="0">
                <a:solidFill>
                  <a:srgbClr val="0070C0"/>
                </a:solidFill>
                <a:latin typeface="+mn-lt"/>
              </a:rPr>
            </a:br>
            <a:r>
              <a:rPr lang="pl-PL" sz="2000" dirty="0" smtClean="0">
                <a:latin typeface="+mn-lt"/>
              </a:rPr>
              <a:t>Czy </a:t>
            </a:r>
            <a:r>
              <a:rPr lang="pl-PL" sz="2000" dirty="0">
                <a:latin typeface="+mn-lt"/>
              </a:rPr>
              <a:t>można podpisać załączniki podpisem zaufanym?</a:t>
            </a:r>
            <a:r>
              <a:rPr lang="pl-PL" sz="2000" b="1" dirty="0">
                <a:latin typeface="+mn-lt"/>
              </a:rPr>
              <a:t/>
            </a:r>
            <a:br>
              <a:rPr lang="pl-PL" sz="2000" b="1" dirty="0">
                <a:latin typeface="+mn-lt"/>
              </a:rPr>
            </a:br>
            <a:r>
              <a:rPr lang="pl-PL" sz="2000" b="1" dirty="0" smtClean="0">
                <a:latin typeface="+mn-lt"/>
              </a:rPr>
              <a:t/>
            </a:r>
            <a:br>
              <a:rPr lang="pl-PL" sz="2000" b="1" dirty="0" smtClean="0">
                <a:latin typeface="+mn-lt"/>
              </a:rPr>
            </a:br>
            <a:r>
              <a:rPr lang="pl-PL" sz="2000" b="1" dirty="0" smtClean="0">
                <a:latin typeface="+mn-lt"/>
              </a:rPr>
              <a:t> </a:t>
            </a:r>
            <a:br>
              <a:rPr lang="pl-PL" sz="2000" b="1" dirty="0" smtClean="0">
                <a:latin typeface="+mn-lt"/>
              </a:rPr>
            </a:br>
            <a:r>
              <a:rPr lang="pl-PL" sz="2000" b="1" dirty="0" smtClean="0">
                <a:latin typeface="+mn-lt"/>
              </a:rPr>
              <a:t> </a:t>
            </a:r>
            <a:br>
              <a:rPr lang="pl-PL" sz="2000" b="1" dirty="0" smtClean="0">
                <a:latin typeface="+mn-lt"/>
              </a:rPr>
            </a:br>
            <a:r>
              <a:rPr lang="pl-PL" sz="2000" b="1" dirty="0" smtClean="0">
                <a:solidFill>
                  <a:srgbClr val="0070C0"/>
                </a:solidFill>
                <a:latin typeface="+mn-lt"/>
              </a:rPr>
              <a:t/>
            </a:r>
            <a:br>
              <a:rPr lang="pl-PL" sz="2000" b="1" dirty="0" smtClean="0">
                <a:solidFill>
                  <a:srgbClr val="0070C0"/>
                </a:solidFill>
                <a:latin typeface="+mn-lt"/>
              </a:rPr>
            </a:br>
            <a:endParaRPr lang="pl-PL" sz="2000" b="1" dirty="0">
              <a:latin typeface="+mn-lt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endParaRPr lang="pl-PL" sz="2000" b="1" u="sng" dirty="0">
              <a:solidFill>
                <a:srgbClr val="00B050"/>
              </a:solidFill>
            </a:endParaRPr>
          </a:p>
          <a:p>
            <a:pPr marL="0" lvl="0" indent="0">
              <a:buNone/>
            </a:pPr>
            <a:r>
              <a:rPr lang="pl-PL" sz="2000" b="1" u="sng" dirty="0" smtClean="0">
                <a:solidFill>
                  <a:srgbClr val="00B050"/>
                </a:solidFill>
              </a:rPr>
              <a:t>Odpowiedź</a:t>
            </a:r>
            <a:r>
              <a:rPr lang="pl-PL" sz="2000" dirty="0">
                <a:solidFill>
                  <a:srgbClr val="00B050"/>
                </a:solidFill>
              </a:rPr>
              <a:t>:</a:t>
            </a:r>
            <a:r>
              <a:rPr lang="pl-PL" sz="2000" dirty="0">
                <a:solidFill>
                  <a:prstClr val="black"/>
                </a:solidFill>
              </a:rPr>
              <a:t> </a:t>
            </a:r>
            <a:endParaRPr lang="pl-PL" sz="2000" dirty="0" smtClean="0">
              <a:solidFill>
                <a:prstClr val="black"/>
              </a:solidFill>
            </a:endParaRPr>
          </a:p>
          <a:p>
            <a:pPr marL="0" indent="0">
              <a:buNone/>
            </a:pPr>
            <a:r>
              <a:rPr lang="pl-PL" sz="2000" dirty="0" smtClean="0"/>
              <a:t>Zgodnie z zapisami Regulaminu, Oświadczenia składane w ramach naboru, należy podpisać podpisem kwalifikowanym. </a:t>
            </a:r>
            <a:endParaRPr lang="pl-PL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endParaRPr lang="pl-PL" sz="2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2258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sz="4000" b="1" u="sng" cap="all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Forma i sposób </a:t>
            </a:r>
            <a:br>
              <a:rPr lang="pl-PL" sz="4000" b="1" u="sng" cap="all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</a:br>
            <a:r>
              <a:rPr lang="pl-PL" sz="4000" b="1" u="sng" cap="all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udzielania informacji</a:t>
            </a:r>
            <a:endParaRPr lang="pl-PL" sz="2800" b="1" u="sng" dirty="0">
              <a:solidFill>
                <a:srgbClr val="00B05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0" indent="0">
              <a:spcBef>
                <a:spcPts val="0"/>
              </a:spcBef>
              <a:buNone/>
            </a:pPr>
            <a:r>
              <a:rPr lang="pl-PL" sz="2400" dirty="0"/>
              <a:t>Informacji Wnioskodawcom ubiegającym się </a:t>
            </a:r>
            <a:br>
              <a:rPr lang="pl-PL" sz="2400" dirty="0"/>
            </a:br>
            <a:r>
              <a:rPr lang="pl-PL" sz="2400" dirty="0" smtClean="0"/>
              <a:t>o </a:t>
            </a:r>
            <a:r>
              <a:rPr lang="pl-PL" sz="2400" dirty="0"/>
              <a:t>dofinansowanie projektu </a:t>
            </a:r>
            <a:r>
              <a:rPr lang="pl-PL" sz="2400" dirty="0" smtClean="0"/>
              <a:t>udzielają:</a:t>
            </a:r>
          </a:p>
          <a:p>
            <a:pPr marL="0" lvl="0" indent="0">
              <a:spcBef>
                <a:spcPts val="0"/>
              </a:spcBef>
              <a:buNone/>
            </a:pPr>
            <a:endParaRPr lang="pl-PL" sz="2100" dirty="0" smtClean="0"/>
          </a:p>
          <a:p>
            <a:pPr lvl="0"/>
            <a:r>
              <a:rPr lang="pl-PL" b="1" dirty="0"/>
              <a:t>pracownicy</a:t>
            </a:r>
            <a:r>
              <a:rPr lang="pl-PL" b="1" dirty="0">
                <a:solidFill>
                  <a:srgbClr val="00B050"/>
                </a:solidFill>
              </a:rPr>
              <a:t> Biura Projektów </a:t>
            </a:r>
            <a:r>
              <a:rPr lang="pl-PL" b="1" dirty="0" smtClean="0">
                <a:solidFill>
                  <a:srgbClr val="00B050"/>
                </a:solidFill>
              </a:rPr>
              <a:t>Ochrona Klimatu </a:t>
            </a:r>
            <a:r>
              <a:rPr lang="pl-PL" b="1" dirty="0"/>
              <a:t>Departamentu </a:t>
            </a:r>
            <a:r>
              <a:rPr lang="pl-PL" b="1" dirty="0" smtClean="0"/>
              <a:t>EFRR</a:t>
            </a:r>
            <a:r>
              <a:rPr lang="pl-PL" dirty="0" smtClean="0"/>
              <a:t>: </a:t>
            </a:r>
          </a:p>
          <a:p>
            <a:pPr marL="432000">
              <a:buFont typeface="Wingdings" panose="05000000000000000000" pitchFamily="2" charset="2"/>
              <a:buChar char="Ø"/>
            </a:pPr>
            <a:r>
              <a:rPr lang="pl-PL" sz="1900" dirty="0" smtClean="0"/>
              <a:t>telefonicznie </a:t>
            </a:r>
            <a:r>
              <a:rPr lang="pl-PL" sz="1900" dirty="0"/>
              <a:t>(tel. 89 521 93 87, 89 521 96 62, 89 521 96 39, 89 521 96 53, 89 521 96 55, 89 521 96 87) </a:t>
            </a:r>
            <a:endParaRPr lang="pl-PL" sz="1900" dirty="0" smtClean="0"/>
          </a:p>
          <a:p>
            <a:pPr marL="432000">
              <a:buFont typeface="Wingdings" panose="05000000000000000000" pitchFamily="2" charset="2"/>
              <a:buChar char="Ø"/>
            </a:pPr>
            <a:r>
              <a:rPr lang="pl-PL" sz="1900" dirty="0" smtClean="0"/>
              <a:t>drogą elektroniczną (e-mail</a:t>
            </a:r>
            <a:r>
              <a:rPr lang="pl-PL" sz="1900" dirty="0"/>
              <a:t>: </a:t>
            </a:r>
            <a:r>
              <a:rPr lang="pl-PL" sz="1900" dirty="0" smtClean="0">
                <a:hlinkClick r:id="rId2"/>
              </a:rPr>
              <a:t>nabory.energetyka@warmia.mazury.pl</a:t>
            </a:r>
            <a:r>
              <a:rPr lang="pl-PL" sz="1900" dirty="0" smtClean="0"/>
              <a:t>)</a:t>
            </a:r>
          </a:p>
          <a:p>
            <a:pPr marL="203400" indent="0">
              <a:buNone/>
            </a:pPr>
            <a:endParaRPr lang="pl-PL" sz="1900" dirty="0"/>
          </a:p>
          <a:p>
            <a:pPr>
              <a:lnSpc>
                <a:spcPct val="100000"/>
              </a:lnSpc>
            </a:pPr>
            <a:r>
              <a:rPr lang="pl-PL" b="1" dirty="0" smtClean="0"/>
              <a:t>pracownicy </a:t>
            </a:r>
            <a:r>
              <a:rPr lang="pl-PL" b="1" dirty="0">
                <a:hlinkClick r:id="rId3" tooltip="link do strony"/>
              </a:rPr>
              <a:t>Punktów Informacyjnych Funduszy Europejskich</a:t>
            </a:r>
            <a:endParaRPr lang="pl-PL" b="1" dirty="0"/>
          </a:p>
        </p:txBody>
      </p:sp>
    </p:spTree>
    <p:extLst>
      <p:ext uri="{BB962C8B-B14F-4D97-AF65-F5344CB8AC3E}">
        <p14:creationId xmlns:p14="http://schemas.microsoft.com/office/powerpoint/2010/main" val="482050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tytuł 1">
            <a:extLst>
              <a:ext uri="{FF2B5EF4-FFF2-40B4-BE49-F238E27FC236}">
                <a16:creationId xmlns:a16="http://schemas.microsoft.com/office/drawing/2014/main" id="{00B3A38C-5342-4CE5-ACE6-9E9BDC9B1E5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pl-PL" sz="2800" b="1" dirty="0" smtClean="0"/>
              <a:t>Dziękuję za uwagę</a:t>
            </a:r>
            <a:endParaRPr lang="pl-PL" sz="2800" b="1" dirty="0"/>
          </a:p>
        </p:txBody>
      </p:sp>
    </p:spTree>
    <p:extLst>
      <p:ext uri="{BB962C8B-B14F-4D97-AF65-F5344CB8AC3E}">
        <p14:creationId xmlns:p14="http://schemas.microsoft.com/office/powerpoint/2010/main" val="4157515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4000" b="1" u="sng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Alokacja w naborze</a:t>
            </a:r>
            <a:br>
              <a:rPr lang="pl-PL" sz="4000" b="1" u="sng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</a:br>
            <a:endParaRPr lang="pl-PL" sz="2800" b="1" u="sng" dirty="0">
              <a:solidFill>
                <a:srgbClr val="00B05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2500" dirty="0" smtClean="0"/>
              <a:t>Wartość </a:t>
            </a:r>
            <a:r>
              <a:rPr lang="pl-PL" sz="2500" dirty="0"/>
              <a:t>kwoty przeznaczonej na dofinansowanie projektów </a:t>
            </a:r>
            <a:r>
              <a:rPr lang="pl-PL" sz="2500" dirty="0" smtClean="0"/>
              <a:t>w </a:t>
            </a:r>
            <a:r>
              <a:rPr lang="pl-PL" sz="2500" dirty="0"/>
              <a:t>naborze </a:t>
            </a:r>
            <a:r>
              <a:rPr lang="pl-PL" sz="2500" dirty="0" smtClean="0"/>
              <a:t>wynosi: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pl-PL" dirty="0" smtClean="0"/>
              <a:t/>
            </a:r>
            <a:br>
              <a:rPr lang="pl-PL" dirty="0" smtClean="0"/>
            </a:br>
            <a:r>
              <a:rPr lang="pl-PL" sz="6000" b="1" dirty="0" smtClean="0">
                <a:solidFill>
                  <a:srgbClr val="00B050"/>
                </a:solidFill>
              </a:rPr>
              <a:t>13</a:t>
            </a:r>
            <a:r>
              <a:rPr lang="pl-PL" sz="6000" b="1" dirty="0">
                <a:solidFill>
                  <a:srgbClr val="00B050"/>
                </a:solidFill>
              </a:rPr>
              <a:t> 006 500,00 </a:t>
            </a:r>
            <a:r>
              <a:rPr lang="pl-PL" sz="6000" b="1" dirty="0" smtClean="0">
                <a:solidFill>
                  <a:srgbClr val="00B050"/>
                </a:solidFill>
              </a:rPr>
              <a:t>zł</a:t>
            </a:r>
            <a:r>
              <a:rPr lang="pl-PL" sz="6000" dirty="0" smtClean="0">
                <a:solidFill>
                  <a:srgbClr val="00B050"/>
                </a:solidFill>
              </a:rPr>
              <a:t> </a:t>
            </a:r>
          </a:p>
          <a:p>
            <a:pPr marL="0" indent="0" algn="ctr">
              <a:buNone/>
            </a:pPr>
            <a:endParaRPr lang="pl-PL" sz="2000" dirty="0" smtClean="0"/>
          </a:p>
          <a:p>
            <a:pPr marL="0" indent="0" algn="ctr">
              <a:buNone/>
            </a:pPr>
            <a:r>
              <a:rPr lang="pl-PL" sz="2000" dirty="0" smtClean="0"/>
              <a:t>pochodzących </a:t>
            </a:r>
            <a:r>
              <a:rPr lang="pl-PL" sz="2000" dirty="0"/>
              <a:t>ze środków </a:t>
            </a: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b="1" dirty="0" smtClean="0"/>
              <a:t>Europejskiego </a:t>
            </a:r>
            <a:r>
              <a:rPr lang="pl-PL" sz="2000" b="1" dirty="0"/>
              <a:t>Funduszu Rozwoju Regionalnego </a:t>
            </a:r>
            <a:r>
              <a:rPr lang="pl-PL" sz="2000" b="1" dirty="0" smtClean="0"/>
              <a:t/>
            </a:r>
            <a:br>
              <a:rPr lang="pl-PL" sz="2000" b="1" dirty="0" smtClean="0"/>
            </a:br>
            <a:r>
              <a:rPr lang="pl-PL" sz="2000" dirty="0" smtClean="0"/>
              <a:t>w </a:t>
            </a:r>
            <a:r>
              <a:rPr lang="pl-PL" sz="2000" dirty="0"/>
              <a:t>ramach </a:t>
            </a: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b="1" dirty="0" smtClean="0"/>
              <a:t>Funduszy </a:t>
            </a:r>
            <a:r>
              <a:rPr lang="pl-PL" sz="2000" b="1" dirty="0"/>
              <a:t>Europejskich </a:t>
            </a:r>
            <a:br>
              <a:rPr lang="pl-PL" sz="2000" b="1" dirty="0"/>
            </a:br>
            <a:r>
              <a:rPr lang="pl-PL" sz="2000" b="1" dirty="0" smtClean="0"/>
              <a:t>dla </a:t>
            </a:r>
            <a:r>
              <a:rPr lang="pl-PL" sz="2000" b="1" dirty="0"/>
              <a:t>Warmii i Mazur 2021-2027</a:t>
            </a:r>
            <a:endParaRPr lang="pl-PL" sz="2000" b="1" dirty="0" smtClean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3887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sz="4000" b="1" u="sng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Poziom dofinansowania i wkład własny</a:t>
            </a:r>
            <a:br>
              <a:rPr lang="pl-PL" sz="4000" b="1" u="sng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</a:br>
            <a:endParaRPr lang="pl-PL" sz="2800" b="1" u="sng" dirty="0">
              <a:solidFill>
                <a:srgbClr val="00B05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b="1" u="sng" dirty="0"/>
              <a:t>Maksymalny poziom dofinansowania projektu</a:t>
            </a:r>
            <a:r>
              <a:rPr lang="pl-PL" u="sng" dirty="0"/>
              <a:t>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ze </a:t>
            </a:r>
            <a:r>
              <a:rPr lang="pl-PL" dirty="0"/>
              <a:t>środków </a:t>
            </a:r>
            <a:r>
              <a:rPr lang="pl-PL" b="1" dirty="0" err="1" smtClean="0"/>
              <a:t>FEWiM</a:t>
            </a:r>
            <a:r>
              <a:rPr lang="pl-PL" b="1" dirty="0" smtClean="0"/>
              <a:t> 2021-2027</a:t>
            </a:r>
            <a:r>
              <a:rPr lang="pl-PL" dirty="0" smtClean="0"/>
              <a:t>: </a:t>
            </a:r>
            <a:endParaRPr lang="pl-PL" b="1" dirty="0">
              <a:solidFill>
                <a:srgbClr val="00B050"/>
              </a:solidFill>
            </a:endParaRPr>
          </a:p>
          <a:p>
            <a:pPr marL="0" indent="0" algn="ctr">
              <a:buNone/>
            </a:pPr>
            <a:r>
              <a:rPr lang="pl-PL" b="1" dirty="0">
                <a:solidFill>
                  <a:srgbClr val="00B050"/>
                </a:solidFill>
              </a:rPr>
              <a:t>85 % wydatków kwalifikowalnych na poziomie projektu </a:t>
            </a:r>
            <a:endParaRPr lang="pl-PL" b="1" dirty="0" smtClean="0">
              <a:solidFill>
                <a:srgbClr val="00B050"/>
              </a:solidFill>
            </a:endParaRPr>
          </a:p>
          <a:p>
            <a:pPr marL="0" indent="0" algn="ctr">
              <a:buNone/>
            </a:pPr>
            <a:endParaRPr lang="pl-PL" b="1" dirty="0">
              <a:solidFill>
                <a:srgbClr val="00B050"/>
              </a:solidFill>
            </a:endParaRPr>
          </a:p>
          <a:p>
            <a:pPr marL="0" indent="0" algn="ctr">
              <a:buNone/>
            </a:pPr>
            <a:r>
              <a:rPr lang="pl-PL" b="1" u="sng" dirty="0"/>
              <a:t>Minimalny wkład własny</a:t>
            </a:r>
            <a:r>
              <a:rPr lang="pl-PL" dirty="0"/>
              <a:t>,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jaki </a:t>
            </a:r>
            <a:r>
              <a:rPr lang="pl-PL" dirty="0"/>
              <a:t>Beneficjent zobowiązany jest </a:t>
            </a:r>
            <a:r>
              <a:rPr lang="pl-PL" dirty="0" smtClean="0"/>
              <a:t>zabezpieczyć: </a:t>
            </a:r>
          </a:p>
          <a:p>
            <a:pPr marL="0" indent="0" algn="ctr">
              <a:buNone/>
            </a:pPr>
            <a:r>
              <a:rPr lang="pl-PL" b="1" dirty="0">
                <a:solidFill>
                  <a:srgbClr val="00B050"/>
                </a:solidFill>
              </a:rPr>
              <a:t>15% wydatków kwalifikowalnych na poziomie projektu</a:t>
            </a:r>
          </a:p>
          <a:p>
            <a:pPr marL="0" indent="0" algn="ctr">
              <a:buNone/>
            </a:pPr>
            <a:endParaRPr lang="pl-PL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5349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70455" y="852256"/>
            <a:ext cx="8680361" cy="1091954"/>
          </a:xfrm>
        </p:spPr>
        <p:txBody>
          <a:bodyPr>
            <a:normAutofit fontScale="90000"/>
          </a:bodyPr>
          <a:lstStyle/>
          <a:p>
            <a:pPr algn="ctr"/>
            <a:r>
              <a:rPr lang="pl-PL" sz="4000" b="1" u="sng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Podmioty uprawnione do udziału w naborze</a:t>
            </a:r>
            <a:br>
              <a:rPr lang="pl-PL" sz="4000" b="1" u="sng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</a:br>
            <a:endParaRPr lang="pl-PL" sz="2800" b="1" u="sng" dirty="0">
              <a:solidFill>
                <a:srgbClr val="00B05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900000" lvl="0"/>
            <a:r>
              <a:rPr lang="pl-PL" b="1" dirty="0" smtClean="0">
                <a:solidFill>
                  <a:srgbClr val="00B050"/>
                </a:solidFill>
              </a:rPr>
              <a:t>Jednostki </a:t>
            </a:r>
            <a:r>
              <a:rPr lang="pl-PL" b="1" dirty="0">
                <a:solidFill>
                  <a:srgbClr val="00B050"/>
                </a:solidFill>
              </a:rPr>
              <a:t>Samorządu </a:t>
            </a:r>
            <a:r>
              <a:rPr lang="pl-PL" b="1" dirty="0" smtClean="0">
                <a:solidFill>
                  <a:srgbClr val="00B050"/>
                </a:solidFill>
              </a:rPr>
              <a:t>Terytorialnego</a:t>
            </a:r>
            <a:endParaRPr lang="pl-PL" b="1" dirty="0">
              <a:solidFill>
                <a:srgbClr val="00B050"/>
              </a:solidFill>
            </a:endParaRPr>
          </a:p>
          <a:p>
            <a:pPr marL="900000" lvl="0"/>
            <a:r>
              <a:rPr lang="pl-PL" b="1" dirty="0">
                <a:solidFill>
                  <a:srgbClr val="00B050"/>
                </a:solidFill>
              </a:rPr>
              <a:t>Jednostki organizacyjne działające w imieniu jednostek samorządu </a:t>
            </a:r>
            <a:r>
              <a:rPr lang="pl-PL" b="1" dirty="0" smtClean="0">
                <a:solidFill>
                  <a:srgbClr val="00B050"/>
                </a:solidFill>
              </a:rPr>
              <a:t>terytorialnego</a:t>
            </a:r>
            <a:endParaRPr lang="pl-PL" b="1" dirty="0">
              <a:solidFill>
                <a:srgbClr val="00B050"/>
              </a:solidFill>
            </a:endParaRPr>
          </a:p>
          <a:p>
            <a:pPr marL="900000" lvl="0"/>
            <a:r>
              <a:rPr lang="pl-PL" b="1" dirty="0">
                <a:solidFill>
                  <a:srgbClr val="00B050"/>
                </a:solidFill>
              </a:rPr>
              <a:t>Organizacje </a:t>
            </a:r>
            <a:r>
              <a:rPr lang="pl-PL" b="1" dirty="0" smtClean="0">
                <a:solidFill>
                  <a:srgbClr val="00B050"/>
                </a:solidFill>
              </a:rPr>
              <a:t>pozarządowe</a:t>
            </a:r>
            <a:endParaRPr lang="pl-PL" b="1" dirty="0">
              <a:solidFill>
                <a:srgbClr val="00B050"/>
              </a:solidFill>
            </a:endParaRPr>
          </a:p>
          <a:p>
            <a:pPr marL="900000" lvl="0"/>
            <a:r>
              <a:rPr lang="pl-PL" b="1" dirty="0">
                <a:solidFill>
                  <a:srgbClr val="00B050"/>
                </a:solidFill>
              </a:rPr>
              <a:t>Policja, straż pożarna i służby </a:t>
            </a:r>
            <a:r>
              <a:rPr lang="pl-PL" b="1" dirty="0" smtClean="0">
                <a:solidFill>
                  <a:srgbClr val="00B050"/>
                </a:solidFill>
              </a:rPr>
              <a:t>ratownicze</a:t>
            </a:r>
          </a:p>
          <a:p>
            <a:pPr marL="0" lvl="0" indent="0">
              <a:buNone/>
            </a:pPr>
            <a:endParaRPr lang="pl-PL" sz="2200" u="sng" dirty="0" smtClean="0"/>
          </a:p>
          <a:p>
            <a:pPr marL="0" lvl="0" indent="0">
              <a:buNone/>
            </a:pPr>
            <a:r>
              <a:rPr lang="pl-PL" sz="1800" b="1" u="sng" dirty="0" smtClean="0">
                <a:solidFill>
                  <a:srgbClr val="FF0000"/>
                </a:solidFill>
              </a:rPr>
              <a:t>Uwaga</a:t>
            </a:r>
            <a:r>
              <a:rPr lang="pl-PL" sz="1800" dirty="0" smtClean="0">
                <a:solidFill>
                  <a:srgbClr val="FF0000"/>
                </a:solidFill>
              </a:rPr>
              <a:t>:</a:t>
            </a:r>
            <a:endParaRPr lang="pl-PL" sz="18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pl-PL" sz="1800" dirty="0"/>
              <a:t>W przypadku projektów partnerskich, Partnerem może być wyłącznie podmiot </a:t>
            </a:r>
            <a:r>
              <a:rPr lang="pl-PL" sz="1800" dirty="0" smtClean="0"/>
              <a:t/>
            </a:r>
            <a:br>
              <a:rPr lang="pl-PL" sz="1800" dirty="0" smtClean="0"/>
            </a:br>
            <a:r>
              <a:rPr lang="pl-PL" sz="1800" dirty="0" smtClean="0"/>
              <a:t>zgodny </a:t>
            </a:r>
            <a:r>
              <a:rPr lang="pl-PL" sz="1800" dirty="0"/>
              <a:t>z ww. typami potencjalnych </a:t>
            </a:r>
            <a:r>
              <a:rPr lang="pl-PL" sz="1800" dirty="0" smtClean="0"/>
              <a:t>Beneficjentów</a:t>
            </a:r>
            <a:r>
              <a:rPr lang="pl-PL" sz="1800" dirty="0"/>
              <a:t>.</a:t>
            </a:r>
          </a:p>
          <a:p>
            <a:pPr marL="0" indent="0">
              <a:buNone/>
            </a:pPr>
            <a:r>
              <a:rPr lang="pl-PL" sz="1800" dirty="0"/>
              <a:t>Realizatorem projektu, wskazanym przez Wnioskodawcę może być wyłącznie </a:t>
            </a:r>
            <a:r>
              <a:rPr lang="pl-PL" sz="1800" dirty="0" smtClean="0"/>
              <a:t/>
            </a:r>
            <a:br>
              <a:rPr lang="pl-PL" sz="1800" dirty="0" smtClean="0"/>
            </a:br>
            <a:r>
              <a:rPr lang="pl-PL" sz="1800" dirty="0" smtClean="0"/>
              <a:t>podmiot </a:t>
            </a:r>
            <a:r>
              <a:rPr lang="pl-PL" sz="1800" dirty="0"/>
              <a:t>zgodny z ww. typami.</a:t>
            </a:r>
          </a:p>
          <a:p>
            <a:pPr marL="0" indent="0">
              <a:buNone/>
            </a:pPr>
            <a:r>
              <a:rPr lang="pl-PL" sz="1800" dirty="0"/>
              <a:t>O dofinansowanie nie mogą ubiegać się podmioty (Wnioskodawcy </a:t>
            </a:r>
            <a:r>
              <a:rPr lang="pl-PL" sz="1800" dirty="0" smtClean="0"/>
              <a:t>i </a:t>
            </a:r>
            <a:r>
              <a:rPr lang="pl-PL" sz="1800" dirty="0"/>
              <a:t>Partnerzy) podlegające wykluczeniu.</a:t>
            </a:r>
          </a:p>
        </p:txBody>
      </p:sp>
    </p:spTree>
    <p:extLst>
      <p:ext uri="{BB962C8B-B14F-4D97-AF65-F5344CB8AC3E}">
        <p14:creationId xmlns:p14="http://schemas.microsoft.com/office/powerpoint/2010/main" val="2972866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 próba.pptx" id="{C8949DC2-7D54-40E7-A22E-B9228A094069}" vid="{7722B6AC-B982-40FC-AEF3-F63F117DBBB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Prezentacja próbna</Template>
  <TotalTime>2068</TotalTime>
  <Words>5478</Words>
  <Application>Microsoft Office PowerPoint</Application>
  <PresentationFormat>Pokaz na ekranie (4:3)</PresentationFormat>
  <Paragraphs>400</Paragraphs>
  <Slides>67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67</vt:i4>
      </vt:variant>
    </vt:vector>
  </HeadingPairs>
  <TitlesOfParts>
    <vt:vector size="74" baseType="lpstr">
      <vt:lpstr>Arial</vt:lpstr>
      <vt:lpstr>Calibri</vt:lpstr>
      <vt:lpstr>Calibri Light</vt:lpstr>
      <vt:lpstr>Symbol</vt:lpstr>
      <vt:lpstr>Times New Roman</vt:lpstr>
      <vt:lpstr>Wingdings</vt:lpstr>
      <vt:lpstr>Motyw pakietu Office</vt:lpstr>
      <vt:lpstr>Webinarium dla Wnioskodawców  „Działanie FEWM.02.07 Adaptacja do zmian klimatu, schemat A, typ 3” </vt:lpstr>
      <vt:lpstr>Prezentacja programu PowerPoint</vt:lpstr>
      <vt:lpstr>Dokumentacja związana z naborem  – gdzie można się z nią zapoznać?</vt:lpstr>
      <vt:lpstr>Instytucja organizująca nabór (ION)</vt:lpstr>
      <vt:lpstr>Terminy w naborze</vt:lpstr>
      <vt:lpstr>Sposób wyboru projektów  do dofinansowania</vt:lpstr>
      <vt:lpstr>Alokacja w naborze </vt:lpstr>
      <vt:lpstr>Poziom dofinansowania i wkład własny </vt:lpstr>
      <vt:lpstr>Podmioty uprawnione do udziału w naborze </vt:lpstr>
      <vt:lpstr>Warunki wsparcia  - Podmioty uprawnione</vt:lpstr>
      <vt:lpstr>Warunki wsparcia - Pomoc publiczna/pomoc de minimis  </vt:lpstr>
      <vt:lpstr>Warunki wsparcia - Pozostałe </vt:lpstr>
      <vt:lpstr>Warunki wsparcia - Pozostałe </vt:lpstr>
      <vt:lpstr>Warunki wsparcia - Pozostałe </vt:lpstr>
      <vt:lpstr>Zasady przygotowania i składania wniosków o dofinansowanie </vt:lpstr>
      <vt:lpstr>Miejsce i forma składania  wniosków o dofinansowanie </vt:lpstr>
      <vt:lpstr>Miejsce i forma składania  wniosków o dofinansowanie </vt:lpstr>
      <vt:lpstr>Miejsce i forma składania  wniosków o dofinansowanie </vt:lpstr>
      <vt:lpstr>Miejsce i forma składania  wniosków o dofinansowanie </vt:lpstr>
      <vt:lpstr>Sposób składania  wniosków o dofinansowanie </vt:lpstr>
      <vt:lpstr>Sposób składania  wniosków o dofinansowanie </vt:lpstr>
      <vt:lpstr>Sposób składania załączników  do wniosków o dofinansowanie </vt:lpstr>
      <vt:lpstr>Załączniki ogólne  wymagane w ramach naboru </vt:lpstr>
      <vt:lpstr>Załączniki specyficzne  wymagane w ramach naboru </vt:lpstr>
      <vt:lpstr> WAŻNE: </vt:lpstr>
      <vt:lpstr>SPOSÓB OCENY  wniosku o dofinansowanie </vt:lpstr>
      <vt:lpstr>SPOSÓB OCENY  wniosku o dofinansowanie </vt:lpstr>
      <vt:lpstr>SPOSÓB OCENY  wniosku o dofinansowanie </vt:lpstr>
      <vt:lpstr>SPOSÓB OCENY  wniosku o dofinansowanie </vt:lpstr>
      <vt:lpstr>SPOSÓB OCENY  wniosku o dofinansowanie </vt:lpstr>
      <vt:lpstr>SPOSÓB OCENY  wniosku o dofinansowanie </vt:lpstr>
      <vt:lpstr>SPOSÓB OCENY  wniosku o dofinansowanie </vt:lpstr>
      <vt:lpstr>SPOSÓB OCENY  wniosku o dofinansowanie </vt:lpstr>
      <vt:lpstr>ROZSTRZYGNIĘCIE NABORU I WYBÓR PROJEKTU DO DOFINANSOWANIA </vt:lpstr>
      <vt:lpstr>SPORZĄDZENIE  UMOWY O DOFINANSOWANIE </vt:lpstr>
      <vt:lpstr>PROCEDURA ODWOŁAWCZA</vt:lpstr>
      <vt:lpstr>KWALIFIKOWALNOŚĆ WYDATKÓW</vt:lpstr>
      <vt:lpstr>KWALIFIKOWALNOŚĆ WYDATKÓW - najważniejsze informacje</vt:lpstr>
      <vt:lpstr>KWALIFIKOWALNOŚĆ WYDATKÓW - najważniejsze informacje</vt:lpstr>
      <vt:lpstr>KWALIFIKOWALNOŚĆ WYDATKÓW - najważniejsze informacje</vt:lpstr>
      <vt:lpstr>KWALIFIKOWALNOŚĆ WYDATKÓW - najważniejsze informacje</vt:lpstr>
      <vt:lpstr>KWALIFIKOWALNOŚĆ WYDATKÓW - najważniejsze informacje</vt:lpstr>
      <vt:lpstr>KWALIFIKOWALNOŚĆ WYDATKÓW - najważniejsze informacje</vt:lpstr>
      <vt:lpstr>KWALIFIKOWALNOŚĆ WYDATKÓW - najważniejsze informacje</vt:lpstr>
      <vt:lpstr>KWALIFIKOWALNOŚĆ WYDATKÓW - najważniejsze informacje</vt:lpstr>
      <vt:lpstr>KWALIFIKOWALNOŚĆ WYDATKÓW - najważniejsze informacje</vt:lpstr>
      <vt:lpstr>KWALIFIKOWALNOŚĆ WYDATKÓW - najważniejsze informacje</vt:lpstr>
      <vt:lpstr>WSKAŹNIKI REALIZOWANE  W RAMACH PROJEKTU </vt:lpstr>
      <vt:lpstr>WSKAŹNIKI REALIZOWANE  W RAMACH PROJEKTU </vt:lpstr>
      <vt:lpstr>WSKAŹNIKI REALIZOWANE  W RAMACH PROJEKTU </vt:lpstr>
      <vt:lpstr> </vt:lpstr>
      <vt:lpstr>  Pytanie:  aa Zgodnie z Regulaminem maksymalna wartość kosztów kwalifikowanych  w naborze wynosi 1 500 000,00 zł. Czy w przypadku, gdy te koszty będą przekraczały 1 500 000,00 zł, nadwyżkę należy przenieść do wydatków niekwalifikowanych czy też projekt od razu podlega odrzuceniu  za niespełnienie kryterium Możliwość uzyskania dofinansowania  przez projekt?  </vt:lpstr>
      <vt:lpstr> Pytanie:  aa Zgodnie z Regulaminem minimalna wartość projektu w naborze  wynosi 1 000 000,00 zł. Proszę o informację, jakie będą skutki sytuacji, gdy na etapie realizacji przedsięwzięcia i w wyniku przeprowadzonych postępowań wartość projektu wyniesie mniej niż 1 000 000,00 zł?  </vt:lpstr>
      <vt:lpstr>Pytanie:  W związku z ogłoszonym naborem proszę o udzielenie informacji,  czy pojazd do prowadzenia akcji ratowniczych musi być zakupiony łącznie z wyposażeniem do prowadzenia akcji ratowniczych i usuwania skutków katastrof, czy może to być pojazd bez wyposażenia (jednostka OSP posiada już wyposażenie, które jest na starym, wyeksploatowanym pojeździe)?  </vt:lpstr>
      <vt:lpstr>   Pytanie:  a Proszę o informację, w jakim terminie należy zrealizować działania projektowe. Od kiedy rozpoczyna się termin realizacji i do jakiej ostatecznie daty należy zakończyć realizację zadania?  </vt:lpstr>
      <vt:lpstr> Pytanie: a Proszę o informację, czy w ramach naboru JST może złożyć wniosek,  w którym obejmie więcej niż jedną OSP?  </vt:lpstr>
      <vt:lpstr>    Pytanie:  a Czy zgodnie z kartą definicji kryteriów wyboru projektów dla priorytetu 02 Środowisko działania 02.07 Adaptacja do zmian klimatu, zawieranie Partnerstwa jest obligatoryjne?   </vt:lpstr>
      <vt:lpstr>  Pytanie:   Czy partner musi wnieść wkład finansowy do projektu?   </vt:lpstr>
      <vt:lpstr>     Pytanie:  Nasza jednostka OSP dostała Promesę z budżetu Państwa na zakup  wozu strażackiego. Niestety kwota nie wystarcza na zakup samochodu.  Czy w ramach tego projektu możemy wnioskować na zakup ww. wozu  i połączyć te dwa dofinansowania?      </vt:lpstr>
      <vt:lpstr>    Pytanie:    W jakiej formie gmina może zapewnić zdolność finansową dla OSP bez zawierania umowy partnerstwa?   </vt:lpstr>
      <vt:lpstr>   Pytanie:   W przypadku realizacji projektu w partnerstwie gmina – OSP, kto powinien być właścicielem sprzętu i pojazdu?  </vt:lpstr>
      <vt:lpstr>     Pytanie:  Czy w przypadku wniosków o dofinansowanie projektów w ramach naboru Wnioskodawca musi załączać Deklarację organu odpowiedzialnego za monitorowanie obszarów natura 2000 czy wystarczy w Załączniku 2.1 w Części B.6 opisać oddziaływanie projektu na obszary Natura 2000?       </vt:lpstr>
      <vt:lpstr>     Pytanie:  Proszę o uściślenie i interpretację do kryterium Potencjał jednostki OSP/WOPR,  dla której kupowany jest sprzęt w ramach projektu. Według opisu ww. kryterium oceniana będzie potencjał kadrowy jednostek OSP/WOPR, których dotyczy projekt w zakresie liczby ratowników działających przy danej jednostce. Czy OSP powinna wskazać ogólną liczbę członków stowarzyszeń, czy też przyjąć liczbę członków, którzy mają faktyczne uprawnienia do działań ratowniczych, a jeśli tak, to w jaki sposób ta liczba będzie weryfikowana?     </vt:lpstr>
      <vt:lpstr>  Pytanie:  Jak będą liczone punkty w ramach kryteriów: Potencjał jednostki OSP/WOPR dla której kupowany jest sprzęt w ramach projektu, Liczba interwencji oraz Stan techniczny wyposażenia jednostki OSP/WOPR w przypadku wniosku obejmującego więcej niż jedną jednostkę OSP/WOPR?      </vt:lpstr>
      <vt:lpstr>     Pytanie:  Czy można podpisać załączniki podpisem zaufanym?       </vt:lpstr>
      <vt:lpstr>Forma i sposób  udzielania informacji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Sabina Ropiak</dc:creator>
  <cp:lastModifiedBy>Dorota Kalinowska-Dziobek</cp:lastModifiedBy>
  <cp:revision>178</cp:revision>
  <dcterms:created xsi:type="dcterms:W3CDTF">2023-01-20T07:35:09Z</dcterms:created>
  <dcterms:modified xsi:type="dcterms:W3CDTF">2024-06-24T09:12:42Z</dcterms:modified>
</cp:coreProperties>
</file>