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8"/>
  </p:notesMasterIdLst>
  <p:sldIdLst>
    <p:sldId id="260" r:id="rId2"/>
    <p:sldId id="273" r:id="rId3"/>
    <p:sldId id="302" r:id="rId4"/>
    <p:sldId id="303" r:id="rId5"/>
    <p:sldId id="305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9615F-D00C-448F-AC7B-A2B690C3B038}" type="datetimeFigureOut">
              <a:rPr lang="pl-PL" smtClean="0"/>
              <a:t>09.04.2024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8164B-1A4D-4CB3-84AB-48412B43D7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432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Wsparciem</a:t>
            </a:r>
            <a:r>
              <a:rPr lang="pl-PL" baseline="0" dirty="0"/>
              <a:t> objęte zostaną tylko gminy z załącznika 9 do regulaminu wyboru projektów.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1436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Wsparciem</a:t>
            </a:r>
            <a:r>
              <a:rPr lang="pl-PL" baseline="0" dirty="0"/>
              <a:t> objęte zostaną tylko gminy z załącznika 9 do regulaminu wyboru projektów.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3202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Wsparciem</a:t>
            </a:r>
            <a:r>
              <a:rPr lang="pl-PL" baseline="0" dirty="0"/>
              <a:t> objęte zostaną tylko gminy z załącznika 9 do regulaminu wyboru projektów.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4972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Wsparciem</a:t>
            </a:r>
            <a:r>
              <a:rPr lang="pl-PL" baseline="0" dirty="0"/>
              <a:t> objęte zostaną tylko gminy z załącznika 9 do regulaminu wyboru projektów.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56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elp_desk_SOWA_EFS_CST@warmia.mazury.p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2503503"/>
            <a:ext cx="6858001" cy="2689934"/>
          </a:xfrm>
        </p:spPr>
        <p:txBody>
          <a:bodyPr>
            <a:normAutofit fontScale="90000"/>
          </a:bodyPr>
          <a:lstStyle/>
          <a:p>
            <a:pPr algn="just"/>
            <a:b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Działanie 6.3: Edukacja ogólnokształcąca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58788"/>
            <a:ext cx="7886700" cy="542425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1400" dirty="0">
              <a:solidFill>
                <a:srgbClr val="EBEBEB">
                  <a:lumMod val="10000"/>
                </a:srgbClr>
              </a:solidFill>
              <a:latin typeface="Trebuchet MS" panose="020B0603020202020204"/>
            </a:endParaRP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Plan spotkania: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b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1. Podstawowe założenia naboru;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2. Kryteria ogólne zerojedynkowe i punktowe;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3. Typy projektów oraz kryteria specyficzne dostępu i premiujące;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PRZERWA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4. Zasady finansowania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5. Zasady równościowe w ramach funduszy unijnych:</a:t>
            </a:r>
            <a:b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	- zasada równości kobiet i mężczyzn,</a:t>
            </a:r>
            <a:b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	- zasada równości szans i niedyskryminacji;</a:t>
            </a:r>
          </a:p>
          <a:p>
            <a:pPr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6. Wniosek w SOWA EFS+.</a:t>
            </a: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1400" dirty="0">
              <a:solidFill>
                <a:srgbClr val="EBEBEB">
                  <a:lumMod val="10000"/>
                </a:srgbClr>
              </a:solidFill>
              <a:latin typeface="Trebuchet MS" panose="020B0603020202020204"/>
            </a:endParaRPr>
          </a:p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37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23277"/>
            <a:ext cx="7886700" cy="542425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Pomoc publiczna, pomoc de </a:t>
            </a:r>
            <a:r>
              <a:rPr lang="pl-PL" sz="2400" dirty="0" err="1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minimis</a:t>
            </a:r>
            <a:b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b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Wystąpienie przesłanek do udzielania pomocy de </a:t>
            </a:r>
            <a:r>
              <a:rPr lang="pl-PL" sz="2400" dirty="0" err="1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minimis</a:t>
            </a:r>
            <a: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 weryfikowane jest na etapie oceny formalno-merytorycznej na podstawie zapisów we wniosku o dofinansowanie. </a:t>
            </a:r>
            <a:b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b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</a:br>
            <a: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Do Regulaminu wyboru projektów wprowadzono załącznik nr 10 - Test pomocy publicznej/de </a:t>
            </a:r>
            <a:r>
              <a:rPr lang="pl-PL" sz="2400" dirty="0" err="1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minimis</a:t>
            </a:r>
            <a:r>
              <a:rPr lang="pl-PL" sz="24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. Test ten wskazuje jakie elementy we wniosku będą podlegały ocenie pod kątem możliwości objęcia działań projektowych pomocą państwa. </a:t>
            </a:r>
            <a:endParaRPr lang="pl-PL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985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23277"/>
            <a:ext cx="7886700" cy="542425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2000" dirty="0">
              <a:latin typeface="Trebuchet MS" panose="020B0603020202020204" pitchFamily="34" charset="0"/>
            </a:endParaRPr>
          </a:p>
          <a:p>
            <a:pPr lvl="0" algn="ctr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2000" dirty="0">
                <a:latin typeface="Trebuchet MS" panose="020B0603020202020204" pitchFamily="34" charset="0"/>
              </a:rPr>
              <a:t>W przypadku dokonywania zakupów sprzętu, wyposażenia, którego okres amortyzacji jest dłuższy niż czas realizacji projektu lub poniesienia wydatków w ramach cross-</a:t>
            </a:r>
            <a:r>
              <a:rPr lang="pl-PL" sz="2000" dirty="0" err="1">
                <a:latin typeface="Trebuchet MS" panose="020B0603020202020204" pitchFamily="34" charset="0"/>
              </a:rPr>
              <a:t>financingu</a:t>
            </a:r>
            <a:r>
              <a:rPr lang="pl-PL" sz="2000" dirty="0">
                <a:latin typeface="Trebuchet MS" panose="020B0603020202020204" pitchFamily="34" charset="0"/>
              </a:rPr>
              <a:t> by nie pozostawiać wątpliwości co do konieczności uznania przedmiotowych wydatków za spełniające przesłanki udzielenie pomocy de </a:t>
            </a:r>
            <a:r>
              <a:rPr lang="pl-PL" sz="2000" dirty="0" err="1">
                <a:latin typeface="Trebuchet MS" panose="020B0603020202020204" pitchFamily="34" charset="0"/>
              </a:rPr>
              <a:t>minimis</a:t>
            </a:r>
            <a:r>
              <a:rPr lang="pl-PL" sz="2000" dirty="0">
                <a:latin typeface="Trebuchet MS" panose="020B0603020202020204" pitchFamily="34" charset="0"/>
              </a:rPr>
              <a:t> koniecznym jest zawarcie we wniosku o dofinansowanie jednoznacznego oświadczenia o treści: </a:t>
            </a:r>
            <a:r>
              <a:rPr lang="pl-PL" sz="2000" b="1" dirty="0">
                <a:latin typeface="Trebuchet MS" panose="020B0603020202020204" pitchFamily="34" charset="0"/>
              </a:rPr>
              <a:t>„Sfinansowany w ramach projektu sprzęt, wyposażenie, którego okres amortyzacji jest dłuższy niż czas realizacji projektu lub sfinansowane środki, które zostały poniesione zgodnie z regułą cross-</a:t>
            </a:r>
            <a:r>
              <a:rPr lang="pl-PL" sz="2000" b="1" dirty="0" err="1">
                <a:latin typeface="Trebuchet MS" panose="020B0603020202020204" pitchFamily="34" charset="0"/>
              </a:rPr>
              <a:t>financingu</a:t>
            </a:r>
            <a:r>
              <a:rPr lang="pl-PL" sz="2000" b="1" dirty="0">
                <a:latin typeface="Trebuchet MS" panose="020B0603020202020204" pitchFamily="34" charset="0"/>
              </a:rPr>
              <a:t> nie będą wykorzystywane w celach komercyjnych ani w trakcie realizacji projektu ani po jego zakończeniu w min. okresie odpowiadającym okresowi amortyzacji lub trwałości projektu”.</a:t>
            </a:r>
          </a:p>
        </p:txBody>
      </p:sp>
    </p:spTree>
    <p:extLst>
      <p:ext uri="{BB962C8B-B14F-4D97-AF65-F5344CB8AC3E}">
        <p14:creationId xmlns:p14="http://schemas.microsoft.com/office/powerpoint/2010/main" val="2891023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23277"/>
            <a:ext cx="7886700" cy="542425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2000" dirty="0">
              <a:latin typeface="Trebuchet MS" panose="020B0603020202020204" pitchFamily="34" charset="0"/>
            </a:endParaRPr>
          </a:p>
          <a:p>
            <a:pPr lvl="0" algn="ctr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2000" dirty="0">
              <a:latin typeface="Trebuchet MS" panose="020B0603020202020204" pitchFamily="34" charset="0"/>
            </a:endParaRPr>
          </a:p>
          <a:p>
            <a:pPr lvl="0" algn="ctr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endParaRPr lang="pl-PL" sz="2000" dirty="0">
              <a:latin typeface="Trebuchet MS" panose="020B0603020202020204" pitchFamily="34" charset="0"/>
            </a:endParaRPr>
          </a:p>
          <a:p>
            <a:pPr lvl="0" algn="ctr" defTabSz="457200">
              <a:lnSpc>
                <a:spcPct val="100000"/>
              </a:lnSpc>
              <a:buClr>
                <a:srgbClr val="5FCBEF"/>
              </a:buClr>
              <a:buSzPct val="80000"/>
              <a:buFontTx/>
              <a:buChar char="-"/>
            </a:pPr>
            <a:r>
              <a:rPr lang="pl-PL" sz="2000" dirty="0">
                <a:latin typeface="Trebuchet MS" panose="020B0603020202020204" pitchFamily="34" charset="0"/>
              </a:rPr>
              <a:t>Rozporządzenie Ministra Edukacji z dnia 19 lutego 2024 r. zmieniające rozporządzenie w sprawie wysokości minimalnych stawek wynagrodzenia zasadniczego nauczycieli, ogólnych warunków przyznawania dodatków do wynagrodzenia zasadniczego oraz wynagradzania za pracę w dniu wolnym od pracy ( DZ. U. z 2024 r. poz. 234)</a:t>
            </a:r>
            <a:endParaRPr lang="pl-PL" sz="20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5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1D51D081-70A4-4394-992C-F64ABA4A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8" y="2361459"/>
            <a:ext cx="6858001" cy="2734323"/>
          </a:xfrm>
        </p:spPr>
        <p:txBody>
          <a:bodyPr/>
          <a:lstStyle/>
          <a:p>
            <a:pPr algn="ctr"/>
            <a:br>
              <a:rPr lang="pl-PL" dirty="0">
                <a:solidFill>
                  <a:schemeClr val="accent4"/>
                </a:solidFill>
                <a:latin typeface="Antique Olive" panose="020B0603020204030204" pitchFamily="34" charset="0"/>
              </a:rPr>
            </a:b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" name="Podtytuł 6">
            <a:extLst>
              <a:ext uri="{FF2B5EF4-FFF2-40B4-BE49-F238E27FC236}">
                <a16:creationId xmlns:a16="http://schemas.microsoft.com/office/drawing/2014/main" id="{1120C844-3E94-4EBB-A37E-4F6A7D5F8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361459"/>
            <a:ext cx="6858000" cy="3053920"/>
          </a:xfrm>
        </p:spPr>
        <p:txBody>
          <a:bodyPr>
            <a:normAutofit/>
          </a:bodyPr>
          <a:lstStyle/>
          <a:p>
            <a:r>
              <a:rPr lang="pl-PL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 przypadku </a:t>
            </a:r>
            <a:r>
              <a:rPr lang="pl-PL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pytań merytorycznych </a:t>
            </a:r>
            <a:r>
              <a:rPr lang="pl-PL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związanych z naborem prosimy o kontakt pod nr telefonu: 89 521 97 55 od poniedziałku do czwartku w godz. 10.00-12.00. </a:t>
            </a:r>
          </a:p>
          <a:p>
            <a:endParaRPr lang="pl-P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l-PL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W przypadku </a:t>
            </a:r>
            <a:r>
              <a:rPr lang="pl-PL" sz="16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pytań technicznych </a:t>
            </a:r>
            <a:r>
              <a:rPr lang="pl-PL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związanych ze sposobem wypełnienia wniosku o dofinansowanie w generatorze wniosków aplikacyjnych SOWA EFS prosimy o kontakt pod nr telefonu: 89 521 97 46 w poniedziałek, środę oraz piątek w godz. 09.00-12.00 lub adresem email: </a:t>
            </a:r>
            <a:r>
              <a:rPr lang="pl-PL" sz="1600" b="0" i="0" u="none" strike="noStrike" baseline="0" dirty="0">
                <a:solidFill>
                  <a:srgbClr val="0000FF"/>
                </a:solidFill>
                <a:latin typeface="Arial" panose="020B0604020202020204" pitchFamily="34" charset="0"/>
                <a:hlinkClick r:id="rId2"/>
              </a:rPr>
              <a:t>help_desk_SOWA_EFS_CST@warmia.mazury.pl</a:t>
            </a:r>
            <a:endParaRPr lang="pl-PL" sz="1600" b="0" i="0" u="none" strike="noStrike" baseline="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endParaRPr lang="pl-PL" sz="1600" dirty="0">
              <a:latin typeface="Trebuchet MS" panose="020B0603020202020204" pitchFamily="34" charset="0"/>
            </a:endParaRPr>
          </a:p>
          <a:p>
            <a:r>
              <a:rPr lang="pl-PL" sz="1600" dirty="0"/>
              <a:t>funduszeeuropejskie.warmia.mazury.pl/nabory</a:t>
            </a:r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1719</TotalTime>
  <Words>454</Words>
  <Application>Microsoft Office PowerPoint</Application>
  <PresentationFormat>Pokaz na ekranie (4:3)</PresentationFormat>
  <Paragraphs>31</Paragraphs>
  <Slides>6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Antique Olive</vt:lpstr>
      <vt:lpstr>Arial</vt:lpstr>
      <vt:lpstr>Calibri</vt:lpstr>
      <vt:lpstr>Calibri Light</vt:lpstr>
      <vt:lpstr>Trebuchet MS</vt:lpstr>
      <vt:lpstr>Motyw pakietu Office</vt:lpstr>
      <vt:lpstr>   Działanie 6.3: Edukacja ogólnokształcąca      </vt:lpstr>
      <vt:lpstr>Prezentacja programu PowerPoint</vt:lpstr>
      <vt:lpstr>Prezentacja programu PowerPoint</vt:lpstr>
      <vt:lpstr>Prezentacja programu PowerPoint</vt:lpstr>
      <vt:lpstr>Prezentacja programu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Michał Komorkiewicz</cp:lastModifiedBy>
  <cp:revision>110</cp:revision>
  <dcterms:created xsi:type="dcterms:W3CDTF">2023-01-20T07:35:09Z</dcterms:created>
  <dcterms:modified xsi:type="dcterms:W3CDTF">2024-04-09T07:05:37Z</dcterms:modified>
</cp:coreProperties>
</file>