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51" r:id="rId2"/>
    <p:sldId id="353" r:id="rId3"/>
    <p:sldId id="269" r:id="rId4"/>
    <p:sldId id="319" r:id="rId5"/>
    <p:sldId id="308" r:id="rId6"/>
    <p:sldId id="309" r:id="rId7"/>
    <p:sldId id="268" r:id="rId8"/>
    <p:sldId id="270" r:id="rId9"/>
    <p:sldId id="289" r:id="rId10"/>
    <p:sldId id="334" r:id="rId11"/>
    <p:sldId id="273" r:id="rId12"/>
    <p:sldId id="354" r:id="rId13"/>
    <p:sldId id="356" r:id="rId14"/>
    <p:sldId id="355" r:id="rId15"/>
    <p:sldId id="352" r:id="rId1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7C80"/>
    <a:srgbClr val="FFE79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92"/>
    </p:cViewPr>
  </p:sorterViewPr>
  <p:notesViewPr>
    <p:cSldViewPr snapToGrid="0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728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D8B21-A915-46F0-85ED-44238E90F0C2}" type="datetimeFigureOut">
              <a:rPr lang="pl-PL" smtClean="0"/>
              <a:t>04.03.2026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25FB5-FB89-4718-87BC-A188487C4A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209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DEC97-EE6F-4A15-8964-58AC7D12C306}" type="datetimeFigureOut">
              <a:rPr lang="pl-PL" smtClean="0"/>
              <a:t>04.03.2026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5AB77-61A1-446A-8E33-F74044F25B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6439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8" y="2361460"/>
            <a:ext cx="6858001" cy="279713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  </a:t>
            </a:r>
            <a: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Zasady finansowania</a:t>
            </a:r>
            <a:b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pl-PL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Nabór nr FEWM.06.03-IZ.00-001/26</a:t>
            </a:r>
            <a:br>
              <a:rPr lang="pl-PL" sz="2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6786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241070"/>
            <a:ext cx="7886700" cy="1122218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CROSS-FINANCING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64276" y="1363288"/>
            <a:ext cx="7198822" cy="5019757"/>
          </a:xfrm>
        </p:spPr>
        <p:txBody>
          <a:bodyPr>
            <a:normAutofit/>
          </a:bodyPr>
          <a:lstStyle/>
          <a:p>
            <a:pPr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 dirty="0">
                <a:solidFill>
                  <a:prstClr val="black"/>
                </a:solidFill>
              </a:rPr>
              <a:t>Wartość wydatków w ramach cross-</a:t>
            </a:r>
            <a:r>
              <a:rPr lang="pl-PL" dirty="0" err="1">
                <a:solidFill>
                  <a:prstClr val="black"/>
                </a:solidFill>
              </a:rPr>
              <a:t>financingu</a:t>
            </a:r>
            <a:r>
              <a:rPr lang="pl-PL" dirty="0">
                <a:solidFill>
                  <a:prstClr val="black"/>
                </a:solidFill>
              </a:rPr>
              <a:t> </a:t>
            </a:r>
            <a:br>
              <a:rPr lang="pl-PL" dirty="0">
                <a:solidFill>
                  <a:prstClr val="black"/>
                </a:solidFill>
              </a:rPr>
            </a:br>
            <a:r>
              <a:rPr lang="pl-PL" dirty="0">
                <a:solidFill>
                  <a:prstClr val="black"/>
                </a:solidFill>
              </a:rPr>
              <a:t>w danym konkursie: </a:t>
            </a:r>
            <a:r>
              <a:rPr lang="pl-PL" b="1" dirty="0">
                <a:solidFill>
                  <a:prstClr val="black"/>
                </a:solidFill>
              </a:rPr>
              <a:t>nie może stanowić więcej niż </a:t>
            </a:r>
            <a:r>
              <a:rPr lang="pl-PL" b="1" dirty="0">
                <a:solidFill>
                  <a:srgbClr val="FF0000"/>
                </a:solidFill>
              </a:rPr>
              <a:t>15 % </a:t>
            </a:r>
            <a:r>
              <a:rPr lang="pl-PL" b="1" dirty="0">
                <a:solidFill>
                  <a:prstClr val="black"/>
                </a:solidFill>
              </a:rPr>
              <a:t>wartości projektu</a:t>
            </a:r>
            <a:r>
              <a:rPr lang="pl-PL" dirty="0">
                <a:solidFill>
                  <a:prstClr val="black"/>
                </a:solidFill>
              </a:rPr>
              <a:t>.</a:t>
            </a:r>
          </a:p>
          <a:p>
            <a:pPr marL="0" indent="0"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dirty="0">
              <a:solidFill>
                <a:prstClr val="black"/>
              </a:solidFill>
            </a:endParaRPr>
          </a:p>
          <a:p>
            <a:pPr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 dirty="0"/>
              <a:t>Limit cross-</a:t>
            </a:r>
            <a:r>
              <a:rPr lang="pl-PL" dirty="0" err="1"/>
              <a:t>financingu</a:t>
            </a:r>
            <a:r>
              <a:rPr lang="pl-PL" dirty="0"/>
              <a:t> liczony jest jako </a:t>
            </a:r>
            <a:r>
              <a:rPr lang="pl-PL" b="1" u="sng" dirty="0"/>
              <a:t>suma kosztów bezpośrednich</a:t>
            </a:r>
            <a:r>
              <a:rPr lang="pl-PL" dirty="0"/>
              <a:t> zaliczonych do tego limitu </a:t>
            </a:r>
            <a:r>
              <a:rPr lang="pl-PL" b="1" u="sng" dirty="0"/>
              <a:t>powiększona</a:t>
            </a:r>
            <a:r>
              <a:rPr lang="pl-PL" dirty="0"/>
              <a:t> o naliczone od nich, zgodnie </a:t>
            </a:r>
            <a:r>
              <a:rPr lang="pl-PL" b="1" u="sng" dirty="0"/>
              <a:t>z obowiązującą stawką ryczałtową – koszty pośrednie</a:t>
            </a:r>
            <a:r>
              <a:rPr lang="pl-PL" dirty="0"/>
              <a:t>. </a:t>
            </a:r>
          </a:p>
          <a:p>
            <a:pPr marL="0" indent="0" algn="just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dirty="0">
              <a:solidFill>
                <a:prstClr val="black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0188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0328"/>
            <a:ext cx="7886700" cy="889462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WKŁAD WŁASNY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748144" y="1853738"/>
            <a:ext cx="7767205" cy="4529307"/>
          </a:xfrm>
        </p:spPr>
        <p:txBody>
          <a:bodyPr>
            <a:normAutofit lnSpcReduction="10000"/>
          </a:bodyPr>
          <a:lstStyle/>
          <a:p>
            <a:pPr marL="342865" lvl="0" indent="-342865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b="1" dirty="0">
                <a:solidFill>
                  <a:prstClr val="black"/>
                </a:solidFill>
              </a:rPr>
              <a:t>Minimum </a:t>
            </a:r>
            <a:r>
              <a:rPr lang="pl-PL" b="1" dirty="0">
                <a:solidFill>
                  <a:srgbClr val="FF0000"/>
                </a:solidFill>
              </a:rPr>
              <a:t>10% </a:t>
            </a:r>
            <a:r>
              <a:rPr lang="pl-PL" b="1" dirty="0">
                <a:solidFill>
                  <a:prstClr val="black"/>
                </a:solidFill>
              </a:rPr>
              <a:t>wydatków kwalifikowanych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sz="2400" b="1" dirty="0">
              <a:solidFill>
                <a:prstClr val="black"/>
              </a:solidFill>
            </a:endParaRPr>
          </a:p>
          <a:p>
            <a:pPr mar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sz="2400" dirty="0">
                <a:solidFill>
                  <a:prstClr val="black"/>
                </a:solidFill>
              </a:rPr>
              <a:t>Wkład własny lub jego część może być wniesiony zarówno </a:t>
            </a:r>
            <a:br>
              <a:rPr lang="pl-PL" sz="2400" dirty="0">
                <a:solidFill>
                  <a:prstClr val="black"/>
                </a:solidFill>
              </a:rPr>
            </a:br>
            <a:r>
              <a:rPr lang="pl-PL" sz="2400" dirty="0">
                <a:solidFill>
                  <a:prstClr val="black"/>
                </a:solidFill>
              </a:rPr>
              <a:t>w ramach kosztów pośrednich (wkład pieniężny) jak i bezpośrednich.</a:t>
            </a:r>
          </a:p>
          <a:p>
            <a:pPr marL="342865" lvl="0" indent="-342865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sz="2400" b="1" dirty="0">
              <a:solidFill>
                <a:prstClr val="black"/>
              </a:solidFill>
            </a:endParaRPr>
          </a:p>
          <a:p>
            <a:pPr marL="342865" lvl="0" indent="-342865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sz="2400" b="1" dirty="0">
                <a:solidFill>
                  <a:prstClr val="black"/>
                </a:solidFill>
              </a:rPr>
              <a:t>Wkład własny może być wniesiony w następujących formach:</a:t>
            </a:r>
          </a:p>
          <a:p>
            <a:pPr marL="1142882" lvl="2" indent="-228577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sz="2400" dirty="0">
                <a:solidFill>
                  <a:prstClr val="black"/>
                </a:solidFill>
              </a:rPr>
              <a:t>wkład pieniężny </a:t>
            </a:r>
          </a:p>
          <a:p>
            <a:pPr marL="1142882" lvl="2" indent="-228577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sz="2400" dirty="0">
                <a:solidFill>
                  <a:prstClr val="black"/>
                </a:solidFill>
              </a:rPr>
              <a:t>wkład niepieniężny </a:t>
            </a:r>
            <a:r>
              <a:rPr lang="pl-PL" sz="2400" b="1" u="sng" dirty="0">
                <a:solidFill>
                  <a:srgbClr val="FF0000"/>
                </a:solidFill>
              </a:rPr>
              <a:t>nie można </a:t>
            </a:r>
            <a:r>
              <a:rPr lang="pl-PL" sz="2400" dirty="0">
                <a:solidFill>
                  <a:prstClr val="black"/>
                </a:solidFill>
              </a:rPr>
              <a:t>wykazywać jako wkład środków wcześniej sfinansowanych z UE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0843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8989" y="430225"/>
            <a:ext cx="7886700" cy="1091954"/>
          </a:xfrm>
        </p:spPr>
        <p:txBody>
          <a:bodyPr>
            <a:normAutofit/>
          </a:bodyPr>
          <a:lstStyle/>
          <a:p>
            <a:r>
              <a:rPr lang="pl-PL" sz="3200" b="1" dirty="0"/>
              <a:t>POMOC PUBLICZNA/DE MINIMIS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98989" y="1317262"/>
            <a:ext cx="7886700" cy="4327230"/>
          </a:xfrm>
        </p:spPr>
        <p:txBody>
          <a:bodyPr/>
          <a:lstStyle/>
          <a:p>
            <a:r>
              <a:rPr lang="pl-PL" dirty="0"/>
              <a:t>Ze względu na charakter udzielanego wsparcia i podmioty jakim udzielane jest wsparcie prawidłowo sporządzony test powinien we wniosku przedstawiać się następująco: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0353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155009"/>
              </p:ext>
            </p:extLst>
          </p:nvPr>
        </p:nvGraphicFramePr>
        <p:xfrm>
          <a:off x="2022231" y="2"/>
          <a:ext cx="5284176" cy="6857997"/>
        </p:xfrm>
        <a:graphic>
          <a:graphicData uri="http://schemas.openxmlformats.org/drawingml/2006/table">
            <a:tbl>
              <a:tblPr firstRow="1" firstCol="1" bandRow="1"/>
              <a:tblGrid>
                <a:gridCol w="2150261">
                  <a:extLst>
                    <a:ext uri="{9D8B030D-6E8A-4147-A177-3AD203B41FA5}">
                      <a16:colId xmlns:a16="http://schemas.microsoft.com/office/drawing/2014/main" val="3573516799"/>
                    </a:ext>
                  </a:extLst>
                </a:gridCol>
                <a:gridCol w="1503715">
                  <a:extLst>
                    <a:ext uri="{9D8B030D-6E8A-4147-A177-3AD203B41FA5}">
                      <a16:colId xmlns:a16="http://schemas.microsoft.com/office/drawing/2014/main" val="1679649373"/>
                    </a:ext>
                  </a:extLst>
                </a:gridCol>
                <a:gridCol w="1630200">
                  <a:extLst>
                    <a:ext uri="{9D8B030D-6E8A-4147-A177-3AD203B41FA5}">
                      <a16:colId xmlns:a16="http://schemas.microsoft.com/office/drawing/2014/main" val="4033548706"/>
                    </a:ext>
                  </a:extLst>
                </a:gridCol>
              </a:tblGrid>
              <a:tr h="29646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Projekt jest zgodny z zasadami pomocy publicznej lub pomocy de minimis (o ile dotyczy).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007234"/>
                  </a:ext>
                </a:extLst>
              </a:tr>
              <a:tr h="15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Pytania szczegółowe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Wnioskodawca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Partner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93614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Wnioskodawca/Partner</a:t>
                      </a:r>
                      <a:r>
                        <a:rPr lang="pl-PL" sz="5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jest przedsiębiorcą w rozumieniu funkcjonalnym (wykorzystuje produkty/usługi do działalności o charakterze gospodarczym)?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536398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następuje przysporzenie na rzecz konkretnego podmiotu (Wnioskodawcy/Partnera) na warunkach korzystniejszych niż rynkowe?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102219"/>
                  </a:ext>
                </a:extLst>
              </a:tr>
              <a:tr h="8805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transfer zasobów ma charakter selektywny (uprzywilejowuje określone podmioty - Wnioskodawcę/Partnera - lub wytwarzanie określonych dóbr)?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955578"/>
                  </a:ext>
                </a:extLst>
              </a:tr>
              <a:tr h="9106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(TYLKO W PRZYPADKU GDY WARTOŚĆ POMOCY PRZEKRACZA DOSTĘPNY DLA WNIOSKODAWCY/PARTNERA LIMIT POMOCY DE MINIMIS)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x-none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następuje lub czy istnieje groźba zakłócenia konkurencji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NIE DOTYCZY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46190"/>
                  </a:ext>
                </a:extLst>
              </a:tr>
              <a:tr h="113215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alibri" panose="020F0502020204030204" pitchFamily="34" charset="0"/>
                        <a:buAutoNum type="arabicPeriod"/>
                      </a:pPr>
                      <a:r>
                        <a:rPr lang="pl-PL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(TYLKO W PRZYPADKU GDY WARTOŚĆ POMOCY PRZEKRACZA DOSTĘPNY DLA WNIOSKODAWCY/PARTNERA LIMIT POMOCY DE MINIMIS):</a:t>
                      </a:r>
                      <a:r>
                        <a:rPr lang="pl-PL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Czy transfer zasobów wpływa na wymianę gospodarczą/handlową między państwami członkowskimi?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</a:t>
                      </a:r>
                      <a:b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DOTYCZY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66772"/>
                  </a:ext>
                </a:extLst>
              </a:tr>
              <a:tr h="390257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5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Wynik testu pomocy publicznej/pomocy de minimis na pierwszym poziomie (poziom Wnioskodawcy/Partnera) uznaje się za negatywny w przypadku udzielenia co najmniej 1 negatywnej odpowiedzi na wyżej wymienione pytania.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81273"/>
                  </a:ext>
                </a:extLst>
              </a:tr>
              <a:tr h="15095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w projekcie występuje pomoc publiczna?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666948"/>
                  </a:ext>
                </a:extLst>
              </a:tr>
              <a:tr h="150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TAK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NIE 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096815"/>
                  </a:ext>
                </a:extLst>
              </a:tr>
              <a:tr h="15095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Czy w projekcie występuje pomoc de minimis?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421355"/>
                  </a:ext>
                </a:extLst>
              </a:tr>
              <a:tr h="1509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TAK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NIE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81846"/>
                  </a:ext>
                </a:extLst>
              </a:tr>
              <a:tr h="150954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Jeśli projekt objęty jest pomocą de minimis, należy określić na którym poziomie występuje.</a:t>
                      </a:r>
                      <a:endParaRPr lang="pl-PL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878619"/>
                  </a:ext>
                </a:extLst>
              </a:tr>
              <a:tr h="10413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pierwszy poziom (Wnioskodawca/Partner jest Beneficjentem pomocy de </a:t>
                      </a:r>
                      <a:r>
                        <a:rPr lang="pl-PL" sz="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minimis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5410" indent="-1054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□ drugi poziom (pomoc de </a:t>
                      </a:r>
                      <a:r>
                        <a:rPr lang="pl-PL" sz="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minimis</a:t>
                      </a: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jest transferowana przez Wnioskodawcę na rzecz uczestników projektu/użytkowników końcowych)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 nie dotyczy</a:t>
                      </a:r>
                      <a:endParaRPr lang="pl-PL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59" marR="35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483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524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587377"/>
            <a:ext cx="7886700" cy="1091954"/>
          </a:xfrm>
        </p:spPr>
        <p:txBody>
          <a:bodyPr/>
          <a:lstStyle/>
          <a:p>
            <a:r>
              <a:rPr lang="pl-PL" b="1" dirty="0"/>
              <a:t>Najważniejsze zasady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679331"/>
            <a:ext cx="7886700" cy="4703714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Projekty ryczałtowe </a:t>
            </a:r>
            <a:r>
              <a:rPr lang="pl-PL" u="sng" dirty="0">
                <a:solidFill>
                  <a:srgbClr val="FF0000"/>
                </a:solidFill>
              </a:rPr>
              <a:t>nie </a:t>
            </a:r>
            <a:r>
              <a:rPr lang="pl-PL" dirty="0"/>
              <a:t>generują oszczędności!!!</a:t>
            </a:r>
          </a:p>
          <a:p>
            <a:r>
              <a:rPr lang="pl-PL" dirty="0"/>
              <a:t>Procedura udzielania zamówień w ramach PZP </a:t>
            </a:r>
            <a:br>
              <a:rPr lang="pl-PL" dirty="0"/>
            </a:br>
            <a:r>
              <a:rPr lang="pl-PL" dirty="0"/>
              <a:t>i zasady konkurencyjności </a:t>
            </a:r>
            <a:r>
              <a:rPr lang="pl-PL" dirty="0">
                <a:solidFill>
                  <a:srgbClr val="FF0000"/>
                </a:solidFill>
              </a:rPr>
              <a:t>nie</a:t>
            </a:r>
            <a:r>
              <a:rPr lang="pl-PL" dirty="0"/>
              <a:t> podlega weryfikacji przez IZ </a:t>
            </a:r>
            <a:r>
              <a:rPr lang="pl-PL" dirty="0" err="1"/>
              <a:t>FEWiM</a:t>
            </a:r>
            <a:r>
              <a:rPr lang="pl-PL" dirty="0"/>
              <a:t> 2021-2027;</a:t>
            </a:r>
          </a:p>
          <a:p>
            <a:r>
              <a:rPr lang="pl-PL" dirty="0">
                <a:solidFill>
                  <a:prstClr val="black"/>
                </a:solidFill>
              </a:rPr>
              <a:t>Podatek </a:t>
            </a:r>
            <a:r>
              <a:rPr lang="pl-PL" b="1" dirty="0">
                <a:solidFill>
                  <a:prstClr val="black"/>
                </a:solidFill>
              </a:rPr>
              <a:t>VAT</a:t>
            </a:r>
            <a:r>
              <a:rPr lang="pl-PL" dirty="0">
                <a:solidFill>
                  <a:prstClr val="black"/>
                </a:solidFill>
              </a:rPr>
              <a:t> w projekcie, którego łączny koszt jest mniejszy niż 5 mln EUR (włączając VAT), jest kwalifikowalny;</a:t>
            </a:r>
          </a:p>
          <a:p>
            <a:r>
              <a:rPr lang="pl-PL" dirty="0"/>
              <a:t>Wnioskodawca powinien wskazać we wniosku  o dofinansowanie zarówno kadrę własną, jak  i zewnętrzną zaangażowaną do projektu ale na etapie realizacji </a:t>
            </a:r>
            <a:r>
              <a:rPr lang="pl-PL" dirty="0">
                <a:solidFill>
                  <a:srgbClr val="FF0000"/>
                </a:solidFill>
              </a:rPr>
              <a:t>nie ma </a:t>
            </a:r>
            <a:r>
              <a:rPr lang="pl-PL" dirty="0"/>
              <a:t>obowiązku wprowadzania danych dotyczących personelu do Bazy personelu w systemie CST2021;</a:t>
            </a:r>
          </a:p>
          <a:p>
            <a:r>
              <a:rPr lang="pl-PL" b="1" u="sng" dirty="0">
                <a:solidFill>
                  <a:srgbClr val="FF0000"/>
                </a:solidFill>
              </a:rPr>
              <a:t>Rekomendujemy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dirty="0"/>
              <a:t>maks. </a:t>
            </a:r>
            <a:r>
              <a:rPr lang="pl-PL" b="1" dirty="0">
                <a:solidFill>
                  <a:srgbClr val="FF0000"/>
                </a:solidFill>
              </a:rPr>
              <a:t>10</a:t>
            </a:r>
            <a:r>
              <a:rPr lang="pl-PL" dirty="0"/>
              <a:t> zadań = 10 kwot ryczałtowych</a:t>
            </a:r>
          </a:p>
          <a:p>
            <a:r>
              <a:rPr lang="pl-PL" dirty="0"/>
              <a:t>Wkład własny </a:t>
            </a:r>
            <a:r>
              <a:rPr lang="pl-PL" u="sng" dirty="0">
                <a:solidFill>
                  <a:srgbClr val="FF0000"/>
                </a:solidFill>
              </a:rPr>
              <a:t>nie</a:t>
            </a:r>
            <a:r>
              <a:rPr lang="pl-PL" dirty="0"/>
              <a:t> jest zadaniem.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4981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379562" y="1409372"/>
            <a:ext cx="8015018" cy="4327230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l-PL" sz="2000" b="1" dirty="0">
              <a:solidFill>
                <a:prstClr val="black"/>
              </a:solidFill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3600" b="1" dirty="0">
                <a:solidFill>
                  <a:prstClr val="black"/>
                </a:solidFill>
              </a:rPr>
              <a:t>Dziękuję za uwagę!</a:t>
            </a:r>
          </a:p>
        </p:txBody>
      </p:sp>
    </p:spTree>
    <p:extLst>
      <p:ext uri="{BB962C8B-B14F-4D97-AF65-F5344CB8AC3E}">
        <p14:creationId xmlns:p14="http://schemas.microsoft.com/office/powerpoint/2010/main" val="28491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710553"/>
              </p:ext>
            </p:extLst>
          </p:nvPr>
        </p:nvGraphicFramePr>
        <p:xfrm>
          <a:off x="628650" y="852256"/>
          <a:ext cx="7886700" cy="534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val="453520317"/>
                    </a:ext>
                  </a:extLst>
                </a:gridCol>
                <a:gridCol w="3044337">
                  <a:extLst>
                    <a:ext uri="{9D8B030D-6E8A-4147-A177-3AD203B41FA5}">
                      <a16:colId xmlns:a16="http://schemas.microsoft.com/office/drawing/2014/main" val="942889772"/>
                    </a:ext>
                  </a:extLst>
                </a:gridCol>
                <a:gridCol w="2870688">
                  <a:extLst>
                    <a:ext uri="{9D8B030D-6E8A-4147-A177-3AD203B41FA5}">
                      <a16:colId xmlns:a16="http://schemas.microsoft.com/office/drawing/2014/main" val="105025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Koszty bezpośrednie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bezpośrednie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pośrednie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380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Maks. wartość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 </a:t>
                      </a:r>
                      <a:r>
                        <a:rPr lang="pl-PL" sz="1600"/>
                        <a:t>maksymalnie 677 520,00 zł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25% kosztów bezpośrednich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261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Na co?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nie można ująć żadnego kosztu, który znajduje się w katalogu kosztów pośrednich.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administracyjne związane z techniczną obsługą realizacji projektu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0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Jak rozliczane?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Ryczałt – 1 zadanie =</a:t>
                      </a:r>
                      <a:r>
                        <a:rPr lang="pl-PL" sz="1600" baseline="0" dirty="0"/>
                        <a:t> 1 kwota ryczałtowa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ryczałt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566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/>
                        <a:t>Jak rozliczane?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Rozliczenie zadania oznacza zatwierdzenie kwoty ryczałtowej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Naliczane są proporcjonalnie</a:t>
                      </a:r>
                      <a:r>
                        <a:rPr lang="pl-PL" sz="1600" baseline="0" dirty="0"/>
                        <a:t> do rozliczanych zadań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653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Jak kalkulowane?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W oparciu o budżet szczegółowy,</a:t>
                      </a:r>
                      <a:r>
                        <a:rPr lang="pl-PL" sz="1600" baseline="0" dirty="0"/>
                        <a:t> który jest podstawą </a:t>
                      </a:r>
                      <a:r>
                        <a:rPr lang="pl-PL" sz="1600" dirty="0"/>
                        <a:t>do oceny kwalifikowalności, racjonalności i efektywności wydatków, dokonywanej przez KOP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Nie podlegają ocenie co do kosztów jednostkowych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608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/>
                        <a:t>Cross-</a:t>
                      </a:r>
                      <a:r>
                        <a:rPr lang="pl-PL" sz="1600" dirty="0" err="1"/>
                        <a:t>financing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W przypadku wydatków objętych limitem (np. cross – </a:t>
                      </a:r>
                      <a:r>
                        <a:rPr lang="pl-PL" sz="1600" dirty="0" err="1"/>
                        <a:t>financing</a:t>
                      </a:r>
                      <a:r>
                        <a:rPr lang="pl-PL" sz="1600" dirty="0"/>
                        <a:t>) będzie wymagane wyodrębnienie nowego zadania, obejmującego w całości dany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Koszty pośrednie</a:t>
                      </a:r>
                      <a:r>
                        <a:rPr lang="pl-PL" sz="1600" baseline="0" dirty="0"/>
                        <a:t> naliczane są osobno dla cross-</a:t>
                      </a:r>
                      <a:r>
                        <a:rPr lang="pl-PL" sz="1600" baseline="0" dirty="0" err="1"/>
                        <a:t>financingu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577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997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KOSZTY POŚREDNIE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  <a:tabLst>
                <a:tab pos="180340" algn="l"/>
                <a:tab pos="228600" algn="l"/>
              </a:tabLs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Instytucja Zarządzająca </a:t>
            </a:r>
            <a:r>
              <a:rPr lang="pl-P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FEWiM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2021-2027 może obniżyć stawkę ryczałtową kosztów pośrednich w przypadkach </a:t>
            </a:r>
            <a:r>
              <a:rPr lang="pl-PL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rażącego naruszenia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przez Beneficjenta obowiązków w zakresie zarządzania Projektem. </a:t>
            </a:r>
            <a:r>
              <a:rPr lang="pl-PL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Zasady obniżania stawki ryczałtowej kosztów pośrednich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stanowi </a:t>
            </a:r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załącznik nr 9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Umowy o dofinansowanie.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784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39832"/>
            <a:ext cx="7886700" cy="881149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+mn-lt"/>
              </a:rPr>
              <a:t>KWOTY RYCZAŁTOWE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895302"/>
            <a:ext cx="7886700" cy="448774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l-PL" dirty="0"/>
              <a:t>Na etapie realizacji projektu IZ </a:t>
            </a:r>
            <a:r>
              <a:rPr lang="pl-PL" b="1" dirty="0">
                <a:solidFill>
                  <a:srgbClr val="FF0000"/>
                </a:solidFill>
              </a:rPr>
              <a:t>nie weryfikuje </a:t>
            </a:r>
            <a:r>
              <a:rPr lang="pl-PL" dirty="0"/>
              <a:t>wartości poszczególnych wydatków w oparciu </a:t>
            </a:r>
            <a:br>
              <a:rPr lang="pl-PL" dirty="0"/>
            </a:br>
            <a:r>
              <a:rPr lang="pl-PL" dirty="0"/>
              <a:t>o dokumenty księgowe, </a:t>
            </a:r>
            <a:r>
              <a:rPr lang="pl-PL" u="sng" dirty="0"/>
              <a:t>zatem ciężar uzasadnienia niezbędności i racjonalności wydatków zostaje przeniesiony na wniosek o dofinansowanie </a:t>
            </a:r>
            <a:r>
              <a:rPr lang="pl-PL" dirty="0"/>
              <a:t>oceniany w ramach Komisji Oceny Projektów, </a:t>
            </a:r>
            <a:br>
              <a:rPr lang="pl-PL" dirty="0"/>
            </a:br>
            <a:r>
              <a:rPr lang="pl-PL" dirty="0"/>
              <a:t>a beneficjent stosuje swoje praktyki księgowe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dirty="0"/>
          </a:p>
          <a:p>
            <a:pPr algn="just">
              <a:spcBef>
                <a:spcPts val="0"/>
              </a:spcBef>
            </a:pPr>
            <a:r>
              <a:rPr lang="pl-PL" dirty="0"/>
              <a:t>Wydatki rozliczane w sposób uproszczony </a:t>
            </a:r>
            <a:r>
              <a:rPr lang="pl-PL" b="1" dirty="0">
                <a:solidFill>
                  <a:srgbClr val="FF0000"/>
                </a:solidFill>
              </a:rPr>
              <a:t>są traktowane jako wydatki poniesione.</a:t>
            </a:r>
          </a:p>
        </p:txBody>
      </p:sp>
    </p:spTree>
    <p:extLst>
      <p:ext uri="{BB962C8B-B14F-4D97-AF65-F5344CB8AC3E}">
        <p14:creationId xmlns:p14="http://schemas.microsoft.com/office/powerpoint/2010/main" val="359010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80901"/>
            <a:ext cx="7886700" cy="590203"/>
          </a:xfrm>
        </p:spPr>
        <p:txBody>
          <a:bodyPr>
            <a:normAutofit/>
          </a:bodyPr>
          <a:lstStyle/>
          <a:p>
            <a:r>
              <a:rPr lang="pl-PL" sz="3200" b="1" dirty="0">
                <a:latin typeface="+mn-lt"/>
              </a:rPr>
              <a:t>BUDŻET POMOCNICZY-KWOTY RYCZAŁTOWE</a:t>
            </a:r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75" y="2435469"/>
            <a:ext cx="9063911" cy="315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59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818" y="852256"/>
            <a:ext cx="8686800" cy="835228"/>
          </a:xfrm>
        </p:spPr>
        <p:txBody>
          <a:bodyPr>
            <a:normAutofit/>
          </a:bodyPr>
          <a:lstStyle/>
          <a:p>
            <a:r>
              <a:rPr lang="pl-PL" sz="3100" b="1" dirty="0">
                <a:latin typeface="+mn-lt"/>
              </a:rPr>
              <a:t>PRZYKŁADOWE ZADANIA, DOKUMENTY, WSKAŹNIKI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818" y="1529224"/>
            <a:ext cx="7180758" cy="4263806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445210" y="5908430"/>
            <a:ext cx="8212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Pozostałe przykłady str. 69-71 Regulamin wyboru projektów</a:t>
            </a:r>
          </a:p>
        </p:txBody>
      </p:sp>
    </p:spTree>
    <p:extLst>
      <p:ext uri="{BB962C8B-B14F-4D97-AF65-F5344CB8AC3E}">
        <p14:creationId xmlns:p14="http://schemas.microsoft.com/office/powerpoint/2010/main" val="1969297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3825"/>
            <a:ext cx="7886700" cy="964277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+mn-lt"/>
              </a:rPr>
              <a:t>WSKAŹNIKI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822959" y="1546167"/>
            <a:ext cx="7588873" cy="4655723"/>
          </a:xfrm>
        </p:spPr>
        <p:txBody>
          <a:bodyPr>
            <a:normAutofit fontScale="92500"/>
          </a:bodyPr>
          <a:lstStyle/>
          <a:p>
            <a:pPr marL="342865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dirty="0"/>
              <a:t>W przypadku niezrealizowania w pełni </a:t>
            </a:r>
            <a:r>
              <a:rPr lang="pl-PL" u="sng" dirty="0"/>
              <a:t>wskaźników rozliczających kwotę ryczałtową</a:t>
            </a:r>
            <a:r>
              <a:rPr lang="pl-PL" dirty="0"/>
              <a:t>, </a:t>
            </a:r>
            <a:r>
              <a:rPr lang="pl-PL" b="1" dirty="0"/>
              <a:t>dana kwota jest uznana w całości za niekwalifikowalną </a:t>
            </a:r>
            <a:r>
              <a:rPr lang="pl-PL" dirty="0"/>
              <a:t>(rozliczenie w systemie „spełnia – nie spełnia”) </a:t>
            </a:r>
            <a:r>
              <a:rPr lang="pl-PL" b="1" dirty="0"/>
              <a:t>IZ </a:t>
            </a:r>
            <a:r>
              <a:rPr lang="pl-PL" b="1" dirty="0">
                <a:solidFill>
                  <a:srgbClr val="FF0000"/>
                </a:solidFill>
              </a:rPr>
              <a:t>nie</a:t>
            </a:r>
            <a:r>
              <a:rPr lang="pl-PL" b="1" dirty="0"/>
              <a:t> może odstąpić od żądania zwrotu środków</a:t>
            </a:r>
            <a:r>
              <a:rPr lang="pl-PL" dirty="0"/>
              <a:t>; </a:t>
            </a:r>
          </a:p>
          <a:p>
            <a:pPr marL="0" indent="0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</a:pPr>
            <a:endParaRPr lang="pl-PL" dirty="0"/>
          </a:p>
          <a:p>
            <a:pPr marL="342865" lvl="0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pl-PL" dirty="0"/>
              <a:t>W przypadku niezrealizowania określonych </a:t>
            </a:r>
            <a:br>
              <a:rPr lang="pl-PL" dirty="0"/>
            </a:br>
            <a:r>
              <a:rPr lang="pl-PL" dirty="0"/>
              <a:t>w umowie o dofinansowanie projektu </a:t>
            </a:r>
            <a:r>
              <a:rPr lang="pl-PL" u="sng" dirty="0"/>
              <a:t>wskaźników produktu lub rezultatu</a:t>
            </a:r>
            <a:r>
              <a:rPr lang="pl-PL" dirty="0"/>
              <a:t>, dofinansowanie projektu jest odpowiednio obniżane (reguła proporcjonalności). </a:t>
            </a:r>
            <a:r>
              <a:rPr lang="pl-PL" b="1" dirty="0"/>
              <a:t>IZ </a:t>
            </a:r>
            <a:r>
              <a:rPr lang="pl-PL" b="1" dirty="0">
                <a:solidFill>
                  <a:srgbClr val="FF0000"/>
                </a:solidFill>
              </a:rPr>
              <a:t>może</a:t>
            </a:r>
            <a:r>
              <a:rPr lang="pl-PL" b="1" dirty="0"/>
              <a:t> odstąpić od żądania zwrotu środków</a:t>
            </a:r>
          </a:p>
          <a:p>
            <a:pPr marL="342865" lvl="0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endParaRPr lang="pl-PL" dirty="0"/>
          </a:p>
          <a:p>
            <a:pPr marL="342865" lvl="0" indent="-342865" algn="just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387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1440"/>
            <a:ext cx="7886700" cy="137160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KWOTY RYCZAŁTOWE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99253" y="1604356"/>
            <a:ext cx="7886700" cy="4547061"/>
          </a:xfrm>
        </p:spPr>
        <p:txBody>
          <a:bodyPr>
            <a:normAutofit fontScale="92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3000" dirty="0">
                <a:ea typeface="Calibri" panose="020F0502020204030204" pitchFamily="34" charset="0"/>
              </a:rPr>
              <a:t>W przypadku zrealizowania zadania objętego daną kwotą ryczałtową niezgodnie z zakresem Wniosku </a:t>
            </a:r>
            <a:br>
              <a:rPr lang="pl-PL" sz="3000" dirty="0">
                <a:ea typeface="Calibri" panose="020F0502020204030204" pitchFamily="34" charset="0"/>
              </a:rPr>
            </a:br>
            <a:r>
              <a:rPr lang="pl-PL" sz="3000" dirty="0">
                <a:ea typeface="Calibri" panose="020F0502020204030204" pitchFamily="34" charset="0"/>
              </a:rPr>
              <a:t>o dofinansowanie, przy jednoczesnym osiągnięciu wskaźników, i/lub niezgodnie ze standardem określonym we wskaźnikach rozliczających kwoty ryczałtowe, Instytucja Zarządzająca </a:t>
            </a:r>
            <a:r>
              <a:rPr lang="pl-PL" sz="3000" dirty="0" err="1">
                <a:ea typeface="Calibri" panose="020F0502020204030204" pitchFamily="34" charset="0"/>
              </a:rPr>
              <a:t>FEWiM</a:t>
            </a:r>
            <a:r>
              <a:rPr lang="pl-PL" sz="3000" dirty="0">
                <a:ea typeface="Calibri" panose="020F0502020204030204" pitchFamily="34" charset="0"/>
              </a:rPr>
              <a:t> 2021-2027 </a:t>
            </a:r>
            <a:r>
              <a:rPr lang="pl-PL" sz="3000" b="1" dirty="0">
                <a:solidFill>
                  <a:srgbClr val="FF0000"/>
                </a:solidFill>
                <a:ea typeface="Calibri" panose="020F0502020204030204" pitchFamily="34" charset="0"/>
              </a:rPr>
              <a:t>może uznać</a:t>
            </a:r>
            <a:r>
              <a:rPr lang="pl-PL" sz="3000" b="1" dirty="0">
                <a:ea typeface="Calibri" panose="020F0502020204030204" pitchFamily="34" charset="0"/>
              </a:rPr>
              <a:t> część wydatków objętych kwotą ryczałtową za niekwalifikowalne. </a:t>
            </a:r>
          </a:p>
          <a:p>
            <a:pPr marL="0" indent="0" algn="just">
              <a:spcAft>
                <a:spcPts val="300"/>
              </a:spcAft>
              <a:buNone/>
            </a:pPr>
            <a:endParaRPr lang="pl-PL" sz="3000" b="1" dirty="0">
              <a:ea typeface="Calibri" panose="020F0502020204030204" pitchFamily="34" charset="0"/>
            </a:endParaRPr>
          </a:p>
          <a:p>
            <a:pPr marL="0" indent="0" algn="just">
              <a:spcAft>
                <a:spcPts val="300"/>
              </a:spcAft>
              <a:buNone/>
            </a:pPr>
            <a:r>
              <a:rPr lang="pl-PL" sz="2200" b="1" dirty="0">
                <a:ea typeface="Calibri" panose="020F0502020204030204" pitchFamily="34" charset="0"/>
              </a:rPr>
              <a:t>(</a:t>
            </a:r>
            <a:r>
              <a:rPr lang="pl-PL" sz="2200" b="1" dirty="0">
                <a:ea typeface="Times New Roman" panose="02020603050405020304" pitchFamily="18" charset="0"/>
              </a:rPr>
              <a:t>§ 11</a:t>
            </a:r>
            <a:r>
              <a:rPr lang="pl-PL" sz="2200" b="1" baseline="300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200" b="1" dirty="0">
                <a:ea typeface="Times New Roman" panose="02020603050405020304" pitchFamily="18" charset="0"/>
              </a:rPr>
              <a:t> pkt. 8 Umowy o dofinansowanie)</a:t>
            </a:r>
            <a:endParaRPr lang="pl-PL" sz="2200" dirty="0">
              <a:ea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323249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602471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prstClr val="black"/>
                </a:solidFill>
                <a:latin typeface="Calibri"/>
              </a:rPr>
              <a:t>CROSS-FINANCING</a:t>
            </a:r>
            <a:endParaRPr lang="pl-PL" sz="32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05441" y="1454727"/>
            <a:ext cx="8015018" cy="4514788"/>
          </a:xfrm>
        </p:spPr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2400" dirty="0">
                <a:solidFill>
                  <a:prstClr val="black"/>
                </a:solidFill>
              </a:rPr>
              <a:t>Cross-</a:t>
            </a:r>
            <a:r>
              <a:rPr lang="pl-PL" sz="2400" dirty="0" err="1">
                <a:solidFill>
                  <a:prstClr val="black"/>
                </a:solidFill>
              </a:rPr>
              <a:t>financing</a:t>
            </a:r>
            <a:r>
              <a:rPr lang="pl-PL" sz="2400" dirty="0">
                <a:solidFill>
                  <a:prstClr val="black"/>
                </a:solidFill>
              </a:rPr>
              <a:t> w projektach EFS+ dotyczy wyłącznie: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pl-PL" sz="2400" dirty="0">
                <a:solidFill>
                  <a:prstClr val="black"/>
                </a:solidFill>
              </a:rPr>
              <a:t>zakupu gruntu i nieruchomości,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endParaRPr lang="pl-PL" sz="2400" dirty="0">
              <a:solidFill>
                <a:prstClr val="black"/>
              </a:solidFill>
            </a:endParaRP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pl-PL" sz="2400" dirty="0">
                <a:solidFill>
                  <a:prstClr val="black"/>
                </a:solidFill>
              </a:rPr>
              <a:t>zakupu infrastruktury (adaptacje, modernizacje);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AutoNum type="alphaLcParenR"/>
              <a:defRPr/>
            </a:pPr>
            <a:endParaRPr lang="pl-PL" sz="2400" dirty="0">
              <a:solidFill>
                <a:prstClr val="black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2400" dirty="0">
                <a:solidFill>
                  <a:prstClr val="black"/>
                </a:solidFill>
              </a:rPr>
              <a:t>c) zakupu mebli, sprzętu i pojazdów, z wyjątkiem przypadków: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400" dirty="0">
                <a:solidFill>
                  <a:prstClr val="black"/>
                </a:solidFill>
              </a:rPr>
              <a:t>gdy wartość tych przedmiotów jest całkowicie zamortyzowana </a:t>
            </a:r>
            <a:br>
              <a:rPr lang="pl-PL" sz="2400" dirty="0">
                <a:solidFill>
                  <a:prstClr val="black"/>
                </a:solidFill>
              </a:rPr>
            </a:br>
            <a:r>
              <a:rPr lang="pl-PL" sz="2400" dirty="0">
                <a:solidFill>
                  <a:prstClr val="black"/>
                </a:solidFill>
              </a:rPr>
              <a:t>w okresie realizacji projektu 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400" dirty="0">
                <a:solidFill>
                  <a:prstClr val="black"/>
                </a:solidFill>
              </a:rPr>
              <a:t>ich zakup jest najbardziej opłacalną opcją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  <a:defRPr/>
            </a:pPr>
            <a:r>
              <a:rPr lang="pl-PL" sz="2400" dirty="0">
                <a:solidFill>
                  <a:prstClr val="black"/>
                </a:solidFill>
              </a:rPr>
              <a:t>zakupy te są konieczne do osiągnięcia celu projektu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l-PL" sz="2400" b="1" dirty="0">
                <a:solidFill>
                  <a:srgbClr val="FF0000"/>
                </a:solidFill>
              </a:rPr>
              <a:t>Wystarczy, że spełniony jest jeden z ww. warunków. Tym niemniej każdy wydatek musi być niezbędny do realizacji projektu.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pl-PL" sz="3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7138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1563</TotalTime>
  <Words>1005</Words>
  <Application>Microsoft Office PowerPoint</Application>
  <PresentationFormat>Pokaz na ekranie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  Zasady finansowania  Nabór nr FEWM.06.03-IZ.00-001/26 </vt:lpstr>
      <vt:lpstr>Prezentacja programu PowerPoint</vt:lpstr>
      <vt:lpstr>KOSZTY POŚREDNIE</vt:lpstr>
      <vt:lpstr>KWOTY RYCZAŁTOWE</vt:lpstr>
      <vt:lpstr>BUDŻET POMOCNICZY-KWOTY RYCZAŁTOWE</vt:lpstr>
      <vt:lpstr>PRZYKŁADOWE ZADANIA, DOKUMENTY, WSKAŹNIKI</vt:lpstr>
      <vt:lpstr>WSKAŹNIKI</vt:lpstr>
      <vt:lpstr>KWOTY RYCZAŁTOWE</vt:lpstr>
      <vt:lpstr>CROSS-FINANCING</vt:lpstr>
      <vt:lpstr>CROSS-FINANCING</vt:lpstr>
      <vt:lpstr>WKŁAD WŁASNY</vt:lpstr>
      <vt:lpstr>POMOC PUBLICZNA/DE MINIMIS</vt:lpstr>
      <vt:lpstr>Prezentacja programu PowerPoint</vt:lpstr>
      <vt:lpstr>Najważniejsze zasady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Michał Komorkiewicz</cp:lastModifiedBy>
  <cp:revision>145</cp:revision>
  <cp:lastPrinted>2024-04-08T08:19:34Z</cp:lastPrinted>
  <dcterms:created xsi:type="dcterms:W3CDTF">2023-01-20T07:35:09Z</dcterms:created>
  <dcterms:modified xsi:type="dcterms:W3CDTF">2026-03-04T08:17:22Z</dcterms:modified>
</cp:coreProperties>
</file>