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3"/>
  </p:notesMasterIdLst>
  <p:sldIdLst>
    <p:sldId id="312" r:id="rId3"/>
    <p:sldId id="313" r:id="rId4"/>
    <p:sldId id="268" r:id="rId5"/>
    <p:sldId id="295" r:id="rId6"/>
    <p:sldId id="267" r:id="rId7"/>
    <p:sldId id="265" r:id="rId8"/>
    <p:sldId id="261" r:id="rId9"/>
    <p:sldId id="262" r:id="rId10"/>
    <p:sldId id="287" r:id="rId11"/>
    <p:sldId id="293" r:id="rId12"/>
    <p:sldId id="263" r:id="rId13"/>
    <p:sldId id="270" r:id="rId14"/>
    <p:sldId id="300" r:id="rId15"/>
    <p:sldId id="273" r:id="rId16"/>
    <p:sldId id="302" r:id="rId17"/>
    <p:sldId id="303" r:id="rId18"/>
    <p:sldId id="275" r:id="rId19"/>
    <p:sldId id="304" r:id="rId20"/>
    <p:sldId id="278" r:id="rId21"/>
    <p:sldId id="301" r:id="rId22"/>
    <p:sldId id="288" r:id="rId23"/>
    <p:sldId id="276" r:id="rId24"/>
    <p:sldId id="285" r:id="rId25"/>
    <p:sldId id="314" r:id="rId26"/>
    <p:sldId id="280" r:id="rId27"/>
    <p:sldId id="294" r:id="rId28"/>
    <p:sldId id="289" r:id="rId29"/>
    <p:sldId id="281" r:id="rId30"/>
    <p:sldId id="292" r:id="rId31"/>
    <p:sldId id="344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8" autoAdjust="0"/>
    <p:restoredTop sz="94125" autoAdjust="0"/>
  </p:normalViewPr>
  <p:slideViewPr>
    <p:cSldViewPr snapToGrid="0">
      <p:cViewPr varScale="1">
        <p:scale>
          <a:sx n="107" d="100"/>
          <a:sy n="107" d="100"/>
        </p:scale>
        <p:origin x="1752" y="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A9B33-CCC1-46FF-8A36-17C863AF0B9B}" type="datetimeFigureOut">
              <a:rPr lang="pl-PL" smtClean="0"/>
              <a:pPr/>
              <a:t>09.04.2024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76E9FC-466B-4A5A-8AC3-A96AB9BFF982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5028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Standard minimum jest załącznikiem numer 1 Wytycznych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2061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Każde kryterium oceniane jest niezależnie</a:t>
            </a:r>
            <a:r>
              <a:rPr lang="pl-PL" baseline="0" dirty="0"/>
              <a:t> od innych ale należy zachować logikę konstruowania, żeby nie było np. ze z diagnozy wynika, że zdiagnozowane bariery wśród kobiet a wskaźniki wykazują udział większej liczby mężczyzn w projekcie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4884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O punktów</a:t>
            </a:r>
            <a:r>
              <a:rPr lang="pl-PL" baseline="0" dirty="0"/>
              <a:t> – brak jest jakichkolwiek informacji, 1 punkt – kwestie zostały uwzględnione częściowo w kryterium 2 i 3  W przypadku 1,4,5 – 1 punkt oznacza że kwestie zostały uwzględnione wyczerpująco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41117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Np.</a:t>
            </a:r>
            <a:r>
              <a:rPr lang="pl-PL" baseline="0" dirty="0"/>
              <a:t> stowarzyszenie samotnych ojców, w statucie istnieje jednoznaczny zapis, że Wnioskodawca w ramach swojej działalności przewiduje wsparcie tylko do jednej płci</a:t>
            </a:r>
          </a:p>
          <a:p>
            <a:r>
              <a:rPr lang="pl-PL" baseline="0" dirty="0"/>
              <a:t>Zamknięta rekrutacja projekt obejmuje wsparciem wszystkie osoby w ramach konkretnego podmiotu , wyodrębnionej organizacyjnie części podmiotu.</a:t>
            </a:r>
          </a:p>
          <a:p>
            <a:r>
              <a:rPr lang="pl-PL" baseline="0" dirty="0"/>
              <a:t>Wyjątek należy uzasadnić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pPr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14954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Projekt może nie zakładać bezpośredniej</a:t>
            </a:r>
            <a:r>
              <a:rPr lang="pl-PL" baseline="0" dirty="0"/>
              <a:t> pomocy osobom z niepełnosprawnością , efekty tego projektu będą służyć różnym użytkownikom na przyszłość.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440126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•	Standardy ustanawiają minimalne wymogi wsparcia</a:t>
            </a:r>
          </a:p>
          <a:p>
            <a:r>
              <a:rPr lang="pl-PL" dirty="0"/>
              <a:t>•	Standardy oprócz wymogów zero-jedynkowych zawierają wskazówki o charakterze edukacyjnym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pPr/>
              <a:t>19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079134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dirty="0"/>
              <a:t>Brak sprzeczności z pomiędzy zapisami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pPr/>
              <a:t>25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18680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76E9FC-466B-4A5A-8AC3-A96AB9BFF982}" type="slidenum">
              <a:rPr lang="pl-PL" smtClean="0"/>
              <a:pPr/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9208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i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>
            <a:extLst>
              <a:ext uri="{FF2B5EF4-FFF2-40B4-BE49-F238E27FC236}">
                <a16:creationId xmlns:a16="http://schemas.microsoft.com/office/drawing/2014/main" id="{B2584E3D-9A1F-4CED-82CC-C9D7C81B0E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92" y="0"/>
            <a:ext cx="9148210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D90BA087-927F-48A6-83CD-5CCD11E336D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2998" y="2361460"/>
            <a:ext cx="6858001" cy="1067540"/>
          </a:xfrm>
        </p:spPr>
        <p:txBody>
          <a:bodyPr/>
          <a:lstStyle>
            <a:lvl1pPr>
              <a:defRPr sz="3000"/>
            </a:lvl1pPr>
          </a:lstStyle>
          <a:p>
            <a:r>
              <a:rPr lang="pl-PL" dirty="0"/>
              <a:t>                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6919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Slajd – zawartość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6D78B68C-224D-46DF-B945-7F24A95D5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78889"/>
            <a:ext cx="7886700" cy="1180730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192784"/>
            <a:ext cx="7886700" cy="4270159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1521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lajd – zawartość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ABD72F9F-BF24-4F45-A08D-FC86384DB89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98989"/>
            <a:ext cx="1971675" cy="5743854"/>
          </a:xfrm>
        </p:spPr>
        <p:txBody>
          <a:bodyPr vert="eaVert"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798989"/>
            <a:ext cx="5800725" cy="5743854"/>
          </a:xfrm>
        </p:spPr>
        <p:txBody>
          <a:bodyPr vert="eaVert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450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tytułowy i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Obraz 11" descr="Logo: # Fundusze na zmiany oraz ciąg 4 logotypów: Fundusze Europejskie dla Warmii i Mazur, Rzeczpospolita Polska, Dofinasowane przez Unię Europejską, Warmia Mazury">
            <a:extLst>
              <a:ext uri="{FF2B5EF4-FFF2-40B4-BE49-F238E27FC236}">
                <a16:creationId xmlns:a16="http://schemas.microsoft.com/office/drawing/2014/main" id="{B2584E3D-9A1F-4CED-82CC-C9D7C81B0E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5253"/>
            <a:ext cx="9144000" cy="6728641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3613" y="5160675"/>
            <a:ext cx="6858000" cy="398462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14" name="Tytuł 13">
            <a:extLst>
              <a:ext uri="{FF2B5EF4-FFF2-40B4-BE49-F238E27FC236}">
                <a16:creationId xmlns:a16="http://schemas.microsoft.com/office/drawing/2014/main" id="{D90BA087-927F-48A6-83CD-5CCD11E33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5573" y="2895229"/>
            <a:ext cx="7294418" cy="1067540"/>
          </a:xfrm>
        </p:spPr>
        <p:txBody>
          <a:bodyPr>
            <a:normAutofit/>
          </a:bodyPr>
          <a:lstStyle>
            <a:lvl1pPr algn="ctr"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18777611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– zawartość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77D0721-47E8-488C-B524-36377D8EC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2355" y="227788"/>
            <a:ext cx="5742498" cy="821694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922" y="1277270"/>
            <a:ext cx="8577695" cy="5105775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049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lajd – zawartość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45C8F2BD-575F-4487-8CD4-737C0ADD1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9522" y="167985"/>
            <a:ext cx="7027476" cy="958289"/>
          </a:xfrm>
        </p:spPr>
        <p:txBody>
          <a:bodyPr anchor="b">
            <a:normAutofit/>
          </a:bodyPr>
          <a:lstStyle>
            <a:lvl1pPr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537" y="1928813"/>
            <a:ext cx="8519531" cy="4371626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444435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– zawartość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32ADA8B-532B-4E0F-8AB0-C3CD05A58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7941" y="176578"/>
            <a:ext cx="6878909" cy="1217324"/>
          </a:xfrm>
        </p:spPr>
        <p:txBody>
          <a:bodyPr>
            <a:normAutofit/>
          </a:bodyPr>
          <a:lstStyle>
            <a:lvl1pPr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6" y="1570480"/>
            <a:ext cx="4369884" cy="4998995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70481"/>
            <a:ext cx="4514850" cy="4998994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128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ajd – zawartość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7ECE12DD-5A2B-4450-A88B-54FDC59955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7941" y="176578"/>
            <a:ext cx="6855009" cy="983149"/>
          </a:xfrm>
        </p:spPr>
        <p:txBody>
          <a:bodyPr>
            <a:normAutofit/>
          </a:bodyPr>
          <a:lstStyle>
            <a:lvl1pPr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3770" y="1336305"/>
            <a:ext cx="4142111" cy="745724"/>
          </a:xfrm>
        </p:spPr>
        <p:txBody>
          <a:bodyPr anchor="b">
            <a:noAutofit/>
          </a:bodyPr>
          <a:lstStyle>
            <a:lvl1pPr marL="0" indent="0">
              <a:buNone/>
              <a:defRPr sz="26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3771" y="2355321"/>
            <a:ext cx="4142112" cy="4223899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9360" y="1336305"/>
            <a:ext cx="4088572" cy="740236"/>
          </a:xfrm>
        </p:spPr>
        <p:txBody>
          <a:bodyPr anchor="b">
            <a:noAutofit/>
          </a:bodyPr>
          <a:lstStyle>
            <a:lvl1pPr marL="0" indent="0">
              <a:buNone/>
              <a:defRPr sz="26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820" y="2355321"/>
            <a:ext cx="4142112" cy="4223899"/>
          </a:xfrm>
        </p:spPr>
        <p:txBody>
          <a:bodyPr>
            <a:normAutofit/>
          </a:bodyPr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247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ajd – zawartość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C310A338-9DD0-42B9-8433-85177AD1C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59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709" y="2141034"/>
            <a:ext cx="8225418" cy="1967108"/>
          </a:xfrm>
        </p:spPr>
        <p:txBody>
          <a:bodyPr>
            <a:normAutofit/>
          </a:bodyPr>
          <a:lstStyle>
            <a:lvl1pPr>
              <a:defRPr sz="36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296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– zawartość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77D0721-47E8-488C-B524-36377D8EC8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52256"/>
            <a:ext cx="7886700" cy="109195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55815"/>
            <a:ext cx="7886700" cy="432723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584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lajd – zawartość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>
            <a:extLst>
              <a:ext uri="{FF2B5EF4-FFF2-40B4-BE49-F238E27FC236}">
                <a16:creationId xmlns:a16="http://schemas.microsoft.com/office/drawing/2014/main" id="{45C8F2BD-575F-4487-8CD4-737C0ADD1A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478317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– zawartość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F32ADA8B-532B-4E0F-8AB0-C3CD05A58C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834500"/>
            <a:ext cx="7886700" cy="126062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263806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263805"/>
            <a:ext cx="3886200" cy="4305669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198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lajd – zawartość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>
            <a:extLst>
              <a:ext uri="{FF2B5EF4-FFF2-40B4-BE49-F238E27FC236}">
                <a16:creationId xmlns:a16="http://schemas.microsoft.com/office/drawing/2014/main" id="{7ECE12DD-5A2B-4450-A88B-54FDC59955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34500"/>
            <a:ext cx="7886700" cy="958789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970843"/>
            <a:ext cx="3868340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894120"/>
            <a:ext cx="3868340" cy="3598753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70843"/>
            <a:ext cx="3887391" cy="7457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820" y="2894118"/>
            <a:ext cx="3887391" cy="3598754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9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lajd – zawartość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C310A338-9DD0-42B9-8433-85177AD1C0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932155"/>
            <a:ext cx="7886700" cy="1358284"/>
          </a:xfrm>
        </p:spPr>
        <p:txBody>
          <a:bodyPr/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43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ajd – zawartość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>
            <a:extLst>
              <a:ext uri="{FF2B5EF4-FFF2-40B4-BE49-F238E27FC236}">
                <a16:creationId xmlns:a16="http://schemas.microsoft.com/office/drawing/2014/main" id="{1009301C-4771-4127-81BE-A051F4E73EE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235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lajd – zawartość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51141260-94FB-45D9-AEA3-95662F658C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967666"/>
            <a:ext cx="2949178" cy="125175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60628"/>
            <a:ext cx="4629150" cy="502476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19417"/>
            <a:ext cx="2949178" cy="4065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872543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ajd – zawartość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az 7">
            <a:extLst>
              <a:ext uri="{FF2B5EF4-FFF2-40B4-BE49-F238E27FC236}">
                <a16:creationId xmlns:a16="http://schemas.microsoft.com/office/drawing/2014/main" id="{3472AC6D-E49A-428F-949F-D0E182FE44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852256"/>
            <a:ext cx="2949178" cy="142042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189608"/>
            <a:ext cx="4629150" cy="492710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272683"/>
            <a:ext cx="2949178" cy="384403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2609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E87AE-B05F-4F0E-8F80-8A6A89979CAA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6254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5E87AE-B05F-4F0E-8F80-8A6A89979CAA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03597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14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14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14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14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14000"/>
        </a:lnSpc>
        <a:spcBef>
          <a:spcPts val="600"/>
        </a:spcBef>
        <a:spcAft>
          <a:spcPts val="6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unduszeeuropejskie.gov.pl/strony/o-funduszach/fundusze-europejskie-bez-barier/dostepnosc-plus/poradniki-standardy-wskazowki/standardy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6E18F5A4-1822-4981-AD46-863C809CB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5404" y="2152185"/>
            <a:ext cx="7369952" cy="2252547"/>
          </a:xfrm>
        </p:spPr>
        <p:txBody>
          <a:bodyPr>
            <a:normAutofit/>
          </a:bodyPr>
          <a:lstStyle/>
          <a:p>
            <a:pPr algn="ctr"/>
            <a:r>
              <a:rPr lang="pl-PL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Polityki horyzontalne w projektach </a:t>
            </a:r>
            <a:br>
              <a:rPr lang="pl-PL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Europejskiego Funduszu </a:t>
            </a:r>
            <a:br>
              <a:rPr lang="pl-PL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Rozwoju Regionalnego</a:t>
            </a:r>
            <a:endParaRPr lang="pl-PL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Podtytuł 1">
            <a:extLst>
              <a:ext uri="{FF2B5EF4-FFF2-40B4-BE49-F238E27FC236}">
                <a16:creationId xmlns:a16="http://schemas.microsoft.com/office/drawing/2014/main" id="{B0C7D4E4-F7A6-440C-94DD-039D9F07E8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750420"/>
            <a:ext cx="6858000" cy="596844"/>
          </a:xfrm>
        </p:spPr>
        <p:txBody>
          <a:bodyPr>
            <a:normAutofit/>
          </a:bodyPr>
          <a:lstStyle/>
          <a:p>
            <a:r>
              <a:rPr lang="pl-PL" dirty="0"/>
              <a:t>Olsztyn, 9 kwietnia 2024r.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42325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51162" y="301925"/>
            <a:ext cx="4865298" cy="560718"/>
          </a:xfrm>
        </p:spPr>
        <p:txBody>
          <a:bodyPr>
            <a:normAutofit fontScale="90000"/>
          </a:bodyPr>
          <a:lstStyle/>
          <a:p>
            <a:r>
              <a:rPr lang="pl-PL" dirty="0"/>
              <a:t>  </a:t>
            </a:r>
            <a:r>
              <a:rPr lang="pl-PL" sz="3100" dirty="0">
                <a:solidFill>
                  <a:srgbClr val="002060"/>
                </a:solidFill>
                <a:latin typeface="+mn-lt"/>
              </a:rPr>
              <a:t>Wskazówki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/>
              <a:t>Analiza potrzeb grupy docelowej – od tego wszystko się zaczyna, sprawdź, jaka jest sytuacja kobiet i mężczyzn względem problemu, który jest podjęty w projekcie</a:t>
            </a:r>
          </a:p>
          <a:p>
            <a:r>
              <a:rPr lang="pl-PL" dirty="0"/>
              <a:t>Rekrutacja – uwzględnij problem płci: pomyśl, do kogo kierujesz wsparcie, jak znajdziesz uczestnika/uczestniczkę (kanały informacji, przekaz niestereotypowy – uczestnik, uczestniczka)</a:t>
            </a:r>
          </a:p>
          <a:p>
            <a:r>
              <a:rPr lang="pl-PL" dirty="0"/>
              <a:t>Zadania – w tym działania niwelujące nierówności ze względu </a:t>
            </a:r>
            <a:br>
              <a:rPr lang="pl-PL" dirty="0"/>
            </a:br>
            <a:r>
              <a:rPr lang="pl-PL" dirty="0"/>
              <a:t>na płeć (np. różnorodność zadań, panel tematyczny w ramach poradnictwa zawodowego)</a:t>
            </a:r>
          </a:p>
          <a:p>
            <a:r>
              <a:rPr lang="pl-PL" dirty="0"/>
              <a:t>Wskaźniki –w podziale na płeć</a:t>
            </a:r>
          </a:p>
          <a:p>
            <a:r>
              <a:rPr lang="pl-PL" dirty="0"/>
              <a:t>Zarządzanie projektem – sama deklaracja to za mało, </a:t>
            </a:r>
            <a:br>
              <a:rPr lang="pl-PL" dirty="0"/>
            </a:br>
            <a:r>
              <a:rPr lang="pl-PL" dirty="0"/>
              <a:t>(pomyśl, w jakich warunkach sam chciałbyś/sama chciałabyś pracować)</a:t>
            </a:r>
          </a:p>
        </p:txBody>
      </p:sp>
    </p:spTree>
    <p:extLst>
      <p:ext uri="{BB962C8B-B14F-4D97-AF65-F5344CB8AC3E}">
        <p14:creationId xmlns:p14="http://schemas.microsoft.com/office/powerpoint/2010/main" val="3585903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tytuł 1">
            <a:extLst>
              <a:ext uri="{FF2B5EF4-FFF2-40B4-BE49-F238E27FC236}">
                <a16:creationId xmlns:a16="http://schemas.microsoft.com/office/drawing/2014/main" id="{00B3A38C-5342-4CE5-ACE6-9E9BDC9B1E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5914" y="2812869"/>
            <a:ext cx="6858000" cy="2174966"/>
          </a:xfrm>
        </p:spPr>
        <p:txBody>
          <a:bodyPr/>
          <a:lstStyle/>
          <a:p>
            <a:r>
              <a:rPr lang="pl-PL" dirty="0"/>
              <a:t>Projekt będzie miał pozytywny wpływ na realizację zasady równości szans i niedyskryminacji, w tym dostępność dla osób z niepełnosprawnościami.</a:t>
            </a:r>
          </a:p>
        </p:txBody>
      </p:sp>
      <p:sp>
        <p:nvSpPr>
          <p:cNvPr id="3" name="Tytuł 2">
            <a:extLst>
              <a:ext uri="{FF2B5EF4-FFF2-40B4-BE49-F238E27FC236}">
                <a16:creationId xmlns:a16="http://schemas.microsoft.com/office/drawing/2014/main" id="{1D51D081-70A4-4394-992C-F64ABA4AC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4914" y="1767840"/>
            <a:ext cx="3516085" cy="679269"/>
          </a:xfrm>
        </p:spPr>
        <p:txBody>
          <a:bodyPr/>
          <a:lstStyle/>
          <a:p>
            <a:r>
              <a:rPr lang="pl-PL" dirty="0">
                <a:solidFill>
                  <a:srgbClr val="002060"/>
                </a:solidFill>
              </a:rPr>
              <a:t>Kryterium </a:t>
            </a:r>
          </a:p>
        </p:txBody>
      </p:sp>
    </p:spTree>
    <p:extLst>
      <p:ext uri="{BB962C8B-B14F-4D97-AF65-F5344CB8AC3E}">
        <p14:creationId xmlns:p14="http://schemas.microsoft.com/office/powerpoint/2010/main" val="4157515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40829" y="339634"/>
            <a:ext cx="4043736" cy="583392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rgbClr val="002060"/>
                </a:solidFill>
                <a:latin typeface="+mn-lt"/>
              </a:rPr>
              <a:t>Dostępność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9347" y="1899061"/>
            <a:ext cx="7886700" cy="4327230"/>
          </a:xfrm>
        </p:spPr>
        <p:txBody>
          <a:bodyPr/>
          <a:lstStyle/>
          <a:p>
            <a:pPr algn="ctr">
              <a:buNone/>
            </a:pPr>
            <a:r>
              <a:rPr lang="pl-PL" dirty="0"/>
              <a:t>Zaplanowane w projekcie rozwiązania powinny zapewnić równy dostęp osobom z różnymi rodzajami niepełnosprawności, szczególnie poprzez:</a:t>
            </a:r>
          </a:p>
          <a:p>
            <a:pPr algn="ctr">
              <a:buFont typeface="Arial" charset="0"/>
              <a:buNone/>
            </a:pPr>
            <a:endParaRPr lang="pl-PL" dirty="0"/>
          </a:p>
          <a:p>
            <a:pPr>
              <a:buFont typeface="Arial" charset="0"/>
              <a:buNone/>
            </a:pPr>
            <a:r>
              <a:rPr lang="pl-PL" dirty="0"/>
              <a:t>	- dostęp na każdym etapie realizacji projektu;</a:t>
            </a:r>
          </a:p>
          <a:p>
            <a:pPr>
              <a:buFont typeface="Arial" charset="0"/>
              <a:buNone/>
            </a:pPr>
            <a:r>
              <a:rPr lang="pl-PL" dirty="0"/>
              <a:t>	- koncepcję uniwersalnego projektowania;</a:t>
            </a:r>
          </a:p>
          <a:p>
            <a:pPr>
              <a:buFont typeface="Arial" charset="0"/>
              <a:buNone/>
            </a:pPr>
            <a:r>
              <a:rPr lang="pl-PL" dirty="0"/>
              <a:t>	- mechanizm racjonalnych usprawnień.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7206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ABCD19-15B6-4D8F-86E5-346F9AE8B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8434" y="133164"/>
            <a:ext cx="6260422" cy="754602"/>
          </a:xfrm>
        </p:spPr>
        <p:txBody>
          <a:bodyPr>
            <a:normAutofit/>
          </a:bodyPr>
          <a:lstStyle/>
          <a:p>
            <a:endParaRPr lang="pl-PL" sz="2800" dirty="0"/>
          </a:p>
        </p:txBody>
      </p:sp>
      <p:sp>
        <p:nvSpPr>
          <p:cNvPr id="5" name="Prostokąt zaokrąglony 4"/>
          <p:cNvSpPr/>
          <p:nvPr/>
        </p:nvSpPr>
        <p:spPr>
          <a:xfrm>
            <a:off x="1362809" y="1107832"/>
            <a:ext cx="2954215" cy="146831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6" name="Strzałka w dół 5"/>
          <p:cNvSpPr/>
          <p:nvPr/>
        </p:nvSpPr>
        <p:spPr>
          <a:xfrm>
            <a:off x="2347546" y="2910513"/>
            <a:ext cx="984739" cy="129247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Prostokąt zaokrąglony 13"/>
          <p:cNvSpPr/>
          <p:nvPr/>
        </p:nvSpPr>
        <p:spPr>
          <a:xfrm>
            <a:off x="4821118" y="1107832"/>
            <a:ext cx="2954215" cy="146831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6" name="Strzałka w dół 15"/>
          <p:cNvSpPr/>
          <p:nvPr/>
        </p:nvSpPr>
        <p:spPr>
          <a:xfrm>
            <a:off x="5805855" y="2910513"/>
            <a:ext cx="984739" cy="129247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7" name="pole tekstowe 6"/>
          <p:cNvSpPr txBox="1"/>
          <p:nvPr/>
        </p:nvSpPr>
        <p:spPr>
          <a:xfrm>
            <a:off x="1362809" y="4432360"/>
            <a:ext cx="2954215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dirty="0"/>
              <a:t>ETAP PLANOWANIA</a:t>
            </a:r>
          </a:p>
        </p:txBody>
      </p:sp>
      <p:sp>
        <p:nvSpPr>
          <p:cNvPr id="8" name="pole tekstowe 7"/>
          <p:cNvSpPr txBox="1"/>
          <p:nvPr/>
        </p:nvSpPr>
        <p:spPr>
          <a:xfrm>
            <a:off x="4821118" y="4450463"/>
            <a:ext cx="2954215" cy="36933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dirty="0"/>
              <a:t>ETAP REALIZACJI</a:t>
            </a:r>
          </a:p>
        </p:txBody>
      </p:sp>
      <p:sp>
        <p:nvSpPr>
          <p:cNvPr id="9" name="Prostokąt 8"/>
          <p:cNvSpPr/>
          <p:nvPr/>
        </p:nvSpPr>
        <p:spPr>
          <a:xfrm>
            <a:off x="953263" y="1219594"/>
            <a:ext cx="3773304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Uniwersalne projektowanie</a:t>
            </a:r>
          </a:p>
        </p:txBody>
      </p:sp>
      <p:sp>
        <p:nvSpPr>
          <p:cNvPr id="19" name="Prostokąt 18"/>
          <p:cNvSpPr/>
          <p:nvPr/>
        </p:nvSpPr>
        <p:spPr>
          <a:xfrm>
            <a:off x="4973097" y="1245455"/>
            <a:ext cx="247399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32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Racjonalne usprawnienia</a:t>
            </a:r>
          </a:p>
        </p:txBody>
      </p:sp>
      <p:sp>
        <p:nvSpPr>
          <p:cNvPr id="20" name="pole tekstowe 19"/>
          <p:cNvSpPr txBox="1"/>
          <p:nvPr/>
        </p:nvSpPr>
        <p:spPr>
          <a:xfrm>
            <a:off x="1362809" y="5135866"/>
            <a:ext cx="2954215" cy="147732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dirty="0"/>
              <a:t>dotyczy otoczenia oraz wszystkich korzystających z projektu</a:t>
            </a:r>
          </a:p>
          <a:p>
            <a:pPr algn="ctr"/>
            <a:r>
              <a:rPr lang="pl-PL" dirty="0"/>
              <a:t>(wejście do budynku bez barier architektonicznych)</a:t>
            </a:r>
          </a:p>
        </p:txBody>
      </p:sp>
      <p:sp>
        <p:nvSpPr>
          <p:cNvPr id="21" name="pole tekstowe 20"/>
          <p:cNvSpPr txBox="1"/>
          <p:nvPr/>
        </p:nvSpPr>
        <p:spPr>
          <a:xfrm>
            <a:off x="4726567" y="5153969"/>
            <a:ext cx="2954215" cy="147732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l-PL" dirty="0"/>
              <a:t>dotyczy osób z niepełnosprawnościami</a:t>
            </a:r>
          </a:p>
          <a:p>
            <a:pPr algn="ctr"/>
            <a:r>
              <a:rPr lang="pl-PL" dirty="0"/>
              <a:t>(zbudowanie pochylni dla osób z niepełnosprawnościami)</a:t>
            </a:r>
          </a:p>
        </p:txBody>
      </p:sp>
    </p:spTree>
    <p:extLst>
      <p:ext uri="{BB962C8B-B14F-4D97-AF65-F5344CB8AC3E}">
        <p14:creationId xmlns:p14="http://schemas.microsoft.com/office/powerpoint/2010/main" val="42253188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35742" y="799070"/>
            <a:ext cx="7886700" cy="55839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Dostępność oznacza, że wszystkie produkty (w tym także udzielane usługi) mogą być wykorzystywane (używane) przez każdą osobę. </a:t>
            </a:r>
          </a:p>
          <a:p>
            <a:pPr marL="0" indent="0">
              <a:buNone/>
            </a:pPr>
            <a:r>
              <a:rPr lang="pl-PL" dirty="0"/>
              <a:t>Przykładami tych produktów są: strona lub aplikacja internetowa, materiały szkoleniowe, konferencja, wybudowane lub modernizowane obiekty.</a:t>
            </a:r>
            <a:endParaRPr lang="pl-PL" strike="sngStrike" dirty="0"/>
          </a:p>
        </p:txBody>
      </p:sp>
      <p:sp>
        <p:nvSpPr>
          <p:cNvPr id="2" name="Prostokąt 1"/>
          <p:cNvSpPr/>
          <p:nvPr/>
        </p:nvSpPr>
        <p:spPr>
          <a:xfrm>
            <a:off x="1889186" y="440809"/>
            <a:ext cx="23808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solidFill>
                  <a:srgbClr val="002060"/>
                </a:solidFill>
              </a:rPr>
              <a:t>   </a:t>
            </a:r>
            <a:r>
              <a:rPr lang="pl-PL" sz="2800" b="1" dirty="0">
                <a:solidFill>
                  <a:srgbClr val="002060"/>
                </a:solidFill>
              </a:rPr>
              <a:t>Dostępność</a:t>
            </a:r>
          </a:p>
        </p:txBody>
      </p:sp>
    </p:spTree>
    <p:extLst>
      <p:ext uri="{BB962C8B-B14F-4D97-AF65-F5344CB8AC3E}">
        <p14:creationId xmlns:p14="http://schemas.microsoft.com/office/powerpoint/2010/main" val="378919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492953-AAB3-4D29-B2E2-5AE0692B3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3503" y="239697"/>
            <a:ext cx="6260422" cy="781235"/>
          </a:xfrm>
        </p:spPr>
        <p:txBody>
          <a:bodyPr>
            <a:normAutofit/>
          </a:bodyPr>
          <a:lstStyle/>
          <a:p>
            <a:endParaRPr lang="pl-PL" sz="2800" b="1" dirty="0">
              <a:solidFill>
                <a:srgbClr val="002060"/>
              </a:solidFill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64C9AD9-B422-4636-8379-12A892000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24614"/>
            <a:ext cx="7886700" cy="47406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ocena zasady polega na weryfikacji czy planuje się zapewnienie wszystkim uczestnikom i uczestniczkom, łącznie z osobami niepełnosprawnymi równy dostęp w projekcie:</a:t>
            </a:r>
          </a:p>
          <a:p>
            <a:r>
              <a:rPr lang="pl-PL" dirty="0"/>
              <a:t>czy w opisie grupy docelowej uwzględniono kwestie niepełnosprawności ? </a:t>
            </a:r>
          </a:p>
          <a:p>
            <a:r>
              <a:rPr lang="pl-PL" dirty="0"/>
              <a:t>czy w opisie rekrutacji /promocji projektu wzięto pod uwagę kanały dostępu i środki przekazu dostępne dla osób z niepełnosprawnościami? </a:t>
            </a:r>
          </a:p>
          <a:p>
            <a:r>
              <a:rPr lang="pl-PL" dirty="0"/>
              <a:t>czy stworzone w projekcie zasoby cyfrowe są dostępne i zgodne z WCAG 2.1 – ? Informacja we wniosku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15349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9E1FB79-F0C6-4750-B374-DF312AD69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8194" y="186431"/>
            <a:ext cx="6207156" cy="887767"/>
          </a:xfrm>
        </p:spPr>
        <p:txBody>
          <a:bodyPr>
            <a:normAutofit/>
          </a:bodyPr>
          <a:lstStyle/>
          <a:p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3AD2EC3-B2B6-4EE6-9668-7A8380156C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600" dirty="0"/>
              <a:t>czy przewidziano dla osób z niepełnosprawnościami niezbędne warunki czy materiały, które pozwolą korzystać na równych prawach z projektu (w tym uniwersalne projektowanie oraz mechanizm racjonalnych usprawnień)?</a:t>
            </a:r>
          </a:p>
          <a:p>
            <a:pPr>
              <a:buFont typeface="Wingdings" panose="05000000000000000000" pitchFamily="2" charset="2"/>
              <a:buChar char="q"/>
            </a:pPr>
            <a:endParaRPr lang="pl-PL" sz="2600" dirty="0"/>
          </a:p>
          <a:p>
            <a:r>
              <a:rPr lang="pl-PL" sz="2600" dirty="0"/>
              <a:t>czy w opisie zarządzania projektem wskazano w jaki sposób uwzględniona zostanie zasada dostępności dla osób z niepełnosprawnościami?</a:t>
            </a:r>
          </a:p>
        </p:txBody>
      </p:sp>
    </p:spTree>
    <p:extLst>
      <p:ext uri="{BB962C8B-B14F-4D97-AF65-F5344CB8AC3E}">
        <p14:creationId xmlns:p14="http://schemas.microsoft.com/office/powerpoint/2010/main" val="25508050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75449" y="217714"/>
            <a:ext cx="6539901" cy="1001486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rgbClr val="002060"/>
                </a:solidFill>
                <a:latin typeface="+mn-lt"/>
              </a:rPr>
              <a:t>Uniwersalne projektowanie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>
                <a:solidFill>
                  <a:srgbClr val="0070C0"/>
                </a:solidFill>
              </a:rPr>
              <a:t>Równe szanse dla wszystkich </a:t>
            </a:r>
            <a:r>
              <a:rPr lang="pl-PL" dirty="0"/>
              <a:t>– równy dostęp do wszystkich elementów np. przedmiotów, budynków</a:t>
            </a:r>
          </a:p>
          <a:p>
            <a:endParaRPr lang="pl-PL" dirty="0">
              <a:solidFill>
                <a:srgbClr val="0070C0"/>
              </a:solidFill>
            </a:endParaRPr>
          </a:p>
          <a:p>
            <a:r>
              <a:rPr lang="pl-PL" dirty="0">
                <a:solidFill>
                  <a:srgbClr val="0070C0"/>
                </a:solidFill>
              </a:rPr>
              <a:t>Elastyczność w użytkowaniu </a:t>
            </a:r>
            <a:r>
              <a:rPr lang="pl-PL" dirty="0"/>
              <a:t>– różnorodny sposób użycia przedmiotów</a:t>
            </a:r>
          </a:p>
          <a:p>
            <a:endParaRPr lang="pl-PL" dirty="0">
              <a:solidFill>
                <a:srgbClr val="0070C0"/>
              </a:solidFill>
            </a:endParaRPr>
          </a:p>
          <a:p>
            <a:r>
              <a:rPr lang="pl-PL" dirty="0">
                <a:solidFill>
                  <a:srgbClr val="0070C0"/>
                </a:solidFill>
              </a:rPr>
              <a:t>Prostota i intuicyjność w użyciu – </a:t>
            </a:r>
            <a:r>
              <a:rPr lang="pl-PL" dirty="0"/>
              <a:t>projektowanie przestrzeni i przedmiotów, aby ich funkcje były zrozumiałe dla jak największej liczby użytkowników</a:t>
            </a:r>
          </a:p>
          <a:p>
            <a:endParaRPr lang="pl-PL" dirty="0">
              <a:solidFill>
                <a:srgbClr val="0070C0"/>
              </a:solidFill>
            </a:endParaRPr>
          </a:p>
          <a:p>
            <a:r>
              <a:rPr lang="pl-PL" dirty="0">
                <a:solidFill>
                  <a:srgbClr val="0070C0"/>
                </a:solidFill>
              </a:rPr>
              <a:t>Rozmiar i przestrzeń wystarczające do użytkowania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759371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76B3B-32A5-4D0F-BA70-6EA810732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1C1D3E6-8610-4FED-B71D-CCFFB09EB5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W przypadku projektów realizowanych w polityce spójności, koncepcja uniwersalnego projektowania jest realizowana przez zastosowanie co najmniej standardów dostępności dla polityki spójności 2021-2027.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241851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58196" y="-165874"/>
            <a:ext cx="6426853" cy="1770039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rgbClr val="002060"/>
                </a:solidFill>
                <a:latin typeface="+mn-lt"/>
              </a:rPr>
              <a:t>Standardy dostępności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/>
              <a:t>Szkoleniowy</a:t>
            </a:r>
          </a:p>
          <a:p>
            <a:r>
              <a:rPr lang="pl-PL" dirty="0"/>
              <a:t>Informacyjno-promocyjny</a:t>
            </a:r>
          </a:p>
          <a:p>
            <a:r>
              <a:rPr lang="pl-PL" dirty="0"/>
              <a:t>Transportowy</a:t>
            </a:r>
          </a:p>
          <a:p>
            <a:r>
              <a:rPr lang="pl-PL" dirty="0"/>
              <a:t>Cyfrowy </a:t>
            </a:r>
          </a:p>
          <a:p>
            <a:r>
              <a:rPr lang="pl-PL" dirty="0"/>
              <a:t>Architektoniczny</a:t>
            </a:r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W Regulaminie konkursu jest informacja aby w treści wniosku o dofinasowanie zawrzeć deklarację, że projekt będzie realizowany zgodnie ze Standardami dostępności dla polityki spójności 2021-2027. </a:t>
            </a:r>
          </a:p>
        </p:txBody>
      </p:sp>
    </p:spTree>
    <p:extLst>
      <p:ext uri="{BB962C8B-B14F-4D97-AF65-F5344CB8AC3E}">
        <p14:creationId xmlns:p14="http://schemas.microsoft.com/office/powerpoint/2010/main" val="213236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1E942B-951F-43CB-8D49-3F27AD2E8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>
                <a:solidFill>
                  <a:srgbClr val="002060"/>
                </a:solidFill>
              </a:rPr>
              <a:t>Agenda</a:t>
            </a:r>
            <a:endParaRPr lang="pl-PL" b="1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662EC05-FAB8-488B-879D-19F5D3253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pl-PL" dirty="0"/>
              <a:t>Równość kobiet i mężczyzn</a:t>
            </a:r>
          </a:p>
          <a:p>
            <a:pPr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pl-PL" dirty="0"/>
              <a:t>Zasada równości szans i niedyskryminacji</a:t>
            </a:r>
          </a:p>
          <a:p>
            <a:pPr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pl-PL" dirty="0"/>
              <a:t>Konwencja o prawach osób z niepełnosprawnościami</a:t>
            </a:r>
          </a:p>
          <a:p>
            <a:pPr>
              <a:spcAft>
                <a:spcPts val="1800"/>
              </a:spcAft>
              <a:buFont typeface="Wingdings" panose="05000000000000000000" pitchFamily="2" charset="2"/>
              <a:buChar char="Ø"/>
            </a:pPr>
            <a:r>
              <a:rPr lang="pl-PL" dirty="0"/>
              <a:t>Karta Praw Podstawowych UE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202656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4B6F37-9EAC-4C8C-88FD-E6D8E55F7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99316" y="79900"/>
            <a:ext cx="6216033" cy="870012"/>
          </a:xfrm>
        </p:spPr>
        <p:txBody>
          <a:bodyPr>
            <a:normAutofit/>
          </a:bodyPr>
          <a:lstStyle/>
          <a:p>
            <a:endParaRPr lang="pl-PL" sz="28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F534959-E236-4588-8F3C-6D8BE560AC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96140"/>
            <a:ext cx="7886700" cy="51312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Przykład standard szkoleniowy </a:t>
            </a:r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Dostępne materiały rekrutacyjne i szkoleniowe </a:t>
            </a:r>
          </a:p>
          <a:p>
            <a:pPr marL="0" indent="0">
              <a:buNone/>
            </a:pPr>
            <a:r>
              <a:rPr lang="pl-PL" dirty="0"/>
              <a:t>(kilka kanałów informacji, odpowiednia czcionka, kontrast)</a:t>
            </a:r>
          </a:p>
          <a:p>
            <a:r>
              <a:rPr lang="pl-PL" dirty="0"/>
              <a:t>Dopytanie o szczególne potrzeby</a:t>
            </a:r>
          </a:p>
          <a:p>
            <a:r>
              <a:rPr lang="pl-PL" dirty="0"/>
              <a:t>Miejsce dostępne architektonicznie </a:t>
            </a:r>
          </a:p>
          <a:p>
            <a:r>
              <a:rPr lang="pl-PL" dirty="0"/>
              <a:t>Transport na miejsce usługi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Likwiduje/pomniejsza bariery architektoniczne, transportowe, cyfrowe, akustyczne przestrzenne</a:t>
            </a:r>
          </a:p>
        </p:txBody>
      </p:sp>
    </p:spTree>
    <p:extLst>
      <p:ext uri="{BB962C8B-B14F-4D97-AF65-F5344CB8AC3E}">
        <p14:creationId xmlns:p14="http://schemas.microsoft.com/office/powerpoint/2010/main" val="23494832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44460" y="-148045"/>
            <a:ext cx="6470890" cy="1271451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rgbClr val="002060"/>
                </a:solidFill>
                <a:latin typeface="+mn-lt"/>
              </a:rPr>
              <a:t>Standardy</a:t>
            </a:r>
            <a:r>
              <a:rPr lang="pl-PL" sz="2800" b="1" dirty="0">
                <a:latin typeface="+mn-lt"/>
              </a:rPr>
              <a:t> </a:t>
            </a:r>
            <a:r>
              <a:rPr lang="pl-PL" sz="2800" b="1" dirty="0">
                <a:solidFill>
                  <a:srgbClr val="002060"/>
                </a:solidFill>
                <a:latin typeface="+mn-lt"/>
              </a:rPr>
              <a:t>dostępności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8650" y="1518249"/>
            <a:ext cx="7886700" cy="4864796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pl-PL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pl-PL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pl-PL" dirty="0"/>
              <a:t>Na </a:t>
            </a:r>
            <a:r>
              <a:rPr lang="pl-PL" dirty="0">
                <a:hlinkClick r:id="rId2"/>
              </a:rPr>
              <a:t>Portalu Funduszy Europejskich</a:t>
            </a:r>
            <a:r>
              <a:rPr lang="pl-PL" dirty="0"/>
              <a:t> w ramach Programu Dostępność Plus w części dotyczącej poradników, standardów i wskazówek zamieszczony jest wykaz </a:t>
            </a:r>
            <a:r>
              <a:rPr lang="pl-PL" b="1" dirty="0"/>
              <a:t>zatwierdzonych</a:t>
            </a:r>
            <a:r>
              <a:rPr lang="pl-PL" dirty="0"/>
              <a:t> dobrych praktyk do stosowania.</a:t>
            </a:r>
            <a:endParaRPr lang="pl-PL" u="sng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184666"/>
            <a:ext cx="2487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04800" y="120134"/>
            <a:ext cx="24878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pl-PL" altLang="pl-P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022940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87592" y="296091"/>
            <a:ext cx="6427757" cy="1023751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rgbClr val="002060"/>
                </a:solidFill>
                <a:latin typeface="+mn-lt"/>
              </a:rPr>
              <a:t>Racjonalne usprawnienia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możliwość sfinansowania specyficznych działań dostosowawczych, uruchamianych wraz z pojawieniem się w projekcie osoby z niepełnosprawnością (w charakterze uczestnika/ uczestniczki lub personelu projektu) </a:t>
            </a:r>
          </a:p>
          <a:p>
            <a:r>
              <a:rPr lang="pl-PL" dirty="0"/>
              <a:t>oznacza konieczne i odpowiednie zmiany oraz dostosowania, nie nakładające nieproporcjonalnego lub nadmiernego obciążenia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854462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56987" y="157165"/>
            <a:ext cx="7886700" cy="1055936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rgbClr val="002060"/>
                </a:solidFill>
              </a:rPr>
              <a:t>                             Racjonalne usprawnienia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dirty="0"/>
              <a:t>MRU dostępne jest </a:t>
            </a:r>
            <a:r>
              <a:rPr lang="pl-PL" b="1" dirty="0"/>
              <a:t>na etapie realizacji </a:t>
            </a:r>
            <a:r>
              <a:rPr lang="pl-PL" dirty="0"/>
              <a:t>projektu, </a:t>
            </a:r>
            <a:br>
              <a:rPr lang="pl-PL" dirty="0"/>
            </a:br>
            <a:r>
              <a:rPr lang="pl-PL" dirty="0"/>
              <a:t>a nie składania wniosku o dofinansowanie. </a:t>
            </a:r>
          </a:p>
          <a:p>
            <a:pPr marL="0" indent="0">
              <a:buNone/>
            </a:pPr>
            <a:r>
              <a:rPr lang="pl-PL" dirty="0"/>
              <a:t>MRU powiązanie jest </a:t>
            </a:r>
            <a:r>
              <a:rPr lang="pl-PL" b="1" dirty="0"/>
              <a:t>z osobą </a:t>
            </a:r>
            <a:r>
              <a:rPr lang="pl-PL" dirty="0"/>
              <a:t>z niepełnosprawnościami, </a:t>
            </a:r>
            <a:br>
              <a:rPr lang="pl-PL" dirty="0"/>
            </a:br>
            <a:r>
              <a:rPr lang="pl-PL" dirty="0"/>
              <a:t>a nie z przedmiotem inwestycji.</a:t>
            </a:r>
          </a:p>
          <a:p>
            <a:pPr marL="0" indent="0">
              <a:buNone/>
            </a:pPr>
            <a:r>
              <a:rPr lang="pl-PL" dirty="0"/>
              <a:t>W pierwszej kolejności należy skorzystać z przesunięcia środków w budżecie projektu lub wykorzystać powstałe oszczędności.</a:t>
            </a:r>
          </a:p>
          <a:p>
            <a:pPr marL="0" indent="0">
              <a:buNone/>
            </a:pPr>
            <a:r>
              <a:rPr lang="pl-PL" dirty="0"/>
              <a:t>Koszt MRU na 1 osobę nie może przekroczyć </a:t>
            </a:r>
            <a:r>
              <a:rPr lang="pl-PL" b="1" dirty="0"/>
              <a:t>15 000 zł </a:t>
            </a:r>
            <a:r>
              <a:rPr lang="pl-PL" dirty="0"/>
              <a:t>brutto.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544629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7C9E96-D204-4337-AA86-3B2E87DF3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>
                <a:solidFill>
                  <a:srgbClr val="002060"/>
                </a:solidFill>
              </a:rPr>
              <a:t>			Wydatki na dostępność – „limit</a:t>
            </a:r>
            <a:r>
              <a:rPr lang="pl-PL" dirty="0">
                <a:solidFill>
                  <a:srgbClr val="002060"/>
                </a:solidFill>
              </a:rPr>
              <a:t>”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A87AE82-4E0F-4E72-B9F3-876025A65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spcAft>
                <a:spcPts val="3000"/>
              </a:spcAft>
              <a:buNone/>
            </a:pPr>
            <a:r>
              <a:rPr lang="pl-PL" dirty="0"/>
              <a:t>W budżecie projektu jest możliwość określania wydatków przeznaczonych </a:t>
            </a:r>
            <a:br>
              <a:rPr lang="pl-PL" dirty="0"/>
            </a:br>
            <a:r>
              <a:rPr lang="pl-PL" dirty="0"/>
              <a:t>na zapewnianie dostępności. </a:t>
            </a:r>
          </a:p>
          <a:p>
            <a:pPr marL="0" indent="0">
              <a:spcAft>
                <a:spcPts val="3000"/>
              </a:spcAft>
              <a:buNone/>
            </a:pPr>
            <a:r>
              <a:rPr lang="pl-PL" dirty="0"/>
              <a:t>Służy temu dedykowany limit pn. </a:t>
            </a:r>
            <a:r>
              <a:rPr lang="pl-PL" b="1" dirty="0"/>
              <a:t>„Wydatki na dostępność”.</a:t>
            </a:r>
          </a:p>
          <a:p>
            <a:pPr marL="0" indent="0" algn="ctr">
              <a:spcAft>
                <a:spcPts val="3000"/>
              </a:spcAft>
              <a:buNone/>
            </a:pPr>
            <a:r>
              <a:rPr lang="pl-PL" b="1" dirty="0"/>
              <a:t>Określenie „limit” nie jest oznaczony wartościami </a:t>
            </a:r>
            <a:br>
              <a:rPr lang="pl-PL" b="1" dirty="0"/>
            </a:br>
            <a:r>
              <a:rPr lang="pl-PL" b="1" spc="200" dirty="0"/>
              <a:t>minimum </a:t>
            </a:r>
            <a:r>
              <a:rPr lang="pl-PL" dirty="0"/>
              <a:t>lub</a:t>
            </a:r>
            <a:r>
              <a:rPr lang="pl-PL" b="1" dirty="0"/>
              <a:t> </a:t>
            </a:r>
            <a:r>
              <a:rPr lang="pl-PL" b="1" spc="200" dirty="0"/>
              <a:t>maksimum</a:t>
            </a:r>
            <a:r>
              <a:rPr lang="pl-PL" b="1" dirty="0"/>
              <a:t>.</a:t>
            </a:r>
          </a:p>
          <a:p>
            <a:pPr marL="0" indent="0">
              <a:spcAft>
                <a:spcPts val="3000"/>
              </a:spcAft>
              <a:buNone/>
            </a:pPr>
            <a:r>
              <a:rPr lang="pl-PL" dirty="0"/>
              <a:t>W  instrukcji wypełniania wniosku o dofinansowanie są umieszczone wskazówki dotyczące używania ww. pola.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298621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30725" y="95794"/>
            <a:ext cx="8161174" cy="1186564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rgbClr val="002060"/>
                </a:solidFill>
                <a:latin typeface="+mn-lt"/>
              </a:rPr>
              <a:t>Karta Praw Podstawowych UE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Projekt jest zgodny z Kartą Praw Podstawowych Unii Europejskiej z dnia 26 października 2012 r., w zakresie odnoszącym się do sposobu realizacji i zakresu projektu.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451480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939865" y="144890"/>
            <a:ext cx="7886700" cy="1091954"/>
          </a:xfrm>
        </p:spPr>
        <p:txBody>
          <a:bodyPr>
            <a:normAutofit/>
          </a:bodyPr>
          <a:lstStyle/>
          <a:p>
            <a:r>
              <a:rPr lang="pl-PL" sz="2800" dirty="0">
                <a:solidFill>
                  <a:srgbClr val="002060"/>
                </a:solidFill>
                <a:latin typeface="+mn-lt"/>
              </a:rPr>
              <a:t>Zawartość KPP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Godność człowieka (art. 1–5),</a:t>
            </a:r>
          </a:p>
          <a:p>
            <a:r>
              <a:rPr lang="pl-PL" dirty="0"/>
              <a:t>Równość (art. 20–26),</a:t>
            </a:r>
          </a:p>
          <a:p>
            <a:r>
              <a:rPr lang="pl-PL" dirty="0"/>
              <a:t>Solidarność (art. 27–38),</a:t>
            </a:r>
          </a:p>
          <a:p>
            <a:r>
              <a:rPr lang="pl-PL" dirty="0"/>
              <a:t>Prawa obywatelskie (art. 39–46),</a:t>
            </a:r>
          </a:p>
          <a:p>
            <a:r>
              <a:rPr lang="pl-PL" dirty="0"/>
              <a:t>Wymiar sprawiedliwości (art. 47–50),</a:t>
            </a:r>
          </a:p>
          <a:p>
            <a:r>
              <a:rPr lang="pl-PL" dirty="0"/>
              <a:t>Postanowienia ogólne (art. 51–54).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76062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99062" y="87087"/>
            <a:ext cx="6216287" cy="1332410"/>
          </a:xfrm>
        </p:spPr>
        <p:txBody>
          <a:bodyPr>
            <a:normAutofit/>
          </a:bodyPr>
          <a:lstStyle/>
          <a:p>
            <a:r>
              <a:rPr lang="pl-PL" sz="2800" b="1" dirty="0">
                <a:solidFill>
                  <a:srgbClr val="002060"/>
                </a:solidFill>
                <a:latin typeface="+mn-lt"/>
              </a:rPr>
              <a:t>Konwencja o Prawach Osób Niepełnosprawnych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Projekt jest zgodny z Konwencją o Prawach Osób Niepełnosprawnych, sporządzoną w Nowym Jorku dnia 13 grudnia 2006 r., w zakresie odnoszącym się do sposobu realizacji i zakresu projektu.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6337382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7266" y="217386"/>
            <a:ext cx="5911487" cy="1463040"/>
          </a:xfrm>
        </p:spPr>
        <p:txBody>
          <a:bodyPr>
            <a:normAutofit fontScale="90000"/>
          </a:bodyPr>
          <a:lstStyle/>
          <a:p>
            <a:r>
              <a:rPr lang="pl-PL" sz="3100" b="1" dirty="0">
                <a:solidFill>
                  <a:srgbClr val="002060"/>
                </a:solidFill>
                <a:latin typeface="+mn-lt"/>
              </a:rPr>
              <a:t>Konwencja </a:t>
            </a:r>
            <a:r>
              <a:rPr lang="pl-PL" sz="3100" b="1">
                <a:solidFill>
                  <a:srgbClr val="002060"/>
                </a:solidFill>
                <a:latin typeface="+mn-lt"/>
              </a:rPr>
              <a:t>o Prawach Osób </a:t>
            </a:r>
            <a:r>
              <a:rPr lang="pl-PL" sz="3100" b="1" dirty="0">
                <a:solidFill>
                  <a:srgbClr val="002060"/>
                </a:solidFill>
                <a:latin typeface="+mn-lt"/>
              </a:rPr>
              <a:t>N</a:t>
            </a:r>
            <a:r>
              <a:rPr lang="pl-PL" sz="3100" b="1">
                <a:solidFill>
                  <a:srgbClr val="002060"/>
                </a:solidFill>
                <a:latin typeface="+mn-lt"/>
              </a:rPr>
              <a:t>iepełnosprawnych 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Konwencja promuje aktywny udział osób </a:t>
            </a:r>
            <a:b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z niepełnosprawnościami we wszystkich sferach życia: </a:t>
            </a:r>
          </a:p>
          <a:p>
            <a:pPr marL="446088" indent="-271463">
              <a:buFont typeface="Wingdings" panose="05000000000000000000" pitchFamily="2" charset="2"/>
              <a:buChar char="§"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obywatelskiej</a:t>
            </a:r>
          </a:p>
          <a:p>
            <a:pPr marL="446088" indent="-271463">
              <a:buFont typeface="Wingdings" panose="05000000000000000000" pitchFamily="2" charset="2"/>
              <a:buChar char="§"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politycznej </a:t>
            </a:r>
          </a:p>
          <a:p>
            <a:pPr marL="446088" indent="-271463">
              <a:buFont typeface="Wingdings" panose="05000000000000000000" pitchFamily="2" charset="2"/>
              <a:buChar char="§"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gospodarczej</a:t>
            </a:r>
          </a:p>
          <a:p>
            <a:pPr marL="446088" indent="-271463">
              <a:buFont typeface="Wingdings" panose="05000000000000000000" pitchFamily="2" charset="2"/>
              <a:buChar char="§"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społecznej</a:t>
            </a:r>
          </a:p>
          <a:p>
            <a:pPr marL="446088" indent="-271463">
              <a:buFont typeface="Wingdings" panose="05000000000000000000" pitchFamily="2" charset="2"/>
              <a:buChar char="§"/>
            </a:pPr>
            <a:r>
              <a:rPr lang="pl-PL" sz="2800" dirty="0">
                <a:latin typeface="Arial" panose="020B0604020202020204" pitchFamily="34" charset="0"/>
                <a:cs typeface="Arial" panose="020B0604020202020204" pitchFamily="34" charset="0"/>
              </a:rPr>
              <a:t>kulturalnej.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608971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751908" y="243840"/>
            <a:ext cx="5763441" cy="888274"/>
          </a:xfrm>
        </p:spPr>
        <p:txBody>
          <a:bodyPr/>
          <a:lstStyle/>
          <a:p>
            <a:r>
              <a:rPr lang="pl-PL" dirty="0">
                <a:solidFill>
                  <a:srgbClr val="002060"/>
                </a:solidFill>
              </a:rPr>
              <a:t>Dokumenty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Wytyczne dotyczące realizacji zasad równościowych w ramach funduszy unijnych na lata 2021-2027, zatwierdzone 29 grudnia 2022 r.</a:t>
            </a:r>
          </a:p>
          <a:p>
            <a:r>
              <a:rPr lang="pl-PL" dirty="0"/>
              <a:t>Konwencja o prawach osób niepełnosprawnych (KPON), sporządzona w Nowym Jorku 13 grudnia 2006 r </a:t>
            </a:r>
          </a:p>
          <a:p>
            <a:r>
              <a:rPr lang="pl-PL" dirty="0"/>
              <a:t>Karta praw podstawowych Unii Europejskiej </a:t>
            </a:r>
            <a:br>
              <a:rPr lang="pl-PL" dirty="0"/>
            </a:br>
            <a:r>
              <a:rPr lang="pl-PL" dirty="0"/>
              <a:t>z 6 czerwca 2016 r.</a:t>
            </a:r>
          </a:p>
        </p:txBody>
      </p:sp>
    </p:spTree>
    <p:extLst>
      <p:ext uri="{BB962C8B-B14F-4D97-AF65-F5344CB8AC3E}">
        <p14:creationId xmlns:p14="http://schemas.microsoft.com/office/powerpoint/2010/main" val="26385709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71067" y="222422"/>
            <a:ext cx="6483180" cy="836500"/>
          </a:xfrm>
        </p:spPr>
        <p:txBody>
          <a:bodyPr>
            <a:noAutofit/>
          </a:bodyPr>
          <a:lstStyle/>
          <a:p>
            <a:r>
              <a:rPr lang="pl-PL" sz="2800" b="1" dirty="0">
                <a:solidFill>
                  <a:srgbClr val="002060"/>
                </a:solidFill>
                <a:latin typeface="+mn-lt"/>
              </a:rPr>
              <a:t>Zasada równości kobiet i mężczyzn </a:t>
            </a:r>
            <a:br>
              <a:rPr lang="pl-PL" sz="2800" b="1" dirty="0">
                <a:solidFill>
                  <a:srgbClr val="002060"/>
                </a:solidFill>
                <a:latin typeface="+mn-lt"/>
              </a:rPr>
            </a:br>
            <a:r>
              <a:rPr lang="pl-PL" sz="2800" b="1" dirty="0">
                <a:solidFill>
                  <a:srgbClr val="002060"/>
                </a:solidFill>
                <a:latin typeface="+mn-lt"/>
              </a:rPr>
              <a:t>Kryterium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 </a:t>
            </a:r>
          </a:p>
          <a:p>
            <a:pPr marL="0" indent="0">
              <a:buNone/>
            </a:pPr>
            <a:r>
              <a:rPr lang="pl-PL" dirty="0"/>
              <a:t>Wnioskodawca wykazał, że projekt jest zgodny ze Standardem minimum realizacji zasady równości kobiet i mężczyzn. </a:t>
            </a:r>
          </a:p>
        </p:txBody>
      </p:sp>
    </p:spTree>
    <p:extLst>
      <p:ext uri="{BB962C8B-B14F-4D97-AF65-F5344CB8AC3E}">
        <p14:creationId xmlns:p14="http://schemas.microsoft.com/office/powerpoint/2010/main" val="4079501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>
            <a:extLst>
              <a:ext uri="{FF2B5EF4-FFF2-40B4-BE49-F238E27FC236}">
                <a16:creationId xmlns:a16="http://schemas.microsoft.com/office/drawing/2014/main" id="{4DBB6B15-A3B3-4C46-8CB1-14FBB3984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Dziękuję </a:t>
            </a:r>
          </a:p>
        </p:txBody>
      </p:sp>
    </p:spTree>
    <p:extLst>
      <p:ext uri="{BB962C8B-B14F-4D97-AF65-F5344CB8AC3E}">
        <p14:creationId xmlns:p14="http://schemas.microsoft.com/office/powerpoint/2010/main" val="4209379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07284" y="0"/>
            <a:ext cx="6108580" cy="1091954"/>
          </a:xfrm>
        </p:spPr>
        <p:txBody>
          <a:bodyPr>
            <a:normAutofit/>
          </a:bodyPr>
          <a:lstStyle/>
          <a:p>
            <a:r>
              <a:rPr lang="pl-PL" sz="2800" dirty="0">
                <a:solidFill>
                  <a:srgbClr val="002060"/>
                </a:solidFill>
                <a:latin typeface="+mn-lt"/>
              </a:rPr>
              <a:t>Zasada równości kobiet i mężczyzn </a:t>
            </a:r>
            <a:br>
              <a:rPr lang="pl-PL" sz="2800" dirty="0">
                <a:solidFill>
                  <a:srgbClr val="002060"/>
                </a:solidFill>
                <a:latin typeface="+mn-lt"/>
              </a:rPr>
            </a:br>
            <a:r>
              <a:rPr lang="pl-PL" sz="2800" dirty="0">
                <a:solidFill>
                  <a:srgbClr val="002060"/>
                </a:solidFill>
                <a:latin typeface="+mn-lt"/>
              </a:rPr>
              <a:t>Kryterium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79318" y="1909920"/>
            <a:ext cx="7886700" cy="432723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1800"/>
              </a:spcBef>
              <a:spcAft>
                <a:spcPts val="1800"/>
              </a:spcAft>
              <a:buNone/>
            </a:pPr>
            <a:r>
              <a:rPr lang="pl-PL" dirty="0"/>
              <a:t>Przez zgodność z tą zasadą należy rozumieć z jednej strony </a:t>
            </a:r>
            <a:r>
              <a:rPr lang="pl-PL" b="1" dirty="0"/>
              <a:t>zaplanowanie takich działań </a:t>
            </a:r>
            <a:r>
              <a:rPr lang="pl-PL" dirty="0"/>
              <a:t>w projekcie, </a:t>
            </a:r>
            <a:br>
              <a:rPr lang="pl-PL" dirty="0"/>
            </a:br>
            <a:r>
              <a:rPr lang="pl-PL" dirty="0"/>
              <a:t>które wpłyną na </a:t>
            </a:r>
            <a:r>
              <a:rPr lang="pl-PL" b="1" dirty="0"/>
              <a:t>wyrównywanie szans danej płci </a:t>
            </a:r>
            <a:br>
              <a:rPr lang="pl-PL" b="1" dirty="0"/>
            </a:br>
            <a:r>
              <a:rPr lang="pl-PL" b="1" dirty="0"/>
              <a:t>będącej w</a:t>
            </a:r>
            <a:r>
              <a:rPr lang="pl-PL" b="1" spc="400" dirty="0"/>
              <a:t> </a:t>
            </a:r>
            <a:r>
              <a:rPr lang="pl-PL" b="1" spc="200" dirty="0"/>
              <a:t>gorszym położeniu</a:t>
            </a:r>
            <a:r>
              <a:rPr lang="pl-PL" b="1" dirty="0"/>
              <a:t> </a:t>
            </a:r>
            <a:br>
              <a:rPr lang="pl-PL" b="1" dirty="0"/>
            </a:br>
            <a:r>
              <a:rPr lang="pl-PL" dirty="0"/>
              <a:t>(o ile takie nierówności zostały zdiagnozowane w projekcie). </a:t>
            </a:r>
          </a:p>
          <a:p>
            <a:pPr marL="0" indent="0">
              <a:spcBef>
                <a:spcPts val="1800"/>
              </a:spcBef>
              <a:spcAft>
                <a:spcPts val="1800"/>
              </a:spcAft>
              <a:buNone/>
            </a:pPr>
            <a:r>
              <a:rPr lang="pl-PL" dirty="0"/>
              <a:t>Z drugiej strony </a:t>
            </a:r>
            <a:r>
              <a:rPr lang="pl-PL" b="1" dirty="0"/>
              <a:t>stworzenie takich mechanizmów</a:t>
            </a:r>
            <a:r>
              <a:rPr lang="pl-PL" dirty="0"/>
              <a:t>, </a:t>
            </a:r>
            <a:r>
              <a:rPr lang="pl-PL" b="1" dirty="0"/>
              <a:t>aby </a:t>
            </a:r>
            <a:r>
              <a:rPr lang="pl-PL" dirty="0"/>
              <a:t>na żadnym etapie wdrażania projektu </a:t>
            </a:r>
            <a:r>
              <a:rPr lang="pl-PL" b="1" dirty="0"/>
              <a:t>nie dochodziło do dyskryminacji i wykluczenia ze względu na płeć.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78167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Standard minimum składa się z 5 podstawowych kryteriów oceny. </a:t>
            </a:r>
          </a:p>
          <a:p>
            <a:r>
              <a:rPr lang="pl-PL" dirty="0"/>
              <a:t> Maksymalna liczba punktów do uzyskania wynosi 5, ponieważ kryteria nr 2 i 3 są alternatywne.</a:t>
            </a:r>
          </a:p>
          <a:p>
            <a:r>
              <a:rPr lang="pl-PL" dirty="0"/>
              <a:t> Minimalna liczba punktów (oznaczająca spełnienie kryterium) wynosi 3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2147977" y="369329"/>
            <a:ext cx="620631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solidFill>
                  <a:srgbClr val="002060"/>
                </a:solidFill>
              </a:rPr>
              <a:t>Zasada równości kobiet i mężczyzn </a:t>
            </a:r>
          </a:p>
          <a:p>
            <a:r>
              <a:rPr lang="pl-PL" sz="2800" b="1" dirty="0">
                <a:solidFill>
                  <a:srgbClr val="002060"/>
                </a:solidFill>
              </a:rPr>
              <a:t>Narzędzie – Standard Minimum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926887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l-PL" dirty="0"/>
            </a:br>
            <a:br>
              <a:rPr lang="pl-PL" dirty="0"/>
            </a:br>
            <a:br>
              <a:rPr lang="pl-PL" dirty="0"/>
            </a:br>
            <a:endParaRPr lang="pl-PL" dirty="0"/>
          </a:p>
        </p:txBody>
      </p:sp>
      <p:sp>
        <p:nvSpPr>
          <p:cNvPr id="6" name="Symbol zastępczy zawartości 5"/>
          <p:cNvSpPr>
            <a:spLocks noGrp="1"/>
          </p:cNvSpPr>
          <p:nvPr>
            <p:ph idx="1"/>
          </p:nvPr>
        </p:nvSpPr>
        <p:spPr>
          <a:xfrm>
            <a:off x="512534" y="1103086"/>
            <a:ext cx="8631465" cy="53993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b="1" dirty="0"/>
              <a:t>Kryteria</a:t>
            </a:r>
            <a:endParaRPr lang="pl-PL" sz="2400" dirty="0"/>
          </a:p>
          <a:p>
            <a:pPr marL="457200" indent="-457200">
              <a:buFont typeface="+mj-lt"/>
              <a:buAutoNum type="arabicPeriod"/>
            </a:pPr>
            <a:r>
              <a:rPr lang="pl-PL" sz="2400" dirty="0"/>
              <a:t>We wniosku o dofinansowanie projektu zawarte zostały informacje, które potwierdzają istnienie (albo brak istniejących) barier równościowych w obszarze tematycznym interwencji i/lub zasięgu oddziaływania projektu (0 – 1 pkt). </a:t>
            </a:r>
          </a:p>
          <a:p>
            <a:pPr marL="457200" indent="-457200">
              <a:buFont typeface="+mj-lt"/>
              <a:buAutoNum type="arabicPeriod"/>
            </a:pPr>
            <a:endParaRPr lang="pl-PL" sz="2400" dirty="0"/>
          </a:p>
          <a:p>
            <a:pPr marL="457200" indent="-457200">
              <a:buFont typeface="+mj-lt"/>
              <a:buAutoNum type="arabicPeriod"/>
            </a:pPr>
            <a:endParaRPr lang="pl-PL" sz="2400" dirty="0"/>
          </a:p>
          <a:p>
            <a:pPr marL="457200" indent="-457200">
              <a:buFont typeface="+mj-lt"/>
              <a:buAutoNum type="arabicPeriod"/>
            </a:pPr>
            <a:r>
              <a:rPr lang="pl-PL" sz="2400" dirty="0"/>
              <a:t>Wniosek o dofinansowanie projektu zawiera działania odpowiadające na zidentyfikowane bariery równościowe w obszarze tematycznym interwencji i/lub zasięgu oddziaływania projektu (0 – 1 – 2 pkt).</a:t>
            </a:r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  <p:sp>
        <p:nvSpPr>
          <p:cNvPr id="4" name="Prostokąt zaokrąglony 3"/>
          <p:cNvSpPr/>
          <p:nvPr/>
        </p:nvSpPr>
        <p:spPr>
          <a:xfrm>
            <a:off x="1204686" y="3004457"/>
            <a:ext cx="4963885" cy="609599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Opis grupy docelowej – aktualne liczby, procenty</a:t>
            </a:r>
          </a:p>
        </p:txBody>
      </p:sp>
      <p:sp>
        <p:nvSpPr>
          <p:cNvPr id="7" name="Prostokąt zaokrąglony 6"/>
          <p:cNvSpPr/>
          <p:nvPr/>
        </p:nvSpPr>
        <p:spPr>
          <a:xfrm>
            <a:off x="1074057" y="5551033"/>
            <a:ext cx="5094514" cy="54496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Rekrutacja i zadania</a:t>
            </a:r>
          </a:p>
        </p:txBody>
      </p:sp>
    </p:spTree>
    <p:extLst>
      <p:ext uri="{BB962C8B-B14F-4D97-AF65-F5344CB8AC3E}">
        <p14:creationId xmlns:p14="http://schemas.microsoft.com/office/powerpoint/2010/main" val="2933766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zaokrąglony 3"/>
          <p:cNvSpPr/>
          <p:nvPr/>
        </p:nvSpPr>
        <p:spPr>
          <a:xfrm>
            <a:off x="983192" y="2778629"/>
            <a:ext cx="5297715" cy="472395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Rekrutacja, zadania, informacja i promocja</a:t>
            </a:r>
          </a:p>
        </p:txBody>
      </p:sp>
      <p:sp>
        <p:nvSpPr>
          <p:cNvPr id="6" name="Prostokąt zaokrąglony 5"/>
          <p:cNvSpPr/>
          <p:nvPr/>
        </p:nvSpPr>
        <p:spPr>
          <a:xfrm>
            <a:off x="1049254" y="3957772"/>
            <a:ext cx="5297715" cy="472395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Wskaźniki</a:t>
            </a:r>
          </a:p>
        </p:txBody>
      </p:sp>
      <p:sp>
        <p:nvSpPr>
          <p:cNvPr id="7" name="Prostokąt zaokrąglony 6"/>
          <p:cNvSpPr/>
          <p:nvPr/>
        </p:nvSpPr>
        <p:spPr>
          <a:xfrm>
            <a:off x="1063680" y="5653023"/>
            <a:ext cx="5297715" cy="472395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dirty="0"/>
              <a:t>Zarządzanie projektem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70F719E0-5339-44AE-8EC6-DB2754B1C6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676" y="968779"/>
            <a:ext cx="7886700" cy="558532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pl-PL" sz="2400" dirty="0"/>
              <a:t>W przypadku stwierdzenia braku barier równościowych, wniosek o dofinansowanie projektu zawiera działania zapewniające przestrzeganie zasady równości kobiet i mężczyzn, tak  aby na żadnym etapie realizacji projektu nie wystąpiły   bariery  równościowe (0 – 1 – 2 pkt). </a:t>
            </a:r>
          </a:p>
          <a:p>
            <a:pPr marL="514350" indent="-514350">
              <a:buFont typeface="+mj-lt"/>
              <a:buAutoNum type="arabicPeriod" startAt="3"/>
            </a:pPr>
            <a:endParaRPr lang="pl-PL" sz="2400" dirty="0"/>
          </a:p>
          <a:p>
            <a:pPr marL="514350" indent="-514350">
              <a:buFont typeface="+mj-lt"/>
              <a:buAutoNum type="arabicPeriod" startAt="3"/>
            </a:pPr>
            <a:r>
              <a:rPr lang="pl-PL" sz="2400" dirty="0"/>
              <a:t>Wskaźniki realizacji projektu zostały podane w podziale na płeć (0 – 1 pkt). </a:t>
            </a:r>
          </a:p>
          <a:p>
            <a:pPr marL="514350" indent="-514350">
              <a:buFont typeface="+mj-lt"/>
              <a:buAutoNum type="arabicPeriod" startAt="3"/>
            </a:pPr>
            <a:endParaRPr lang="pl-PL" sz="2400" dirty="0"/>
          </a:p>
          <a:p>
            <a:pPr marL="514350" indent="-514350">
              <a:buFont typeface="+mj-lt"/>
              <a:buAutoNum type="arabicPeriod" startAt="3"/>
            </a:pPr>
            <a:r>
              <a:rPr lang="pl-PL" sz="2400" dirty="0"/>
              <a:t>We wniosku o dofinansowanie projektu wskazano, jakie działania zostaną podjęte w celu zapewnienia równościowego zarządzania projektem (0 – 1 pkt).</a:t>
            </a:r>
          </a:p>
          <a:p>
            <a:pPr marL="514350" indent="-514350">
              <a:buFont typeface="+mj-lt"/>
              <a:buAutoNum type="arabicPeriod" startAt="3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3536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l-PL" dirty="0"/>
            </a:br>
            <a:br>
              <a:rPr lang="pl-PL" dirty="0"/>
            </a:br>
            <a:br>
              <a:rPr lang="pl-PL" dirty="0"/>
            </a:br>
            <a:r>
              <a:rPr lang="pl-PL" dirty="0"/>
              <a:t>Wyjątki od standardu minimum</a:t>
            </a:r>
            <a:br>
              <a:rPr lang="pl-PL" dirty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r>
              <a:rPr lang="pl-PL" dirty="0"/>
              <a:t>profil działalności beneficjenta (ograniczenia statutowe)</a:t>
            </a:r>
          </a:p>
          <a:p>
            <a:r>
              <a:rPr lang="pl-PL" dirty="0"/>
              <a:t>zamknięta rekrutacja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975622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1397478"/>
            <a:ext cx="7886700" cy="546731"/>
          </a:xfrm>
        </p:spPr>
        <p:txBody>
          <a:bodyPr>
            <a:normAutofit fontScale="90000"/>
          </a:bodyPr>
          <a:lstStyle/>
          <a:p>
            <a:pPr marL="228600" lvl="0" indent="-228600">
              <a:spcBef>
                <a:spcPts val="1000"/>
              </a:spcBef>
            </a:pPr>
            <a:br>
              <a:rPr lang="pl-PL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br>
              <a:rPr lang="pl-PL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br>
              <a:rPr lang="pl-PL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br>
              <a:rPr lang="pl-PL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pl-PL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Zapisy we wniosku o dofinansowanie projektu nie mogą przyjmować brzmienia ogólnego</a:t>
            </a:r>
            <a:br>
              <a:rPr lang="pl-PL" sz="28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Stwierdzenia typu: </a:t>
            </a:r>
          </a:p>
          <a:p>
            <a:r>
              <a:rPr lang="pl-PL" dirty="0"/>
              <a:t> „projekt będzie realizował założenia równościowe”</a:t>
            </a:r>
          </a:p>
          <a:p>
            <a:r>
              <a:rPr lang="pl-PL" dirty="0"/>
              <a:t> „projekt jest zgodny z polityką równości szans kobiet i mężczyzn”</a:t>
            </a:r>
          </a:p>
          <a:p>
            <a:r>
              <a:rPr lang="pl-PL" dirty="0"/>
              <a:t> „wnioskodawca nie będzie dyskryminował nikogo ze względu na płeć” </a:t>
            </a:r>
          </a:p>
          <a:p>
            <a:pPr marL="0" indent="0">
              <a:buNone/>
            </a:pPr>
            <a:r>
              <a:rPr lang="pl-PL" dirty="0"/>
              <a:t>są niewystarczające i nie wynika z nich, w jaki sposób faktycznie zostanie zapewniona realizacja zasady równości szans kobiet i mężczyzn.</a:t>
            </a:r>
          </a:p>
          <a:p>
            <a:endParaRPr lang="pl-PL" dirty="0"/>
          </a:p>
        </p:txBody>
      </p:sp>
      <p:sp>
        <p:nvSpPr>
          <p:cNvPr id="4" name="Prostokąt 3"/>
          <p:cNvSpPr/>
          <p:nvPr/>
        </p:nvSpPr>
        <p:spPr>
          <a:xfrm>
            <a:off x="2242868" y="138023"/>
            <a:ext cx="461513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b="1" dirty="0">
                <a:solidFill>
                  <a:srgbClr val="002060"/>
                </a:solidFill>
              </a:rPr>
              <a:t>Zasada równości kobiet </a:t>
            </a:r>
          </a:p>
          <a:p>
            <a:r>
              <a:rPr lang="pl-PL" sz="2800" b="1" dirty="0">
                <a:solidFill>
                  <a:srgbClr val="002060"/>
                </a:solidFill>
              </a:rPr>
              <a:t>i mężczyzn  Narzędzie – Standard Minimum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136848433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 próba.pptx" id="{C8949DC2-7D54-40E7-A22E-B9228A094069}" vid="{7722B6AC-B982-40FC-AEF3-F63F117DBBB9}"/>
    </a:ext>
  </a:extLst>
</a:theme>
</file>

<file path=ppt/theme/theme2.xml><?xml version="1.0" encoding="utf-8"?>
<a:theme xmlns:a="http://schemas.openxmlformats.org/drawingml/2006/main" name="1_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 próba.pptx" id="{C8949DC2-7D54-40E7-A22E-B9228A094069}" vid="{7722B6AC-B982-40FC-AEF3-F63F117DBBB9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próbna</Template>
  <TotalTime>2210</TotalTime>
  <Words>1520</Words>
  <Application>Microsoft Office PowerPoint</Application>
  <PresentationFormat>Pokaz na ekranie (4:3)</PresentationFormat>
  <Paragraphs>171</Paragraphs>
  <Slides>30</Slides>
  <Notes>8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30</vt:i4>
      </vt:variant>
    </vt:vector>
  </HeadingPairs>
  <TitlesOfParts>
    <vt:vector size="36" baseType="lpstr">
      <vt:lpstr>Arial</vt:lpstr>
      <vt:lpstr>Calibri</vt:lpstr>
      <vt:lpstr>Calibri Light</vt:lpstr>
      <vt:lpstr>Wingdings</vt:lpstr>
      <vt:lpstr>Motyw pakietu Office</vt:lpstr>
      <vt:lpstr>1_Motyw pakietu Office</vt:lpstr>
      <vt:lpstr>Polityki horyzontalne w projektach  Europejskiego Funduszu  Rozwoju Regionalnego</vt:lpstr>
      <vt:lpstr>Agenda</vt:lpstr>
      <vt:lpstr>Zasada równości kobiet i mężczyzn  Kryterium</vt:lpstr>
      <vt:lpstr>Zasada równości kobiet i mężczyzn  Kryterium</vt:lpstr>
      <vt:lpstr>Prezentacja programu PowerPoint</vt:lpstr>
      <vt:lpstr>   </vt:lpstr>
      <vt:lpstr>Prezentacja programu PowerPoint</vt:lpstr>
      <vt:lpstr>   Wyjątki od standardu minimum </vt:lpstr>
      <vt:lpstr>    Zapisy we wniosku o dofinansowanie projektu nie mogą przyjmować brzmienia ogólnego </vt:lpstr>
      <vt:lpstr>  Wskazówki</vt:lpstr>
      <vt:lpstr>Kryterium </vt:lpstr>
      <vt:lpstr>Dostępność</vt:lpstr>
      <vt:lpstr>Prezentacja programu PowerPoint</vt:lpstr>
      <vt:lpstr>Prezentacja programu PowerPoint</vt:lpstr>
      <vt:lpstr>Prezentacja programu PowerPoint</vt:lpstr>
      <vt:lpstr>Prezentacja programu PowerPoint</vt:lpstr>
      <vt:lpstr>Uniwersalne projektowanie</vt:lpstr>
      <vt:lpstr>Prezentacja programu PowerPoint</vt:lpstr>
      <vt:lpstr>Standardy dostępności</vt:lpstr>
      <vt:lpstr>Prezentacja programu PowerPoint</vt:lpstr>
      <vt:lpstr>Standardy dostępności</vt:lpstr>
      <vt:lpstr>Racjonalne usprawnienia </vt:lpstr>
      <vt:lpstr>                             Racjonalne usprawnienia </vt:lpstr>
      <vt:lpstr>   Wydatki na dostępność – „limit”</vt:lpstr>
      <vt:lpstr>Karta Praw Podstawowych UE</vt:lpstr>
      <vt:lpstr>Zawartość KPP</vt:lpstr>
      <vt:lpstr>Konwencja o Prawach Osób Niepełnosprawnych</vt:lpstr>
      <vt:lpstr>Konwencja o Prawach Osób Niepełnosprawnych  </vt:lpstr>
      <vt:lpstr>Dokumenty</vt:lpstr>
      <vt:lpstr>Dziękuję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Sabina Ropiak</dc:creator>
  <cp:lastModifiedBy>Katarzyna Doroszkiewicz</cp:lastModifiedBy>
  <cp:revision>91</cp:revision>
  <dcterms:created xsi:type="dcterms:W3CDTF">2023-01-20T07:35:09Z</dcterms:created>
  <dcterms:modified xsi:type="dcterms:W3CDTF">2024-04-09T06:54:34Z</dcterms:modified>
</cp:coreProperties>
</file>