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60" r:id="rId2"/>
    <p:sldId id="271" r:id="rId3"/>
    <p:sldId id="289" r:id="rId4"/>
    <p:sldId id="290" r:id="rId5"/>
    <p:sldId id="273" r:id="rId6"/>
    <p:sldId id="286" r:id="rId7"/>
    <p:sldId id="291" r:id="rId8"/>
    <p:sldId id="292" r:id="rId9"/>
    <p:sldId id="293" r:id="rId10"/>
    <p:sldId id="276" r:id="rId11"/>
    <p:sldId id="275" r:id="rId12"/>
    <p:sldId id="288" r:id="rId13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ł Komorkiewicz" initials="MK" lastIdx="1" clrIdx="0">
    <p:extLst>
      <p:ext uri="{19B8F6BF-5375-455C-9EA6-DF929625EA0E}">
        <p15:presenceInfo xmlns:p15="http://schemas.microsoft.com/office/powerpoint/2012/main" userId="S-1-5-21-1483201677-2291391362-2284932482-129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3" autoAdjust="0"/>
    <p:restoredTop sz="85496" autoAdjust="0"/>
  </p:normalViewPr>
  <p:slideViewPr>
    <p:cSldViewPr snapToGrid="0">
      <p:cViewPr varScale="1">
        <p:scale>
          <a:sx n="96" d="100"/>
          <a:sy n="96" d="100"/>
        </p:scale>
        <p:origin x="202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92C3F2-02F4-4FFA-BAD6-C5EDAFA8A2FA}" type="datetimeFigureOut">
              <a:rPr lang="pl-PL" smtClean="0"/>
              <a:t>10.02.2026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6D9E83-67AC-43CB-B7EA-394CD97518B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741883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FC1BDB-D3D4-420C-8DA0-997F5CBD0E81}" type="datetimeFigureOut">
              <a:rPr lang="pl-PL" smtClean="0"/>
              <a:t>10.02.2026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6DF2AE-CC3B-44C7-A1BB-3EB438DF408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83175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TYP PROJEKTU ROZWINIĘTY JEST O KILKA DZIAŁAŃ KTÓRE MOGĄ BYĆ REALIZOWANE W TYM NIEKTÓRE Z NICH SĄ OBOWIĄZKOWE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6DF2AE-CC3B-44C7-A1BB-3EB438DF4083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302799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Do północy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6DF2AE-CC3B-44C7-A1BB-3EB438DF4083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934137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Konkurs ułożony jest w taki sposób aby projekty mogły rozpocząć się od września. Nie muszą. Nie ma ograniczeń czasowych ani co do długości trwania projektu.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6DF2AE-CC3B-44C7-A1BB-3EB438DF4083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00836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i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az 11">
            <a:extLst>
              <a:ext uri="{FF2B5EF4-FFF2-40B4-BE49-F238E27FC236}">
                <a16:creationId xmlns:a16="http://schemas.microsoft.com/office/drawing/2014/main" id="{B2584E3D-9A1F-4CED-82CC-C9D7C81B0E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92" y="0"/>
            <a:ext cx="9148210" cy="685799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  <a:endParaRPr lang="en-US" dirty="0"/>
          </a:p>
        </p:txBody>
      </p:sp>
      <p:sp>
        <p:nvSpPr>
          <p:cNvPr id="14" name="Tytuł 13">
            <a:extLst>
              <a:ext uri="{FF2B5EF4-FFF2-40B4-BE49-F238E27FC236}">
                <a16:creationId xmlns:a16="http://schemas.microsoft.com/office/drawing/2014/main" id="{D90BA087-927F-48A6-83CD-5CCD11E336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2998" y="2361460"/>
            <a:ext cx="6858001" cy="1067540"/>
          </a:xfrm>
        </p:spPr>
        <p:txBody>
          <a:bodyPr/>
          <a:lstStyle>
            <a:lvl1pPr>
              <a:defRPr sz="3000"/>
            </a:lvl1pPr>
          </a:lstStyle>
          <a:p>
            <a:r>
              <a:rPr lang="pl-PL" dirty="0"/>
              <a:t>                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69196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Slajd – zawartość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6D78B68C-224D-46DF-B945-7F24A95D59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78889"/>
            <a:ext cx="7886700" cy="1180730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192784"/>
            <a:ext cx="7886700" cy="4270159"/>
          </a:xfrm>
        </p:spPr>
        <p:txBody>
          <a:bodyPr vert="eaVert"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521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lajd – zawartość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ABD72F9F-BF24-4F45-A08D-FC86384DB8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98989"/>
            <a:ext cx="1971675" cy="5743854"/>
          </a:xfrm>
        </p:spPr>
        <p:txBody>
          <a:bodyPr vert="eaVert"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98989"/>
            <a:ext cx="5800725" cy="5743854"/>
          </a:xfrm>
        </p:spPr>
        <p:txBody>
          <a:bodyPr vert="eaVert"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450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– zawartość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F77D0721-47E8-488C-B524-36377D8EC8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52256"/>
            <a:ext cx="7886700" cy="1091954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55815"/>
            <a:ext cx="7886700" cy="432723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584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lajd – zawartość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45C8F2BD-575F-4487-8CD4-737C0ADD1A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478317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– zawartość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F32ADA8B-532B-4E0F-8AB0-C3CD05A58C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4500"/>
            <a:ext cx="7886700" cy="1260629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263806"/>
            <a:ext cx="3886200" cy="4305669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263805"/>
            <a:ext cx="3886200" cy="4305669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198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ajd – zawartość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>
            <a:extLst>
              <a:ext uri="{FF2B5EF4-FFF2-40B4-BE49-F238E27FC236}">
                <a16:creationId xmlns:a16="http://schemas.microsoft.com/office/drawing/2014/main" id="{7ECE12DD-5A2B-4450-A88B-54FDC59955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34500"/>
            <a:ext cx="7886700" cy="958789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970843"/>
            <a:ext cx="3868340" cy="74572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894120"/>
            <a:ext cx="3868340" cy="3598753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970843"/>
            <a:ext cx="3887391" cy="74572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820" y="2894118"/>
            <a:ext cx="3887391" cy="3598754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93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lajd – zawartość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>
            <a:extLst>
              <a:ext uri="{FF2B5EF4-FFF2-40B4-BE49-F238E27FC236}">
                <a16:creationId xmlns:a16="http://schemas.microsoft.com/office/drawing/2014/main" id="{C310A338-9DD0-42B9-8433-85177AD1C0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32155"/>
            <a:ext cx="7886700" cy="1358284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435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lajd – zawartość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1009301C-4771-4127-81BE-A051F4E73E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235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lajd – zawartość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51141260-94FB-45D9-AEA3-95662F658C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967666"/>
            <a:ext cx="2949178" cy="125175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0628"/>
            <a:ext cx="4629150" cy="502476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219417"/>
            <a:ext cx="2949178" cy="4065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872543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ajd – zawartość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3472AC6D-E49A-428F-949F-D0E182FE44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52256"/>
            <a:ext cx="2949178" cy="142042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189608"/>
            <a:ext cx="4629150" cy="492710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272683"/>
            <a:ext cx="2949178" cy="384403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26097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E87AE-B05F-4F0E-8F80-8A6A89979CA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6254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sowa2021.efs.gov.pl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>
            <a:extLst>
              <a:ext uri="{FF2B5EF4-FFF2-40B4-BE49-F238E27FC236}">
                <a16:creationId xmlns:a16="http://schemas.microsoft.com/office/drawing/2014/main" id="{B2D847E3-1374-4450-B213-6AA8BAE11D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429001"/>
            <a:ext cx="6858000" cy="2156254"/>
          </a:xfrm>
        </p:spPr>
        <p:txBody>
          <a:bodyPr>
            <a:normAutofit fontScale="92500" lnSpcReduction="20000"/>
          </a:bodyPr>
          <a:lstStyle/>
          <a:p>
            <a:endParaRPr lang="pl-PL" dirty="0"/>
          </a:p>
          <a:p>
            <a:r>
              <a:rPr lang="pl-PL" dirty="0"/>
              <a:t>Priorytet 6: Edukacja i kompetencje EFS+ </a:t>
            </a:r>
          </a:p>
          <a:p>
            <a:r>
              <a:rPr lang="pl-PL" dirty="0"/>
              <a:t>Działanie 6.3: Edukacja ogólnokształcąca</a:t>
            </a:r>
          </a:p>
          <a:p>
            <a:r>
              <a:rPr lang="pl-PL" dirty="0"/>
              <a:t>Nabór nr FEWM.06.03-IZ.00-001/26 </a:t>
            </a:r>
          </a:p>
          <a:p>
            <a:br>
              <a:rPr lang="pl-PL" dirty="0"/>
            </a:br>
            <a:endParaRPr lang="pl-PL" dirty="0"/>
          </a:p>
          <a:p>
            <a:endParaRPr lang="pl-PL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C7A5C509-7966-470F-BF4B-BBD9BD2AA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/>
              <a:t>Fundusze Europejskie dla Warmii i Mazur (</a:t>
            </a:r>
            <a:r>
              <a:rPr lang="pl-PL" b="1" dirty="0" err="1"/>
              <a:t>FEWiM</a:t>
            </a:r>
            <a:r>
              <a:rPr lang="pl-PL" b="1" dirty="0"/>
              <a:t>) 2021-2027</a:t>
            </a:r>
          </a:p>
        </p:txBody>
      </p:sp>
    </p:spTree>
    <p:extLst>
      <p:ext uri="{BB962C8B-B14F-4D97-AF65-F5344CB8AC3E}">
        <p14:creationId xmlns:p14="http://schemas.microsoft.com/office/powerpoint/2010/main" val="6661910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014390" y="0"/>
            <a:ext cx="7886700" cy="1091954"/>
          </a:xfrm>
        </p:spPr>
        <p:txBody>
          <a:bodyPr>
            <a:normAutofit/>
          </a:bodyPr>
          <a:lstStyle/>
          <a:p>
            <a:r>
              <a:rPr lang="pl-PL" sz="3200" b="1" dirty="0"/>
              <a:t>Grupa docelowa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01657" y="1367658"/>
            <a:ext cx="8644379" cy="487288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l-PL" dirty="0"/>
              <a:t>Wsparcie zaplanowane w projekcie musi być skierowane bezpośrednio do następujących grup odbiorców: </a:t>
            </a:r>
          </a:p>
          <a:p>
            <a:r>
              <a:rPr lang="pl-PL" dirty="0"/>
              <a:t>uczniów szkół/ placówek systemu oświaty prowadzących kształcenie ogólne,</a:t>
            </a:r>
          </a:p>
          <a:p>
            <a:r>
              <a:rPr lang="pl-PL" dirty="0"/>
              <a:t>nauczycieli i kadry zarządzającej, wspierającej i organizującej proces nauczania szkół/ placówek systemu oświaty prowadzących kształcenie ogólne,</a:t>
            </a:r>
          </a:p>
          <a:p>
            <a:r>
              <a:rPr lang="pl-PL" dirty="0"/>
              <a:t>rodziców i opiekunów prawnych uczniów wspieranych szkół i placówek, </a:t>
            </a:r>
          </a:p>
          <a:p>
            <a:r>
              <a:rPr lang="pl-PL" dirty="0"/>
              <a:t>szkół/ placówek systemu oświaty, </a:t>
            </a:r>
          </a:p>
          <a:p>
            <a:r>
              <a:rPr lang="pl-PL" dirty="0"/>
              <a:t>bibliotek/ instytucji kultury,</a:t>
            </a:r>
          </a:p>
          <a:p>
            <a:r>
              <a:rPr lang="pl-PL" dirty="0"/>
              <a:t>poradni psychologiczno-pedagogicznych.</a:t>
            </a:r>
          </a:p>
        </p:txBody>
      </p:sp>
    </p:spTree>
    <p:extLst>
      <p:ext uri="{BB962C8B-B14F-4D97-AF65-F5344CB8AC3E}">
        <p14:creationId xmlns:p14="http://schemas.microsoft.com/office/powerpoint/2010/main" val="22152878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118085" y="226541"/>
            <a:ext cx="7886700" cy="671744"/>
          </a:xfrm>
        </p:spPr>
        <p:txBody>
          <a:bodyPr>
            <a:normAutofit/>
          </a:bodyPr>
          <a:lstStyle/>
          <a:p>
            <a:r>
              <a:rPr lang="pl-PL" sz="3200" b="1" dirty="0"/>
              <a:t>Partnerstwo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11085" y="908222"/>
            <a:ext cx="8550111" cy="5041556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pl-PL" sz="3500" dirty="0"/>
              <a:t>Partnerami w projekcie mogą być wyłącznie podmioty uprawnione do ubiegania się o dofinansowanie;</a:t>
            </a:r>
          </a:p>
          <a:p>
            <a:pPr>
              <a:lnSpc>
                <a:spcPct val="120000"/>
              </a:lnSpc>
            </a:pPr>
            <a:r>
              <a:rPr lang="pl-PL" sz="3500" dirty="0"/>
              <a:t>Wybór Partnerów jest dokonywany przed złożeniem wniosku o dofinansowanie projektu, a w przypadku gdy data rozpoczęcia realizacji projektu jest wcześniejsza od daty złożenia wniosku -  przed rozpoczęciem realizacji projektu. </a:t>
            </a:r>
          </a:p>
          <a:p>
            <a:pPr>
              <a:lnSpc>
                <a:spcPct val="120000"/>
              </a:lnSpc>
            </a:pPr>
            <a:r>
              <a:rPr lang="pl-PL" sz="3500" dirty="0"/>
              <a:t>Wnioskodawca, będący stroną umowy o dofinansowanie projektu – organ prowadzący szkołę -  pełni rolę Lidera projektu</a:t>
            </a:r>
          </a:p>
          <a:p>
            <a:pPr>
              <a:lnSpc>
                <a:spcPct val="120000"/>
              </a:lnSpc>
            </a:pPr>
            <a:r>
              <a:rPr lang="pl-PL" sz="3500" dirty="0"/>
              <a:t>Wszystkie obowiązki związane z realizacją projektów partnerskich wskazane są w art. 39 ust. 1 ustawy wdrożeniowej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816265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8650" y="852256"/>
            <a:ext cx="7886700" cy="572890"/>
          </a:xfrm>
        </p:spPr>
        <p:txBody>
          <a:bodyPr>
            <a:normAutofit/>
          </a:bodyPr>
          <a:lstStyle/>
          <a:p>
            <a:r>
              <a:rPr lang="pl-PL" sz="3200" b="1" dirty="0"/>
              <a:t>Pytania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1606378"/>
            <a:ext cx="7886700" cy="477666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l-PL" sz="2600" dirty="0"/>
              <a:t>Adresy e-mail PIFE: </a:t>
            </a:r>
          </a:p>
          <a:p>
            <a:pPr marL="0" indent="0">
              <a:buNone/>
            </a:pPr>
            <a:r>
              <a:rPr lang="pl-PL" sz="2600" dirty="0"/>
              <a:t>• pife.olsztyn@warmia.mazury.pl,</a:t>
            </a:r>
          </a:p>
          <a:p>
            <a:pPr marL="0" indent="0">
              <a:buNone/>
            </a:pPr>
            <a:r>
              <a:rPr lang="pl-PL" sz="2600" dirty="0"/>
              <a:t>• pife.elblag@warmia.mazury.pl.</a:t>
            </a:r>
          </a:p>
          <a:p>
            <a:pPr marL="0" indent="0">
              <a:buNone/>
            </a:pPr>
            <a:endParaRPr lang="pl-PL" sz="2600" dirty="0"/>
          </a:p>
          <a:p>
            <a:pPr marL="0" indent="0" algn="ctr">
              <a:buNone/>
            </a:pPr>
            <a:r>
              <a:rPr lang="pl-PL" sz="2600" dirty="0"/>
              <a:t>Pytania merytoryczne związane z naborem (pracownicy DFS) pod nr telefonu: 453 050 261 od wtorku do czwartku w godz. 09.00-11.00.</a:t>
            </a:r>
          </a:p>
          <a:p>
            <a:pPr marL="0" indent="0" algn="ctr">
              <a:buNone/>
            </a:pPr>
            <a:endParaRPr lang="pl-PL" sz="2600" dirty="0"/>
          </a:p>
          <a:p>
            <a:pPr marL="0" indent="0" algn="ctr">
              <a:buNone/>
            </a:pPr>
            <a:r>
              <a:rPr lang="pl-PL" sz="2600" dirty="0"/>
              <a:t>Pytania techniczne związane ze sposobem wypełnienia wniosku o dofinansowanie w generatorze wniosków aplikacyjnych SOWA EFS pod nr telefonu: 89 521 97 46 w poniedziałek, środę oraz piątek w godz. 09.00-12.00 lub adresem email: help_desk_SOWA_EFS_CST@warmia.mazury.pl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70474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02676" y="1248182"/>
            <a:ext cx="8738648" cy="3700890"/>
          </a:xfrm>
        </p:spPr>
        <p:txBody>
          <a:bodyPr>
            <a:noAutofit/>
          </a:bodyPr>
          <a:lstStyle/>
          <a:p>
            <a:pPr algn="ctr"/>
            <a:r>
              <a:rPr lang="pl-PL" sz="3200" dirty="0"/>
              <a:t>Działanie 6.3 Edukacja ogólnokształcąca</a:t>
            </a:r>
            <a:br>
              <a:rPr lang="pl-PL" sz="3200" dirty="0"/>
            </a:br>
            <a:br>
              <a:rPr lang="pl-PL" sz="3200" dirty="0"/>
            </a:br>
            <a:r>
              <a:rPr lang="pl-PL" sz="3200" dirty="0"/>
              <a:t>Dofinansowanie w ramach niniejszego naboru można uzyskać w ramach typu projektu:</a:t>
            </a:r>
            <a:br>
              <a:rPr lang="pl-PL" sz="3200" b="1" dirty="0"/>
            </a:br>
            <a:br>
              <a:rPr lang="pl-PL" sz="3200" b="1" dirty="0"/>
            </a:br>
            <a:br>
              <a:rPr lang="pl-PL" sz="3200" b="1" dirty="0"/>
            </a:br>
            <a:r>
              <a:rPr lang="pl-PL" sz="3200" b="1" dirty="0"/>
              <a:t>Realizacja programów rozwojowych szkół/ placówek systemu oświaty prowadzących kształcenie ogólne.</a:t>
            </a:r>
            <a:br>
              <a:rPr lang="pl-PL" sz="3200" dirty="0"/>
            </a:br>
            <a:endParaRPr lang="pl-PL" sz="3200" b="1" dirty="0"/>
          </a:p>
        </p:txBody>
      </p:sp>
    </p:spTree>
    <p:extLst>
      <p:ext uri="{BB962C8B-B14F-4D97-AF65-F5344CB8AC3E}">
        <p14:creationId xmlns:p14="http://schemas.microsoft.com/office/powerpoint/2010/main" val="4259793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5949112"/>
              </p:ext>
            </p:extLst>
          </p:nvPr>
        </p:nvGraphicFramePr>
        <p:xfrm>
          <a:off x="628650" y="1095632"/>
          <a:ext cx="7886700" cy="5288986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4330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560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24930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000" dirty="0">
                          <a:effectLst/>
                        </a:rPr>
                        <a:t>Kwota przeznaczona na dofinansowanie projektów w naborze:</a:t>
                      </a:r>
                      <a:endParaRPr lang="pl-P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135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Wartość dofinansowania (90%):</a:t>
                      </a:r>
                      <a:endParaRPr lang="pl-P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pl-PL" sz="1800" b="1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1800" b="1" dirty="0">
                          <a:effectLst/>
                        </a:rPr>
                        <a:t>3</a:t>
                      </a:r>
                      <a:r>
                        <a:rPr lang="fr-FR" sz="1800" b="1" dirty="0">
                          <a:effectLst/>
                        </a:rPr>
                        <a:t>0 000 000,00 PLN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2135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w tym wsparcie finansowe EFS (85%):</a:t>
                      </a:r>
                      <a:endParaRPr lang="pl-P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pl-PL" sz="1800" b="1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800" b="1" dirty="0">
                          <a:effectLst/>
                        </a:rPr>
                        <a:t>28 333 333,33 PLN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2135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w tym budżet państwa (5%)</a:t>
                      </a:r>
                      <a:endParaRPr lang="pl-P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pl-PL" sz="1800" b="1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800" b="1" dirty="0">
                          <a:effectLst/>
                        </a:rPr>
                        <a:t>1 666 666,67 PLN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fr-FR" sz="1800" b="1" dirty="0">
                        <a:effectLst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01800" y="31115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pl-PL" altLang="pl-PL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pl-PL" altLang="pl-PL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9978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1029730"/>
            <a:ext cx="7886700" cy="535331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pl-PL" dirty="0"/>
          </a:p>
          <a:p>
            <a:pPr marL="0" indent="0" algn="ctr">
              <a:buNone/>
            </a:pPr>
            <a:r>
              <a:rPr lang="pl-PL" dirty="0"/>
              <a:t>Wkład własny - minimum </a:t>
            </a:r>
            <a:r>
              <a:rPr lang="pl-PL" b="1" dirty="0"/>
              <a:t>10% </a:t>
            </a:r>
            <a:r>
              <a:rPr lang="pl-PL" dirty="0"/>
              <a:t>wydatków kwalifikowalnych. </a:t>
            </a:r>
          </a:p>
          <a:p>
            <a:pPr marL="0" indent="0" algn="ctr">
              <a:buNone/>
            </a:pPr>
            <a:endParaRPr lang="pl-PL" dirty="0"/>
          </a:p>
          <a:p>
            <a:pPr marL="0" indent="0" algn="ctr">
              <a:buNone/>
            </a:pPr>
            <a:r>
              <a:rPr lang="pl-PL" dirty="0"/>
              <a:t>Cross-financing nie może stanowić więcej niż </a:t>
            </a:r>
            <a:r>
              <a:rPr lang="pl-PL" b="1" dirty="0"/>
              <a:t>15 % </a:t>
            </a:r>
            <a:r>
              <a:rPr lang="pl-PL" dirty="0"/>
              <a:t>wartości projektu.</a:t>
            </a:r>
          </a:p>
          <a:p>
            <a:pPr marL="0" indent="0" algn="ctr">
              <a:buNone/>
            </a:pPr>
            <a:endParaRPr lang="pl-PL" dirty="0"/>
          </a:p>
          <a:p>
            <a:pPr marL="0" indent="0" algn="ctr">
              <a:buNone/>
            </a:pPr>
            <a:r>
              <a:rPr lang="pl-PL" dirty="0"/>
              <a:t>Przedmiotowy nabór dotyczy wyłącznie projektów realizowanych z zastosowaniem kwot ryczałtowych, w związku z czym określona została maksymalna wartość projektu (łączny koszt projektu), która nie może przekroczyć równowartości </a:t>
            </a:r>
            <a:r>
              <a:rPr lang="pl-PL" b="1" dirty="0"/>
              <a:t> 846 900,00 PLN </a:t>
            </a:r>
            <a:r>
              <a:rPr lang="pl-PL" dirty="0"/>
              <a:t>(200 000,00 EUR).</a:t>
            </a:r>
          </a:p>
          <a:p>
            <a:pPr marL="0" indent="0" algn="ctr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93342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54524" y="735291"/>
            <a:ext cx="8719794" cy="58728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pl-PL" dirty="0"/>
          </a:p>
          <a:p>
            <a:pPr marL="0" indent="0" algn="ctr">
              <a:buNone/>
            </a:pPr>
            <a:r>
              <a:rPr lang="pl-PL" dirty="0"/>
              <a:t>Nabór wniosków o dofinansowanie projektów jest prowadzony wyłącznie w formie elektronicznej za pośrednictwem systemu SOWA EFS.</a:t>
            </a:r>
          </a:p>
          <a:p>
            <a:pPr marL="0" indent="0" algn="ctr">
              <a:buNone/>
            </a:pPr>
            <a:r>
              <a:rPr lang="pl-PL" dirty="0"/>
              <a:t>Otwarcie naboru – </a:t>
            </a:r>
            <a:r>
              <a:rPr lang="pl-PL" b="1" dirty="0"/>
              <a:t>16 stycznia 2026 r.</a:t>
            </a:r>
          </a:p>
          <a:p>
            <a:pPr marL="0" indent="0" algn="ctr">
              <a:buNone/>
            </a:pPr>
            <a:r>
              <a:rPr lang="pl-PL" dirty="0"/>
              <a:t>Zamknięcie naboru – </a:t>
            </a:r>
            <a:r>
              <a:rPr lang="pl-PL" b="1" dirty="0"/>
              <a:t>5 marca 2026 r.</a:t>
            </a:r>
          </a:p>
          <a:p>
            <a:pPr marL="0" indent="0" algn="ctr">
              <a:buNone/>
            </a:pPr>
            <a:r>
              <a:rPr lang="pl-PL" dirty="0"/>
              <a:t>Wniosek o dofinansowanie projektu należy opracować z wykorzystaniem generatora wniosków o dofinansowanie w SOWA EFS. Aplikacja dostępna jest na stronie </a:t>
            </a:r>
            <a:r>
              <a:rPr lang="pl-PL" dirty="0">
                <a:hlinkClick r:id="rId3"/>
              </a:rPr>
              <a:t>https://sowa2021.efs.gov.pl/</a:t>
            </a:r>
            <a:endParaRPr lang="pl-PL" dirty="0"/>
          </a:p>
          <a:p>
            <a:pPr marL="0" indent="0" algn="ctr">
              <a:buNone/>
            </a:pPr>
            <a:endParaRPr lang="pl-PL" sz="800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428731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158314" y="140044"/>
            <a:ext cx="6357036" cy="815546"/>
          </a:xfrm>
        </p:spPr>
        <p:txBody>
          <a:bodyPr>
            <a:normAutofit/>
          </a:bodyPr>
          <a:lstStyle/>
          <a:p>
            <a:r>
              <a:rPr lang="pl-PL" sz="3200" b="1" dirty="0"/>
              <a:t>Proces wyboru projektów</a:t>
            </a:r>
          </a:p>
        </p:txBody>
      </p:sp>
      <p:graphicFrame>
        <p:nvGraphicFramePr>
          <p:cNvPr id="5" name="Symbol zastępczy zawartości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3691223"/>
              </p:ext>
            </p:extLst>
          </p:nvPr>
        </p:nvGraphicFramePr>
        <p:xfrm>
          <a:off x="782595" y="955591"/>
          <a:ext cx="5374970" cy="593124"/>
        </p:xfrm>
        <a:graphic>
          <a:graphicData uri="http://schemas.openxmlformats.org/drawingml/2006/table">
            <a:tbl>
              <a:tblPr firstRow="1" firstCol="1" bandRow="1"/>
              <a:tblGrid>
                <a:gridCol w="4304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09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31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pl-PL" sz="10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OGŁOSZENIE NABORU</a:t>
                      </a:r>
                      <a:endParaRPr lang="pl-PL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1250481"/>
              </p:ext>
            </p:extLst>
          </p:nvPr>
        </p:nvGraphicFramePr>
        <p:xfrm>
          <a:off x="782595" y="1828801"/>
          <a:ext cx="5717061" cy="555811"/>
        </p:xfrm>
        <a:graphic>
          <a:graphicData uri="http://schemas.openxmlformats.org/drawingml/2006/table">
            <a:tbl>
              <a:tblPr firstRow="1" firstCol="1" bandRow="1"/>
              <a:tblGrid>
                <a:gridCol w="4333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31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581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pl-PL" sz="10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OCENA FORMALNO-MERYTORYCZNA</a:t>
                      </a:r>
                      <a:endParaRPr lang="pl-PL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6447414"/>
              </p:ext>
            </p:extLst>
          </p:nvPr>
        </p:nvGraphicFramePr>
        <p:xfrm>
          <a:off x="782595" y="2664699"/>
          <a:ext cx="4591453" cy="593124"/>
        </p:xfrm>
        <a:graphic>
          <a:graphicData uri="http://schemas.openxmlformats.org/drawingml/2006/table">
            <a:tbl>
              <a:tblPr firstRow="1" firstCol="1" bandRow="1"/>
              <a:tblGrid>
                <a:gridCol w="43083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3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31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pl-PL" sz="10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NEGOCJACJE </a:t>
                      </a:r>
                      <a:br>
                        <a:rPr lang="pl-PL" sz="11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pl-PL" sz="10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Ocena kryterium etapu negocjacji</a:t>
                      </a:r>
                      <a:endParaRPr lang="pl-PL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4034482"/>
              </p:ext>
            </p:extLst>
          </p:nvPr>
        </p:nvGraphicFramePr>
        <p:xfrm>
          <a:off x="782596" y="3579098"/>
          <a:ext cx="4489623" cy="544183"/>
        </p:xfrm>
        <a:graphic>
          <a:graphicData uri="http://schemas.openxmlformats.org/drawingml/2006/table">
            <a:tbl>
              <a:tblPr firstRow="1" firstCol="1" bandRow="1"/>
              <a:tblGrid>
                <a:gridCol w="43240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5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41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800"/>
                        </a:spcAft>
                      </a:pPr>
                      <a:r>
                        <a:rPr lang="pl-PL" sz="10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PUBLIKACJA LISTY RANKINGOWEJ WSZYSTKICH</a:t>
                      </a:r>
                      <a:r>
                        <a:rPr lang="pl-PL" sz="10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pl-PL" sz="10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WND PODLEGAJĄCYCH OCENIE W RAMACH NABORU</a:t>
                      </a:r>
                      <a:endParaRPr lang="pl-PL" sz="1000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pl-PL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3091940"/>
              </p:ext>
            </p:extLst>
          </p:nvPr>
        </p:nvGraphicFramePr>
        <p:xfrm>
          <a:off x="782596" y="4444556"/>
          <a:ext cx="4333104" cy="597001"/>
        </p:xfrm>
        <a:graphic>
          <a:graphicData uri="http://schemas.openxmlformats.org/drawingml/2006/table">
            <a:tbl>
              <a:tblPr firstRow="1" firstCol="1" bandRow="1"/>
              <a:tblGrid>
                <a:gridCol w="43331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9700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pl-PL" sz="10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PODPISANIE UMOWY O DOFINANSOWANIE PROJEKTU</a:t>
                      </a:r>
                      <a:endParaRPr lang="pl-PL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7610986"/>
              </p:ext>
            </p:extLst>
          </p:nvPr>
        </p:nvGraphicFramePr>
        <p:xfrm>
          <a:off x="782595" y="5362833"/>
          <a:ext cx="4589961" cy="593124"/>
        </p:xfrm>
        <a:graphic>
          <a:graphicData uri="http://schemas.openxmlformats.org/drawingml/2006/table">
            <a:tbl>
              <a:tblPr firstRow="1" firstCol="1" bandRow="1"/>
              <a:tblGrid>
                <a:gridCol w="4357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2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31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pl-PL" sz="10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PROCEDURA</a:t>
                      </a:r>
                      <a:r>
                        <a:rPr lang="pl-PL" sz="1000" b="1" baseline="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ODWOŁAWCZA</a:t>
                      </a:r>
                      <a:endParaRPr lang="pl-PL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9" name="pole tekstowe 8">
            <a:extLst>
              <a:ext uri="{FF2B5EF4-FFF2-40B4-BE49-F238E27FC236}">
                <a16:creationId xmlns:a16="http://schemas.microsoft.com/office/drawing/2014/main" id="{9A5E94E8-9AAB-470B-BFD5-7FD83249BB33}"/>
              </a:ext>
            </a:extLst>
          </p:cNvPr>
          <p:cNvSpPr txBox="1"/>
          <p:nvPr/>
        </p:nvSpPr>
        <p:spPr>
          <a:xfrm>
            <a:off x="5372556" y="2902591"/>
            <a:ext cx="1951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/>
              <a:t>MAJ</a:t>
            </a:r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D6E8A699-4CDC-4E78-ADA8-1B0C686AEAE1}"/>
              </a:ext>
            </a:extLst>
          </p:cNvPr>
          <p:cNvSpPr txBox="1"/>
          <p:nvPr/>
        </p:nvSpPr>
        <p:spPr>
          <a:xfrm>
            <a:off x="5372556" y="4655890"/>
            <a:ext cx="1883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/>
              <a:t> CZERWIEC</a:t>
            </a:r>
          </a:p>
        </p:txBody>
      </p:sp>
    </p:spTree>
    <p:extLst>
      <p:ext uri="{BB962C8B-B14F-4D97-AF65-F5344CB8AC3E}">
        <p14:creationId xmlns:p14="http://schemas.microsoft.com/office/powerpoint/2010/main" val="15230831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089805" y="277220"/>
            <a:ext cx="7886700" cy="605841"/>
          </a:xfrm>
        </p:spPr>
        <p:txBody>
          <a:bodyPr>
            <a:normAutofit/>
          </a:bodyPr>
          <a:lstStyle/>
          <a:p>
            <a:r>
              <a:rPr lang="pl-PL" sz="3200" b="1" dirty="0"/>
              <a:t>Negocjacje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1598141"/>
            <a:ext cx="7886700" cy="478490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pl-PL" dirty="0"/>
              <a:t>Negocjacjom podlegają wszystkie wnioski, które spełniły kryteria wyboru projektów i uzyskały wymaganą minimalną liczbę punktów.</a:t>
            </a:r>
          </a:p>
          <a:p>
            <a:pPr marL="0" indent="0" algn="ctr">
              <a:buNone/>
            </a:pPr>
            <a:endParaRPr lang="pl-PL" dirty="0"/>
          </a:p>
          <a:p>
            <a:pPr marL="0" indent="0" algn="ctr">
              <a:buNone/>
            </a:pPr>
            <a:r>
              <a:rPr lang="pl-PL" dirty="0"/>
              <a:t>Negocjacje mogą być prowadzone w formie ustnej </a:t>
            </a:r>
            <a:br>
              <a:rPr lang="pl-PL" dirty="0"/>
            </a:br>
            <a:r>
              <a:rPr lang="pl-PL" dirty="0"/>
              <a:t>(w tym w formule online) bądź pisemnej </a:t>
            </a:r>
            <a:br>
              <a:rPr lang="pl-PL" dirty="0"/>
            </a:br>
            <a:r>
              <a:rPr lang="pl-PL" dirty="0"/>
              <a:t>(z wykorzystaniem elektronicznych kanałów komunikacji – e-mail, SOWA EFS).</a:t>
            </a:r>
          </a:p>
          <a:p>
            <a:pPr marL="0" indent="0" algn="ctr">
              <a:buNone/>
            </a:pPr>
            <a:endParaRPr lang="pl-PL" dirty="0"/>
          </a:p>
          <a:p>
            <a:pPr marL="0" indent="0" algn="ctr">
              <a:buNone/>
            </a:pPr>
            <a:r>
              <a:rPr lang="pl-PL" dirty="0"/>
              <a:t>Negocjacje muszą zakończyć się w terminie 30 dni roboczych od otrzymania pisma.</a:t>
            </a:r>
          </a:p>
        </p:txBody>
      </p:sp>
    </p:spTree>
    <p:extLst>
      <p:ext uri="{BB962C8B-B14F-4D97-AF65-F5344CB8AC3E}">
        <p14:creationId xmlns:p14="http://schemas.microsoft.com/office/powerpoint/2010/main" val="986468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080377" y="0"/>
            <a:ext cx="7886700" cy="1091954"/>
          </a:xfrm>
        </p:spPr>
        <p:txBody>
          <a:bodyPr>
            <a:normAutofit/>
          </a:bodyPr>
          <a:lstStyle/>
          <a:p>
            <a:r>
              <a:rPr lang="pl-PL" sz="3200" b="1" dirty="0"/>
              <a:t>Wnioskodawca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20512" y="1187165"/>
            <a:ext cx="8213692" cy="4885267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pl-PL" sz="2400" dirty="0"/>
              <a:t>Zgodnie z kryterium specyficznym dostępu nr 1 Wnioskodawcą jest organ prowadzący szkołę/ placówkę systemu oświaty, w której realizowany będzie projekt.</a:t>
            </a:r>
          </a:p>
          <a:p>
            <a:pPr marL="0" indent="0" algn="ctr">
              <a:lnSpc>
                <a:spcPct val="150000"/>
              </a:lnSpc>
              <a:buNone/>
            </a:pPr>
            <a:endParaRPr lang="pl-PL" sz="2400" dirty="0"/>
          </a:p>
          <a:p>
            <a:pPr marL="0" indent="0" algn="ctr">
              <a:lnSpc>
                <a:spcPct val="150000"/>
              </a:lnSpc>
              <a:buNone/>
            </a:pPr>
            <a:r>
              <a:rPr lang="pl-PL" sz="2400" dirty="0"/>
              <a:t>Przedmiotowy nabór skierowany jest wyłącznie do uczniów i nauczycieli szkół/ placówek systemu oświaty prowadzących kształcenie ogólne zlokalizowanych na terenie województwa warmińsko-mazurskiego, z wyłączeniem:. </a:t>
            </a:r>
          </a:p>
        </p:txBody>
      </p:sp>
    </p:spTree>
    <p:extLst>
      <p:ext uri="{BB962C8B-B14F-4D97-AF65-F5344CB8AC3E}">
        <p14:creationId xmlns:p14="http://schemas.microsoft.com/office/powerpoint/2010/main" val="2619127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080377" y="0"/>
            <a:ext cx="7886700" cy="1091954"/>
          </a:xfrm>
        </p:spPr>
        <p:txBody>
          <a:bodyPr>
            <a:normAutofit/>
          </a:bodyPr>
          <a:lstStyle/>
          <a:p>
            <a:r>
              <a:rPr lang="pl-PL" sz="3200" b="1" dirty="0"/>
              <a:t>Wnioskodawca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20512" y="1187165"/>
            <a:ext cx="8213692" cy="4885267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pl-PL" sz="2400" dirty="0"/>
              <a:t>- szkół/ placówek systemu oświaty prowadzących kształcenie ogólne zgodnie ze Strategią ZIT MOF Ełk oraz Strategią ZIT MOF Olsztyn;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pl-PL" sz="2400" dirty="0"/>
              <a:t>- jednostek samorządu terytorialnego, których szkoły objęte są wsparciem w projekcie strategicznym realizowanym w ramach Działania 6.3 pn. „Młodzi Kreatywni”;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pl-PL" sz="2400" dirty="0"/>
              <a:t>- szkół/ placówek systemu oświaty prowadzących kształcenie specjalne.</a:t>
            </a:r>
          </a:p>
          <a:p>
            <a:pPr marL="0" indent="0" algn="ctr">
              <a:lnSpc>
                <a:spcPct val="150000"/>
              </a:lnSpc>
              <a:buNone/>
            </a:pP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204112508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 próba.pptx" id="{C8949DC2-7D54-40E7-A22E-B9228A094069}" vid="{7722B6AC-B982-40FC-AEF3-F63F117DBBB9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próbna</Template>
  <TotalTime>1423</TotalTime>
  <Words>737</Words>
  <Application>Microsoft Office PowerPoint</Application>
  <PresentationFormat>Pokaz na ekranie (4:3)</PresentationFormat>
  <Paragraphs>83</Paragraphs>
  <Slides>12</Slides>
  <Notes>3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Motyw pakietu Office</vt:lpstr>
      <vt:lpstr>Fundusze Europejskie dla Warmii i Mazur (FEWiM) 2021-2027</vt:lpstr>
      <vt:lpstr>Działanie 6.3 Edukacja ogólnokształcąca  Dofinansowanie w ramach niniejszego naboru można uzyskać w ramach typu projektu:   Realizacja programów rozwojowych szkół/ placówek systemu oświaty prowadzących kształcenie ogólne. </vt:lpstr>
      <vt:lpstr>Prezentacja programu PowerPoint</vt:lpstr>
      <vt:lpstr>Prezentacja programu PowerPoint</vt:lpstr>
      <vt:lpstr>Prezentacja programu PowerPoint</vt:lpstr>
      <vt:lpstr>Proces wyboru projektów</vt:lpstr>
      <vt:lpstr>Negocjacje</vt:lpstr>
      <vt:lpstr>Wnioskodawca</vt:lpstr>
      <vt:lpstr>Wnioskodawca</vt:lpstr>
      <vt:lpstr>Grupa docelowa</vt:lpstr>
      <vt:lpstr>Partnerstwo</vt:lpstr>
      <vt:lpstr>Pytania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Sabina Ropiak</dc:creator>
  <cp:lastModifiedBy>Michał Komorkiewicz</cp:lastModifiedBy>
  <cp:revision>68</cp:revision>
  <cp:lastPrinted>2023-05-25T05:32:37Z</cp:lastPrinted>
  <dcterms:created xsi:type="dcterms:W3CDTF">2023-01-20T07:35:09Z</dcterms:created>
  <dcterms:modified xsi:type="dcterms:W3CDTF">2026-02-10T07:31:43Z</dcterms:modified>
</cp:coreProperties>
</file>