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0" r:id="rId2"/>
    <p:sldId id="261" r:id="rId3"/>
    <p:sldId id="273" r:id="rId4"/>
    <p:sldId id="264" r:id="rId5"/>
    <p:sldId id="265" r:id="rId6"/>
    <p:sldId id="266" r:id="rId7"/>
    <p:sldId id="288" r:id="rId8"/>
    <p:sldId id="267" r:id="rId9"/>
    <p:sldId id="268" r:id="rId10"/>
    <p:sldId id="269" r:id="rId11"/>
    <p:sldId id="263" r:id="rId12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nika Żokowska" initials="MŻ" lastIdx="1" clrIdx="0">
    <p:extLst>
      <p:ext uri="{19B8F6BF-5375-455C-9EA6-DF929625EA0E}">
        <p15:presenceInfo xmlns:p15="http://schemas.microsoft.com/office/powerpoint/2012/main" userId="Monika Żokowsk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95535" autoAdjust="0"/>
  </p:normalViewPr>
  <p:slideViewPr>
    <p:cSldViewPr snapToGrid="0">
      <p:cViewPr varScale="1">
        <p:scale>
          <a:sx n="109" d="100"/>
          <a:sy n="109" d="100"/>
        </p:scale>
        <p:origin x="1662" y="102"/>
      </p:cViewPr>
      <p:guideLst/>
    </p:cSldViewPr>
  </p:slideViewPr>
  <p:outlineViewPr>
    <p:cViewPr>
      <p:scale>
        <a:sx n="33" d="100"/>
        <a:sy n="33" d="100"/>
      </p:scale>
      <p:origin x="0" y="-324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7" d="100"/>
          <a:sy n="47" d="100"/>
        </p:scale>
        <p:origin x="2792" y="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99615F-D00C-448F-AC7B-A2B690C3B038}" type="datetimeFigureOut">
              <a:rPr lang="pl-PL" smtClean="0"/>
              <a:t>07.02.2024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8164B-1A4D-4CB3-84AB-48412B43D72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4320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68164B-1A4D-4CB3-84AB-48412B43D722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462766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68164B-1A4D-4CB3-84AB-48412B43D722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377624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68164B-1A4D-4CB3-84AB-48412B43D722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8909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8164B-1A4D-4CB3-84AB-48412B43D722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9290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8164B-1A4D-4CB3-84AB-48412B43D722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81436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8164B-1A4D-4CB3-84AB-48412B43D722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0062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68164B-1A4D-4CB3-84AB-48412B43D722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55478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68164B-1A4D-4CB3-84AB-48412B43D722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93217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68164B-1A4D-4CB3-84AB-48412B43D722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294236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68164B-1A4D-4CB3-84AB-48412B43D722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782349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b="1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68164B-1A4D-4CB3-84AB-48412B43D722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69207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i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>
            <a:extLst>
              <a:ext uri="{FF2B5EF4-FFF2-40B4-BE49-F238E27FC236}">
                <a16:creationId xmlns:a16="http://schemas.microsoft.com/office/drawing/2014/main" id="{B2584E3D-9A1F-4CED-82CC-C9D7C81B0E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2" y="0"/>
            <a:ext cx="9148210" cy="68579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14" name="Tytuł 13">
            <a:extLst>
              <a:ext uri="{FF2B5EF4-FFF2-40B4-BE49-F238E27FC236}">
                <a16:creationId xmlns:a16="http://schemas.microsoft.com/office/drawing/2014/main" id="{D90BA087-927F-48A6-83CD-5CCD11E336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2998" y="2361460"/>
            <a:ext cx="6858001" cy="1067540"/>
          </a:xfrm>
        </p:spPr>
        <p:txBody>
          <a:bodyPr/>
          <a:lstStyle>
            <a:lvl1pPr>
              <a:defRPr sz="3000"/>
            </a:lvl1pPr>
          </a:lstStyle>
          <a:p>
            <a:r>
              <a:rPr lang="pl-PL" dirty="0"/>
              <a:t>                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69196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ajd – zawartość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6D78B68C-224D-46DF-B945-7F24A95D59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78889"/>
            <a:ext cx="7886700" cy="1180730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192784"/>
            <a:ext cx="7886700" cy="4270159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52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ajd – zawartość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ABD72F9F-BF24-4F45-A08D-FC86384DB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98989"/>
            <a:ext cx="1971675" cy="5743854"/>
          </a:xfrm>
        </p:spPr>
        <p:txBody>
          <a:bodyPr vert="eaVert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98989"/>
            <a:ext cx="5800725" cy="5743854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50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– zawartość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77D0721-47E8-488C-B524-36377D8EC8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109195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55815"/>
            <a:ext cx="7886700" cy="43272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58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ajd – zawartość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45C8F2BD-575F-4487-8CD4-737C0ADD1A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7831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– zawartoś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32ADA8B-532B-4E0F-8AB0-C3CD05A58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4500"/>
            <a:ext cx="7886700" cy="126062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263806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263805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19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ajd – zawartość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7ECE12DD-5A2B-4450-A88B-54FDC5995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34500"/>
            <a:ext cx="7886700" cy="95878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970843"/>
            <a:ext cx="3868340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894120"/>
            <a:ext cx="3868340" cy="3598753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970843"/>
            <a:ext cx="3887391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820" y="2894118"/>
            <a:ext cx="3887391" cy="3598754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ajd – zawartość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C310A338-9DD0-42B9-8433-85177AD1C0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32155"/>
            <a:ext cx="7886700" cy="135828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435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ajd – zawartość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1009301C-4771-4127-81BE-A051F4E73E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23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ajd – zawartość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51141260-94FB-45D9-AEA3-95662F658C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967666"/>
            <a:ext cx="2949178" cy="125175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0628"/>
            <a:ext cx="4629150" cy="502476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19417"/>
            <a:ext cx="2949178" cy="4065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87254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ajd – zawartość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3472AC6D-E49A-428F-949F-D0E182FE44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52256"/>
            <a:ext cx="2949178" cy="14204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189608"/>
            <a:ext cx="4629150" cy="492710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72683"/>
            <a:ext cx="2949178" cy="38440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26097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E87AE-B05F-4F0E-8F80-8A6A89979CA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25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>
            <a:extLst>
              <a:ext uri="{FF2B5EF4-FFF2-40B4-BE49-F238E27FC236}">
                <a16:creationId xmlns:a16="http://schemas.microsoft.com/office/drawing/2014/main" id="{B2D847E3-1374-4450-B213-6AA8BAE11D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 defTabSz="457200">
              <a:lnSpc>
                <a:spcPct val="100000"/>
              </a:lnSpc>
              <a:buClr>
                <a:srgbClr val="5FCBEF"/>
              </a:buClr>
              <a:buSzPct val="80000"/>
            </a:pPr>
            <a:r>
              <a:rPr lang="pl-PL" sz="2800" dirty="0">
                <a:solidFill>
                  <a:srgbClr val="0070C0"/>
                </a:solidFill>
                <a:latin typeface="Albertus Extra Bold" panose="020E0802040304020204" pitchFamily="34" charset="0"/>
              </a:rPr>
              <a:t>Kryteria specyficzne premiujące</a:t>
            </a:r>
          </a:p>
          <a:p>
            <a:endParaRPr lang="pl-PL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A5C509-7966-470F-BF4B-BBD9BD2A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>
                <a:solidFill>
                  <a:srgbClr val="002060"/>
                </a:solidFill>
                <a:latin typeface="Albertus Extra Bold" panose="020E0802040304020204" pitchFamily="34" charset="0"/>
              </a:rPr>
              <a:t>Kryteria wyboru projektów</a:t>
            </a:r>
            <a:br>
              <a:rPr lang="pl-PL" dirty="0">
                <a:solidFill>
                  <a:srgbClr val="002060"/>
                </a:solidFill>
                <a:latin typeface="Albertus Extra Bold" panose="020E0802040304020204" pitchFamily="34" charset="0"/>
              </a:rPr>
            </a:br>
            <a:r>
              <a:rPr lang="pl-PL" dirty="0">
                <a:solidFill>
                  <a:srgbClr val="002060"/>
                </a:solidFill>
                <a:latin typeface="Albertus Extra Bold" panose="020E0802040304020204" pitchFamily="34" charset="0"/>
              </a:rPr>
              <a:t> </a:t>
            </a:r>
            <a:r>
              <a:rPr lang="pl-PL" b="1" dirty="0"/>
              <a:t>Działanie 6.1 Kompetencje dla regionu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66191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852254"/>
            <a:ext cx="7886700" cy="230242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pl-PL" sz="2200" dirty="0">
                <a:solidFill>
                  <a:srgbClr val="2E83C3"/>
                </a:solidFill>
                <a:latin typeface="Trebuchet MS" panose="020B0603020202020204" pitchFamily="34" charset="0"/>
              </a:rPr>
              <a:t>7.</a:t>
            </a:r>
            <a:br>
              <a:rPr lang="pl-PL" sz="2200" dirty="0">
                <a:solidFill>
                  <a:srgbClr val="2E83C3"/>
                </a:solidFill>
                <a:latin typeface="Trebuchet MS" panose="020B0603020202020204" pitchFamily="34" charset="0"/>
              </a:rPr>
            </a:br>
            <a:br>
              <a:rPr lang="pl-PL" sz="1800" dirty="0">
                <a:solidFill>
                  <a:srgbClr val="2E83C3"/>
                </a:solidFill>
                <a:latin typeface="Trebuchet MS" panose="020B0603020202020204" pitchFamily="34" charset="0"/>
              </a:rPr>
            </a:br>
            <a:r>
              <a:rPr lang="pl-PL" sz="2200" dirty="0">
                <a:solidFill>
                  <a:srgbClr val="2E83C3"/>
                </a:solidFill>
                <a:latin typeface="Trebuchet MS" panose="020B0603020202020204" pitchFamily="34" charset="0"/>
              </a:rPr>
              <a:t>Projekt jest realizowany na terenie powiatów pogranicza.</a:t>
            </a:r>
            <a:br>
              <a:rPr lang="pl-PL" sz="2200" dirty="0">
                <a:solidFill>
                  <a:srgbClr val="2E83C3"/>
                </a:solidFill>
                <a:latin typeface="Antique Olive" panose="020B0603020204030204" pitchFamily="34" charset="0"/>
              </a:rPr>
            </a:br>
            <a:endParaRPr lang="pl-PL" sz="2200" dirty="0">
              <a:latin typeface="Antique Olive" panose="020B0603020204030204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3328416"/>
            <a:ext cx="7886700" cy="305462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pl-PL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Kryterium zostanie spełnione jeżeli projekt realizowany jest przynajmniej na terenie jednego z powiatów leżących wzdłuż granicy z Federacją Rosyjską: braniewskiego, bartoszyckiego, kętrzyńskiego, węgorzewskiego lub gołdapskiego.</a:t>
            </a:r>
          </a:p>
          <a:p>
            <a:pPr marL="0" lvl="0" indent="0" defTabSz="457200">
              <a:lnSpc>
                <a:spcPct val="100000"/>
              </a:lnSpc>
              <a:buClr>
                <a:srgbClr val="5FCBEF"/>
              </a:buClr>
              <a:buSzPct val="80000"/>
              <a:buNone/>
            </a:pPr>
            <a:endParaRPr lang="pl-PL" sz="2000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</a:endParaRPr>
          </a:p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pl-PL" sz="2000" dirty="0">
                <a:latin typeface="Trebuchet MS" panose="020B0603020202020204" pitchFamily="34" charset="0"/>
              </a:rPr>
              <a:t>Za spełnienie kryterium Wnioskodawca otrzymuje maksymalnie 2 pkt.</a:t>
            </a:r>
          </a:p>
        </p:txBody>
      </p:sp>
    </p:spTree>
    <p:extLst>
      <p:ext uri="{BB962C8B-B14F-4D97-AF65-F5344CB8AC3E}">
        <p14:creationId xmlns:p14="http://schemas.microsoft.com/office/powerpoint/2010/main" val="2234717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>
            <a:extLst>
              <a:ext uri="{FF2B5EF4-FFF2-40B4-BE49-F238E27FC236}">
                <a16:creationId xmlns:a16="http://schemas.microsoft.com/office/drawing/2014/main" id="{00B3A38C-5342-4CE5-ACE6-9E9BDC9B1E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>
                <a:latin typeface="Antique Olive" panose="020B0603020204030204" pitchFamily="34" charset="0"/>
              </a:rPr>
              <a:t>Dziękuję za uwagę </a:t>
            </a:r>
            <a:r>
              <a:rPr lang="pl-PL" sz="4000" dirty="0">
                <a:sym typeface="Wingdings" panose="05000000000000000000" pitchFamily="2" charset="2"/>
              </a:rPr>
              <a:t></a:t>
            </a:r>
            <a:endParaRPr lang="pl-PL" sz="4000" dirty="0"/>
          </a:p>
          <a:p>
            <a:endParaRPr lang="pl-PL" dirty="0">
              <a:solidFill>
                <a:schemeClr val="accent4"/>
              </a:solidFill>
              <a:latin typeface="Antique Olive" panose="020B0603020204030204" pitchFamily="34" charset="0"/>
            </a:endParaRP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1D51D081-70A4-4394-992C-F64ABA4AC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pl-PL" dirty="0">
                <a:solidFill>
                  <a:schemeClr val="accent4"/>
                </a:solidFill>
                <a:latin typeface="Antique Olive" panose="020B0603020204030204" pitchFamily="34" charset="0"/>
              </a:rPr>
            </a:br>
            <a:endParaRPr lang="pl-P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515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48739"/>
            <a:ext cx="7886700" cy="109195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pl-PL" sz="2800" dirty="0">
                <a:solidFill>
                  <a:srgbClr val="5FCBEF">
                    <a:lumMod val="75000"/>
                  </a:srgbClr>
                </a:solidFill>
                <a:latin typeface="Antique Olive" panose="020B0603020204030204" pitchFamily="34" charset="0"/>
              </a:rPr>
              <a:t>Kryteria specyficzne premiujące.</a:t>
            </a:r>
            <a:endParaRPr lang="pl-PL" sz="2800" dirty="0">
              <a:latin typeface="Antique Olive" panose="020B0603020204030204" pitchFamily="34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F9CDB72-B690-47E6-BF29-A11D2EBC1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415395"/>
            <a:ext cx="7886700" cy="3967649"/>
          </a:xfrm>
          <a:pattFill prst="pct5">
            <a:fgClr>
              <a:schemeClr val="accent3"/>
            </a:fgClr>
            <a:bgClr>
              <a:schemeClr val="bg1"/>
            </a:bgClr>
          </a:patt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lvl="0" indent="0" defTabSz="457200">
              <a:lnSpc>
                <a:spcPct val="100000"/>
              </a:lnSpc>
              <a:buClr>
                <a:srgbClr val="5FCBEF"/>
              </a:buClr>
              <a:buSzPct val="80000"/>
              <a:buNone/>
            </a:pPr>
            <a:endParaRPr lang="pl-PL" sz="2000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</a:endParaRPr>
          </a:p>
          <a:p>
            <a:pPr marL="342900" lvl="0" indent="-342900" algn="just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pl-PL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Kryterium fakultatywne – spełnienie kryterium nie jest konieczne do przyznania dofinansowania ale ma charakter premiujący</a:t>
            </a:r>
          </a:p>
          <a:p>
            <a:pPr marL="342900" indent="-342900" algn="just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pl-PL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Przyznanie 0 punktów nie dyskwalifikuje z możliwości uzyskania dofinansowania.</a:t>
            </a:r>
          </a:p>
          <a:p>
            <a:pPr marL="0" lvl="0" indent="0" algn="just" defTabSz="457200">
              <a:lnSpc>
                <a:spcPct val="100000"/>
              </a:lnSpc>
              <a:buClr>
                <a:srgbClr val="5FCBEF"/>
              </a:buClr>
              <a:buSzPct val="80000"/>
              <a:buNone/>
            </a:pPr>
            <a:endParaRPr lang="pl-PL" sz="2000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</a:endParaRPr>
          </a:p>
        </p:txBody>
      </p:sp>
      <p:sp>
        <p:nvSpPr>
          <p:cNvPr id="6" name="Strzałka kolista 5"/>
          <p:cNvSpPr/>
          <p:nvPr/>
        </p:nvSpPr>
        <p:spPr>
          <a:xfrm>
            <a:off x="3124200" y="4480499"/>
            <a:ext cx="2895600" cy="310184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5366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852255"/>
            <a:ext cx="7886700" cy="1252589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pl-PL" sz="240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/>
              </a:rPr>
              <a:t>1.</a:t>
            </a:r>
            <a:br>
              <a:rPr lang="pl-PL" sz="180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/>
              </a:rPr>
            </a:br>
            <a:r>
              <a:rPr lang="pl-PL" sz="220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rebuchet MS" panose="020B0603020202020204"/>
              </a:rPr>
              <a:t>Projekt zakłada objęcie wsparciem większą liczbę szkół podstawowych od minimalnych wartości wskazanych w kryteriach specyficznych dostępu nr 9 lub 10 lub 11.</a:t>
            </a:r>
            <a:endParaRPr lang="pl-PL" sz="220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ntique Olive" panose="020B0603020204030204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2346385"/>
            <a:ext cx="7886700" cy="40366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lvl="0" indent="0" defTabSz="457200">
              <a:lnSpc>
                <a:spcPct val="100000"/>
              </a:lnSpc>
              <a:buClr>
                <a:srgbClr val="5FCBEF"/>
              </a:buClr>
              <a:buSzPct val="80000"/>
              <a:buNone/>
            </a:pPr>
            <a:r>
              <a:rPr lang="pl-PL" sz="18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  <a:t>Za spełnienie kryterium Wnioskodawca otrzymuje:</a:t>
            </a:r>
          </a:p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pl-PL" sz="18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  <a:t>- 5 punktów za projekt, który zakłada objęcie wsparciem dodatkowej liczby szkół podstawowych do 10% wartości wskazanych w kryteriach specyficznych dostępu nr 9 lub 10 lub 11.</a:t>
            </a:r>
          </a:p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pl-PL" sz="18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  <a:t>- 10 punktów za projekt, który zakłada objęcie wsparciem dodatkowej liczby szkół podstawowych powyżej 10% do 20% wartości wskazanych w kryteriach specyficznych dostępu nr 9 lub 10 lub 11.</a:t>
            </a:r>
          </a:p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pl-PL" sz="1800" dirty="0">
                <a:solidFill>
                  <a:srgbClr val="EBEBEB">
                    <a:lumMod val="10000"/>
                  </a:srgbClr>
                </a:solidFill>
                <a:latin typeface="Trebuchet MS" panose="020B0603020202020204"/>
              </a:rPr>
              <a:t>- 15 punktów za projekt, który zakłada objęcie wsparciem dodatkowej liczby szkół podstawowych powyżej 20% wartości wskazanych w kryteriach specyficznych dostępu nr 9 lub 10 lub 11.</a:t>
            </a:r>
          </a:p>
          <a:p>
            <a:endParaRPr lang="pl-PL" sz="1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377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852254"/>
            <a:ext cx="7886700" cy="225670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pl-PL" sz="2000" dirty="0">
                <a:solidFill>
                  <a:srgbClr val="2E83C3"/>
                </a:solidFill>
                <a:latin typeface="Trebuchet MS" panose="020B0603020202020204" pitchFamily="34" charset="0"/>
              </a:rPr>
              <a:t>2.</a:t>
            </a:r>
            <a:br>
              <a:rPr lang="pl-PL" sz="2000" dirty="0">
                <a:solidFill>
                  <a:srgbClr val="2E83C3"/>
                </a:solidFill>
                <a:latin typeface="Trebuchet MS" panose="020B0603020202020204" pitchFamily="34" charset="0"/>
              </a:rPr>
            </a:br>
            <a:r>
              <a:rPr lang="pl-PL" sz="2000" dirty="0">
                <a:solidFill>
                  <a:srgbClr val="2E83C3"/>
                </a:solidFill>
                <a:latin typeface="Trebuchet MS" panose="020B0603020202020204" pitchFamily="34" charset="0"/>
              </a:rPr>
              <a:t>Wnioskodawca łącznie z partnerem/partnerami projektu (o ile dotyczy) posiada doświadczenie we wprowadzaniu w szkole lub placówce systemu oświaty kształcenia ogólnego minimum 2 nowatorskich rozwiązań programowych, organizacyjnych lub metodycznych w okresie ostatnich 3 lat przed terminem złożenia wniosku o dofinansowanie projektu.</a:t>
            </a:r>
            <a:endParaRPr lang="pl-PL" sz="2000" dirty="0">
              <a:latin typeface="Trebuchet MS" panose="020B0603020202020204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3251200"/>
            <a:ext cx="7886700" cy="313184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lvl="0" indent="0" defTabSz="457200">
              <a:lnSpc>
                <a:spcPct val="100000"/>
              </a:lnSpc>
              <a:buClr>
                <a:srgbClr val="5FCBEF"/>
              </a:buClr>
              <a:buSzPct val="80000"/>
              <a:buNone/>
            </a:pPr>
            <a:r>
              <a:rPr lang="pl-PL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Nowatorskie rozwiązania programowe, organizacyjne lub metodyczne mają być związane z kształtowaniem kompetencji kluczowych i umiejętności podstawowych,  lub przekrojowych na jednym z pięciu poziomów: </a:t>
            </a:r>
          </a:p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pl-PL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1) kształcenie uczniów,</a:t>
            </a:r>
          </a:p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pl-PL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2) doskonalenie zawodowe nauczycieli,</a:t>
            </a:r>
          </a:p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pl-PL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3) program nauczania wraz z formą nauczania,</a:t>
            </a:r>
          </a:p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pl-PL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4) przestrzeń szkoły, sprzęt i doposażenie,</a:t>
            </a:r>
          </a:p>
          <a:p>
            <a:pPr marL="34290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pl-PL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5) rozwiązania organizacyjne placówki. </a:t>
            </a:r>
          </a:p>
          <a:p>
            <a:pPr marL="34290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pl-PL" sz="1700" dirty="0">
                <a:latin typeface="Trebuchet MS" panose="020B0603020202020204" pitchFamily="34" charset="0"/>
              </a:rPr>
              <a:t>Za spełnienie kryterium Wnioskodawca otrzymuje maksymalnie 5 pkt.</a:t>
            </a:r>
            <a:endParaRPr lang="pl-PL" sz="1700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 pitchFamily="34" charset="0"/>
            </a:endParaRPr>
          </a:p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endParaRPr lang="pl-PL" sz="1700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</a:endParaRPr>
          </a:p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endParaRPr lang="pl-PL" sz="1700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</a:endParaRPr>
          </a:p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endParaRPr lang="pl-PL" sz="1700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</a:endParaRPr>
          </a:p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endParaRPr lang="pl-PL" sz="1800" dirty="0">
              <a:solidFill>
                <a:prstClr val="black">
                  <a:lumMod val="75000"/>
                  <a:lumOff val="25000"/>
                </a:prstClr>
              </a:solidFill>
              <a:latin typeface="Trebuchet MS" panose="020B0603020202020204"/>
            </a:endParaRPr>
          </a:p>
          <a:p>
            <a:pPr marL="0" indent="0">
              <a:buNone/>
            </a:pPr>
            <a:endParaRPr lang="pl-PL" sz="1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571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307966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pl-PL" sz="2200" dirty="0">
                <a:solidFill>
                  <a:srgbClr val="2E83C3"/>
                </a:solidFill>
                <a:latin typeface="Trebuchet MS" panose="020B0603020202020204" pitchFamily="34" charset="0"/>
              </a:rPr>
              <a:t>3.</a:t>
            </a:r>
            <a:br>
              <a:rPr lang="pl-PL" sz="2200" dirty="0">
                <a:solidFill>
                  <a:srgbClr val="2E83C3"/>
                </a:solidFill>
                <a:latin typeface="Trebuchet MS" panose="020B0603020202020204" pitchFamily="34" charset="0"/>
              </a:rPr>
            </a:br>
            <a:br>
              <a:rPr lang="pl-PL" sz="2200" dirty="0">
                <a:solidFill>
                  <a:srgbClr val="2E83C3"/>
                </a:solidFill>
                <a:latin typeface="Trebuchet MS" panose="020B0603020202020204" pitchFamily="34" charset="0"/>
              </a:rPr>
            </a:br>
            <a:r>
              <a:rPr lang="pl-PL" sz="2200" dirty="0">
                <a:solidFill>
                  <a:srgbClr val="2E83C3"/>
                </a:solidFill>
                <a:latin typeface="Trebuchet MS" panose="020B0603020202020204" pitchFamily="34" charset="0"/>
              </a:rPr>
              <a:t>Wnioskodawca łącznie z partnerem/partnerami (o ile dotyczy) posiada doświadczenie w realizacji minimum 2 projektów wdrażających produkty projektów innowacyjnych w obszarze edukacji w okresie ostatnich 5 lat przed terminem złożenia wniosku o dofinansowanie projektu.</a:t>
            </a:r>
            <a:endParaRPr lang="pl-PL" sz="2200" dirty="0">
              <a:latin typeface="Trebuchet MS" panose="020B0603020202020204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4348480"/>
            <a:ext cx="7886700" cy="144881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pl-PL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Powyższe doświadczenie dotyczy projektów stworzonych dzięki środkom EFS w latach 2007-2014 lub 2014-2021.</a:t>
            </a:r>
          </a:p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pl-PL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Za spełnienie kryterium Wnioskodawca otrzymuje maksymalnie 5 pkt.</a:t>
            </a:r>
          </a:p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endParaRPr lang="pl-PL" sz="1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419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772160"/>
            <a:ext cx="7886700" cy="13766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pl-PL" sz="2200" dirty="0">
                <a:solidFill>
                  <a:srgbClr val="2E83C3"/>
                </a:solidFill>
                <a:latin typeface="Trebuchet MS" panose="020B0603020202020204" pitchFamily="34" charset="0"/>
              </a:rPr>
              <a:t>4.</a:t>
            </a:r>
            <a:br>
              <a:rPr lang="pl-PL" sz="2200" dirty="0">
                <a:solidFill>
                  <a:srgbClr val="2E83C3"/>
                </a:solidFill>
                <a:latin typeface="Trebuchet MS" panose="020B0603020202020204" pitchFamily="34" charset="0"/>
              </a:rPr>
            </a:br>
            <a:r>
              <a:rPr lang="pl-PL" sz="2200" dirty="0">
                <a:solidFill>
                  <a:srgbClr val="2E83C3"/>
                </a:solidFill>
                <a:latin typeface="Trebuchet MS" panose="020B0603020202020204" pitchFamily="34" charset="0"/>
              </a:rPr>
              <a:t>Projekt jest zgodny z zasadą horyzontalną </a:t>
            </a:r>
            <a:r>
              <a:rPr lang="pl-PL" sz="2200" dirty="0" err="1">
                <a:solidFill>
                  <a:srgbClr val="2E83C3"/>
                </a:solidFill>
                <a:latin typeface="Trebuchet MS" panose="020B0603020202020204" pitchFamily="34" charset="0"/>
              </a:rPr>
              <a:t>FEWiM</a:t>
            </a:r>
            <a:r>
              <a:rPr lang="pl-PL" sz="2200" dirty="0">
                <a:solidFill>
                  <a:srgbClr val="2E83C3"/>
                </a:solidFill>
                <a:latin typeface="Trebuchet MS" panose="020B0603020202020204" pitchFamily="34" charset="0"/>
              </a:rPr>
              <a:t> - Gospodarcza transformacja. Odprowadzanie podatków w województwie warmińsko-mazurskim.</a:t>
            </a:r>
            <a:endParaRPr lang="pl-PL" sz="2200" dirty="0">
              <a:latin typeface="Trebuchet MS" panose="020B0603020202020204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2304287"/>
            <a:ext cx="7886700" cy="407875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pl-PL" sz="26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Kryterium premiuje przedsięwzięcia podmiotów, które odprowadzają podatki na terenie województwa warmińsko-mazurskiego.</a:t>
            </a:r>
          </a:p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pl-PL" sz="26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W ocenie uwzględnione są następujące podatki:</a:t>
            </a:r>
          </a:p>
          <a:p>
            <a:pPr marL="0" lvl="0" indent="0" defTabSz="457200">
              <a:lnSpc>
                <a:spcPct val="100000"/>
              </a:lnSpc>
              <a:buClr>
                <a:srgbClr val="5FCBEF"/>
              </a:buClr>
              <a:buSzPct val="80000"/>
              <a:buNone/>
            </a:pPr>
            <a:r>
              <a:rPr lang="pl-PL" sz="26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- podatek dochodowy (PIT, CIT),</a:t>
            </a:r>
          </a:p>
          <a:p>
            <a:pPr marL="0" lvl="0" indent="0" defTabSz="457200">
              <a:lnSpc>
                <a:spcPct val="100000"/>
              </a:lnSpc>
              <a:buClr>
                <a:srgbClr val="5FCBEF"/>
              </a:buClr>
              <a:buSzPct val="80000"/>
              <a:buNone/>
            </a:pPr>
            <a:r>
              <a:rPr lang="pl-PL" sz="26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- podatek od towarów i usług (VAT),</a:t>
            </a:r>
          </a:p>
          <a:p>
            <a:pPr marL="0" lvl="0" indent="0" defTabSz="457200">
              <a:lnSpc>
                <a:spcPct val="100000"/>
              </a:lnSpc>
              <a:buClr>
                <a:srgbClr val="5FCBEF"/>
              </a:buClr>
              <a:buSzPct val="80000"/>
              <a:buNone/>
            </a:pPr>
            <a:r>
              <a:rPr lang="pl-PL" sz="26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- podatek od nieruchomości,</a:t>
            </a:r>
          </a:p>
          <a:p>
            <a:pPr marL="0" lvl="0" indent="0" defTabSz="457200">
              <a:lnSpc>
                <a:spcPct val="100000"/>
              </a:lnSpc>
              <a:buClr>
                <a:srgbClr val="5FCBEF"/>
              </a:buClr>
              <a:buSzPct val="80000"/>
              <a:buNone/>
            </a:pPr>
            <a:r>
              <a:rPr lang="pl-PL" sz="26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- podatek od środków transportowych.</a:t>
            </a:r>
          </a:p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endParaRPr lang="pl-PL" sz="1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571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894080"/>
            <a:ext cx="7886700" cy="5488965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3200" dirty="0">
                <a:latin typeface="Trebuchet MS" panose="020B0603020202020204" pitchFamily="34" charset="0"/>
              </a:rPr>
              <a:t>W ramach kryterium można uzyskać  max 6 punktów: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3000" dirty="0">
              <a:latin typeface="Trebuchet MS" panose="020B0603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pl-PL" sz="3000" dirty="0">
                <a:latin typeface="Trebuchet MS" panose="020B0603020202020204" pitchFamily="34" charset="0"/>
              </a:rPr>
              <a:t>0 pkt – Wnioskodawca i/lub partnerzy (jeśli dotyczy) otrzymuje, gdy nie odprowadza żadnego z powyższych podatków w województwie warmińsko-mazurskim;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sz="3000" dirty="0">
              <a:latin typeface="Trebuchet MS" panose="020B0603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pl-PL" sz="3000" dirty="0">
                <a:latin typeface="Trebuchet MS" panose="020B0603020202020204" pitchFamily="34" charset="0"/>
              </a:rPr>
              <a:t>3 pkt –Wnioskodawca i/lub partnerzy (jeśli dotyczy) otrzymuje, gdy odprowadza na terenie województwa warmińsko-mazurskiego podatek dochodowy.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sz="3000" dirty="0">
              <a:latin typeface="Trebuchet MS" panose="020B0603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pl-PL" sz="3000" dirty="0">
                <a:latin typeface="Trebuchet MS" panose="020B0603020202020204" pitchFamily="34" charset="0"/>
              </a:rPr>
              <a:t>3 pkt  - Wnioskodawca i/lub partnerzy (jeśli dotyczy) otrzymuje, gdy odprowadza na terenie województwa warmińsko-mazurskiego co najmniej jeden z trzech pozostałych podatków z listy (poza podatkiem dochodowym).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3000" dirty="0">
              <a:latin typeface="Trebuchet MS" panose="020B0603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pl-PL" sz="3000" dirty="0">
                <a:latin typeface="Trebuchet MS" panose="020B0603020202020204" pitchFamily="34" charset="0"/>
              </a:rPr>
              <a:t>Kryterium będzie weryfikowane na podstawie zaświadczenia lub innego dokumentu wydanego przez właściwy urząd, z którego wynika fakt odprowadzania podatków w województwie, zgodnie ze sposobem weryfikacji wskazanym w Regulaminie wyboru projektów.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73310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725424"/>
            <a:ext cx="7886700" cy="89001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pl-PL" sz="2200" dirty="0">
                <a:solidFill>
                  <a:srgbClr val="2E83C3"/>
                </a:solidFill>
                <a:latin typeface="Trebuchet MS" panose="020B0603020202020204" pitchFamily="34" charset="0"/>
              </a:rPr>
              <a:t>5.</a:t>
            </a:r>
            <a:br>
              <a:rPr lang="pl-PL" sz="2200" dirty="0">
                <a:solidFill>
                  <a:srgbClr val="2E83C3"/>
                </a:solidFill>
                <a:latin typeface="Trebuchet MS" panose="020B0603020202020204" pitchFamily="34" charset="0"/>
              </a:rPr>
            </a:br>
            <a:br>
              <a:rPr lang="pl-PL" sz="2200" dirty="0">
                <a:solidFill>
                  <a:srgbClr val="2E83C3"/>
                </a:solidFill>
                <a:latin typeface="Trebuchet MS" panose="020B0603020202020204" pitchFamily="34" charset="0"/>
              </a:rPr>
            </a:br>
            <a:r>
              <a:rPr lang="pl-PL" sz="2200" dirty="0">
                <a:solidFill>
                  <a:srgbClr val="2E83C3"/>
                </a:solidFill>
                <a:latin typeface="Trebuchet MS" panose="020B0603020202020204" pitchFamily="34" charset="0"/>
              </a:rPr>
              <a:t>Projekt jest komplementarny. </a:t>
            </a:r>
            <a:endParaRPr lang="pl-PL" sz="2200" dirty="0">
              <a:latin typeface="Trebuchet MS" panose="020B0603020202020204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847088"/>
            <a:ext cx="7886700" cy="453595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pl-PL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Wnioskodawca jest zobowiązany do wykazania i uzasadnienia komplementarności projektu z konkretnym projektem już zrealizowanym, w trakcie realizacji lub wybranym do realizacji,  finansowanym ze środków UE, ze środków krajowych lub innych źródeł (w tym </a:t>
            </a:r>
            <a:r>
              <a:rPr lang="pl-PL" sz="2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Interreg</a:t>
            </a:r>
            <a:r>
              <a:rPr lang="pl-PL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) od 2014 r. Wnioskodawca powinien wskazać konkretne działania w projektach, które są względem siebie komplementarne. Ponadto należy wskazać tytuł i źródło finansowania każdego projektu, wobec którego wykazywana jest komplementarność.</a:t>
            </a:r>
          </a:p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pl-PL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W ramach kryterium można przyznać następujące punkty:</a:t>
            </a:r>
          </a:p>
          <a:p>
            <a:pPr defTabSz="457200">
              <a:lnSpc>
                <a:spcPct val="100000"/>
              </a:lnSpc>
              <a:buClr>
                <a:srgbClr val="5FCBEF"/>
              </a:buClr>
              <a:buSzPct val="80000"/>
            </a:pPr>
            <a:r>
              <a:rPr lang="pl-PL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0 pkt – projekt nie wykazuje komplementarności.</a:t>
            </a:r>
          </a:p>
          <a:p>
            <a:pPr defTabSz="457200">
              <a:lnSpc>
                <a:spcPct val="100000"/>
              </a:lnSpc>
              <a:buClr>
                <a:srgbClr val="5FCBEF"/>
              </a:buClr>
              <a:buSzPct val="80000"/>
            </a:pPr>
            <a:r>
              <a:rPr lang="pl-PL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2 pkt – wykazano komplementarność </a:t>
            </a:r>
          </a:p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endParaRPr lang="pl-PL" sz="1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404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202302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pl-PL" sz="2200" dirty="0">
                <a:solidFill>
                  <a:srgbClr val="2E83C3"/>
                </a:solidFill>
                <a:latin typeface="Trebuchet MS" panose="020B0603020202020204" pitchFamily="34" charset="0"/>
              </a:rPr>
              <a:t>6.</a:t>
            </a:r>
            <a:br>
              <a:rPr lang="pl-PL" sz="2200" dirty="0">
                <a:solidFill>
                  <a:srgbClr val="2E83C3"/>
                </a:solidFill>
                <a:latin typeface="Trebuchet MS" panose="020B0603020202020204" pitchFamily="34" charset="0"/>
              </a:rPr>
            </a:br>
            <a:br>
              <a:rPr lang="pl-PL" sz="2200" dirty="0">
                <a:solidFill>
                  <a:srgbClr val="2E83C3"/>
                </a:solidFill>
                <a:latin typeface="Trebuchet MS" panose="020B0603020202020204" pitchFamily="34" charset="0"/>
              </a:rPr>
            </a:br>
            <a:r>
              <a:rPr lang="pl-PL" sz="2200" dirty="0">
                <a:solidFill>
                  <a:srgbClr val="2E83C3"/>
                </a:solidFill>
                <a:latin typeface="Trebuchet MS" panose="020B0603020202020204" pitchFamily="34" charset="0"/>
              </a:rPr>
              <a:t>Projekt jest realizowany na obszarach  strategicznej interwencji.</a:t>
            </a:r>
            <a:br>
              <a:rPr lang="pl-PL" sz="1600" dirty="0">
                <a:solidFill>
                  <a:srgbClr val="2E83C3"/>
                </a:solidFill>
                <a:latin typeface="Antique Olive" panose="020B0603020204030204" pitchFamily="34" charset="0"/>
              </a:rPr>
            </a:br>
            <a:endParaRPr lang="pl-PL" sz="1800" dirty="0">
              <a:latin typeface="Antique Olive" panose="020B0603020204030204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3058160"/>
            <a:ext cx="7886700" cy="332488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pl-PL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Za realizację projektu na każdym z poniżej wymienionych obszarów strategicznej interwencji projekt otrzymuje dodatkowo 1 pkt:</a:t>
            </a:r>
          </a:p>
          <a:p>
            <a:pPr marL="0" lvl="0" indent="0" defTabSz="457200">
              <a:lnSpc>
                <a:spcPct val="100000"/>
              </a:lnSpc>
              <a:buClr>
                <a:srgbClr val="5FCBEF"/>
              </a:buClr>
              <a:buSzPct val="80000"/>
              <a:buNone/>
            </a:pPr>
            <a:r>
              <a:rPr lang="pl-PL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	- OSI – Miasta średnie tracące funkcje społeczno-gospodarcze;</a:t>
            </a:r>
          </a:p>
          <a:p>
            <a:pPr marL="0" lvl="0" indent="0" defTabSz="457200">
              <a:lnSpc>
                <a:spcPct val="100000"/>
              </a:lnSpc>
              <a:buClr>
                <a:srgbClr val="5FCBEF"/>
              </a:buClr>
              <a:buSzPct val="80000"/>
              <a:buNone/>
            </a:pPr>
            <a:r>
              <a:rPr lang="pl-PL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	- OSI – Obszary zagrożone trwałą marginalizacją.</a:t>
            </a:r>
          </a:p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pl-PL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Punkty mogą się sumować (max 2 pkt).</a:t>
            </a:r>
          </a:p>
          <a:p>
            <a:pPr marL="342900" lvl="0" indent="-342900" defTabSz="457200">
              <a:lnSpc>
                <a:spcPct val="100000"/>
              </a:lnSpc>
              <a:buClr>
                <a:srgbClr val="5FCBEF"/>
              </a:buClr>
              <a:buSzPct val="80000"/>
              <a:buFont typeface="Wingdings 3" charset="2"/>
              <a:buChar char=""/>
            </a:pPr>
            <a:endParaRPr lang="pl-PL" sz="18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27855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 próba.pptx" id="{C8949DC2-7D54-40E7-A22E-B9228A094069}" vid="{7722B6AC-B982-40FC-AEF3-F63F117DBBB9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Motyw pakietu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1918</TotalTime>
  <Words>771</Words>
  <Application>Microsoft Office PowerPoint</Application>
  <PresentationFormat>Pokaz na ekranie (4:3)</PresentationFormat>
  <Paragraphs>68</Paragraphs>
  <Slides>11</Slides>
  <Notes>11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9" baseType="lpstr">
      <vt:lpstr>Albertus Extra Bold</vt:lpstr>
      <vt:lpstr>Antique Olive</vt:lpstr>
      <vt:lpstr>Arial</vt:lpstr>
      <vt:lpstr>Calibri</vt:lpstr>
      <vt:lpstr>Calibri Light</vt:lpstr>
      <vt:lpstr>Trebuchet MS</vt:lpstr>
      <vt:lpstr>Wingdings 3</vt:lpstr>
      <vt:lpstr>Motyw pakietu Office</vt:lpstr>
      <vt:lpstr>Kryteria wyboru projektów  Działanie 6.1 Kompetencje dla regionu</vt:lpstr>
      <vt:lpstr>Kryteria specyficzne premiujące.</vt:lpstr>
      <vt:lpstr>1. Projekt zakłada objęcie wsparciem większą liczbę szkół podstawowych od minimalnych wartości wskazanych w kryteriach specyficznych dostępu nr 9 lub 10 lub 11.</vt:lpstr>
      <vt:lpstr>2. Wnioskodawca łącznie z partnerem/partnerami projektu (o ile dotyczy) posiada doświadczenie we wprowadzaniu w szkole lub placówce systemu oświaty kształcenia ogólnego minimum 2 nowatorskich rozwiązań programowych, organizacyjnych lub metodycznych w okresie ostatnich 3 lat przed terminem złożenia wniosku o dofinansowanie projektu.</vt:lpstr>
      <vt:lpstr>3.  Wnioskodawca łącznie z partnerem/partnerami (o ile dotyczy) posiada doświadczenie w realizacji minimum 2 projektów wdrażających produkty projektów innowacyjnych w obszarze edukacji w okresie ostatnich 5 lat przed terminem złożenia wniosku o dofinansowanie projektu.</vt:lpstr>
      <vt:lpstr>4. Projekt jest zgodny z zasadą horyzontalną FEWiM - Gospodarcza transformacja. Odprowadzanie podatków w województwie warmińsko-mazurskim.</vt:lpstr>
      <vt:lpstr>Prezentacja programu PowerPoint</vt:lpstr>
      <vt:lpstr>5.  Projekt jest komplementarny. </vt:lpstr>
      <vt:lpstr>6.  Projekt jest realizowany na obszarach  strategicznej interwencji. </vt:lpstr>
      <vt:lpstr>7.  Projekt jest realizowany na terenie powiatów pogranicza.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Sabina Ropiak</dc:creator>
  <cp:lastModifiedBy>Michał Komorkiewicz</cp:lastModifiedBy>
  <cp:revision>94</cp:revision>
  <cp:lastPrinted>2024-02-05T09:47:32Z</cp:lastPrinted>
  <dcterms:created xsi:type="dcterms:W3CDTF">2023-01-20T07:35:09Z</dcterms:created>
  <dcterms:modified xsi:type="dcterms:W3CDTF">2024-02-07T11:38:52Z</dcterms:modified>
</cp:coreProperties>
</file>