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theme/themeOverride1.xml" ContentType="application/vnd.openxmlformats-officedocument.themeOverr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60" r:id="rId2"/>
    <p:sldId id="261" r:id="rId3"/>
    <p:sldId id="273" r:id="rId4"/>
    <p:sldId id="264" r:id="rId5"/>
    <p:sldId id="265" r:id="rId6"/>
    <p:sldId id="266" r:id="rId7"/>
    <p:sldId id="288" r:id="rId8"/>
    <p:sldId id="267" r:id="rId9"/>
    <p:sldId id="268" r:id="rId10"/>
    <p:sldId id="269" r:id="rId11"/>
    <p:sldId id="263" r:id="rId12"/>
  </p:sldIdLst>
  <p:sldSz cx="9144000" cy="6858000" type="screen4x3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onika Żokowska" initials="MŻ" lastIdx="1" clrIdx="0">
    <p:extLst>
      <p:ext uri="{19B8F6BF-5375-455C-9EA6-DF929625EA0E}">
        <p15:presenceInfo xmlns:p15="http://schemas.microsoft.com/office/powerpoint/2012/main" userId="Monika Żokowska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83" autoAdjust="0"/>
    <p:restoredTop sz="95535" autoAdjust="0"/>
  </p:normalViewPr>
  <p:slideViewPr>
    <p:cSldViewPr snapToGrid="0">
      <p:cViewPr varScale="1">
        <p:scale>
          <a:sx n="109" d="100"/>
          <a:sy n="109" d="100"/>
        </p:scale>
        <p:origin x="1662" y="102"/>
      </p:cViewPr>
      <p:guideLst/>
    </p:cSldViewPr>
  </p:slideViewPr>
  <p:outlineViewPr>
    <p:cViewPr>
      <p:scale>
        <a:sx n="33" d="100"/>
        <a:sy n="33" d="100"/>
      </p:scale>
      <p:origin x="0" y="-324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47" d="100"/>
          <a:sy n="47" d="100"/>
        </p:scale>
        <p:origin x="2792" y="6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99615F-D00C-448F-AC7B-A2B690C3B038}" type="datetimeFigureOut">
              <a:rPr lang="pl-PL" smtClean="0"/>
              <a:t>07.02.2024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1166813" y="1241425"/>
            <a:ext cx="446405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68164B-1A4D-4CB3-84AB-48412B43D72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543209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4627666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10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3776248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11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5890979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2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9929045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3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8143617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4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4006205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5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5554784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6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9321737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7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2942367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8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7823494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pl-PL" sz="1200" b="1" i="0" u="none" strike="noStrike" kern="1200" baseline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468164B-1A4D-4CB3-84AB-48412B43D722}" type="slidenum">
              <a:rPr lang="pl-PL" smtClean="0"/>
              <a:t>9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692071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lajd tytułowy i końc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Obraz 11">
            <a:extLst>
              <a:ext uri="{FF2B5EF4-FFF2-40B4-BE49-F238E27FC236}">
                <a16:creationId xmlns:a16="http://schemas.microsoft.com/office/drawing/2014/main" id="{B2584E3D-9A1F-4CED-82CC-C9D7C81B0E84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1492" y="0"/>
            <a:ext cx="9148210" cy="6857999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 dirty="0"/>
              <a:t>Kliknij, aby edytować styl wzorca podtytułu</a:t>
            </a:r>
            <a:endParaRPr lang="en-US" dirty="0"/>
          </a:p>
        </p:txBody>
      </p:sp>
      <p:sp>
        <p:nvSpPr>
          <p:cNvPr id="14" name="Tytuł 13">
            <a:extLst>
              <a:ext uri="{FF2B5EF4-FFF2-40B4-BE49-F238E27FC236}">
                <a16:creationId xmlns:a16="http://schemas.microsoft.com/office/drawing/2014/main" id="{D90BA087-927F-48A6-83CD-5CCD11E336DB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142998" y="2361460"/>
            <a:ext cx="6858001" cy="1067540"/>
          </a:xfrm>
        </p:spPr>
        <p:txBody>
          <a:bodyPr/>
          <a:lstStyle>
            <a:lvl1pPr>
              <a:defRPr sz="3000"/>
            </a:lvl1pPr>
          </a:lstStyle>
          <a:p>
            <a:r>
              <a:rPr lang="pl-PL" dirty="0"/>
              <a:t>                Kliknij, aby edytować styl</a:t>
            </a:r>
          </a:p>
        </p:txBody>
      </p:sp>
    </p:spTree>
    <p:extLst>
      <p:ext uri="{BB962C8B-B14F-4D97-AF65-F5344CB8AC3E}">
        <p14:creationId xmlns:p14="http://schemas.microsoft.com/office/powerpoint/2010/main" val="3691966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Slajd – zawartość 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Obraz 6">
            <a:extLst>
              <a:ext uri="{FF2B5EF4-FFF2-40B4-BE49-F238E27FC236}">
                <a16:creationId xmlns:a16="http://schemas.microsoft.com/office/drawing/2014/main" id="{6D78B68C-224D-46DF-B945-7F24A95D59DB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878889"/>
            <a:ext cx="7886700" cy="1180730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192784"/>
            <a:ext cx="7886700" cy="4270159"/>
          </a:xfrm>
        </p:spPr>
        <p:txBody>
          <a:bodyPr vert="eaVert"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15216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lajd – zawartość 1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Obraz 6">
            <a:extLst>
              <a:ext uri="{FF2B5EF4-FFF2-40B4-BE49-F238E27FC236}">
                <a16:creationId xmlns:a16="http://schemas.microsoft.com/office/drawing/2014/main" id="{ABD72F9F-BF24-4F45-A08D-FC86384DB89C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798989"/>
            <a:ext cx="1971675" cy="5743854"/>
          </a:xfrm>
        </p:spPr>
        <p:txBody>
          <a:bodyPr vert="eaVert"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798989"/>
            <a:ext cx="5800725" cy="5743854"/>
          </a:xfrm>
        </p:spPr>
        <p:txBody>
          <a:bodyPr vert="eaVert"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04505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Slajd – zawartość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Obraz 7">
            <a:extLst>
              <a:ext uri="{FF2B5EF4-FFF2-40B4-BE49-F238E27FC236}">
                <a16:creationId xmlns:a16="http://schemas.microsoft.com/office/drawing/2014/main" id="{F77D0721-47E8-488C-B524-36377D8EC80F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852256"/>
            <a:ext cx="7886700" cy="1091954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2055815"/>
            <a:ext cx="7886700" cy="4327230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9584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lajd – zawartość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Obraz 6">
            <a:extLst>
              <a:ext uri="{FF2B5EF4-FFF2-40B4-BE49-F238E27FC236}">
                <a16:creationId xmlns:a16="http://schemas.microsoft.com/office/drawing/2014/main" id="{45C8F2BD-575F-4487-8CD4-737C0ADD1A68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</p:spTree>
    <p:extLst>
      <p:ext uri="{BB962C8B-B14F-4D97-AF65-F5344CB8AC3E}">
        <p14:creationId xmlns:p14="http://schemas.microsoft.com/office/powerpoint/2010/main" val="24783171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Slajd – zawartość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Obraz 7">
            <a:extLst>
              <a:ext uri="{FF2B5EF4-FFF2-40B4-BE49-F238E27FC236}">
                <a16:creationId xmlns:a16="http://schemas.microsoft.com/office/drawing/2014/main" id="{F32ADA8B-532B-4E0F-8AB0-C3CD05A58C9E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834500"/>
            <a:ext cx="7886700" cy="1260629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2263806"/>
            <a:ext cx="3886200" cy="4305669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2263805"/>
            <a:ext cx="3886200" cy="4305669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61982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lajd – zawartość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Obraz 9">
            <a:extLst>
              <a:ext uri="{FF2B5EF4-FFF2-40B4-BE49-F238E27FC236}">
                <a16:creationId xmlns:a16="http://schemas.microsoft.com/office/drawing/2014/main" id="{7ECE12DD-5A2B-4450-A88B-54FDC599559D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834500"/>
            <a:ext cx="7886700" cy="958789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970843"/>
            <a:ext cx="3868340" cy="745724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894120"/>
            <a:ext cx="3868340" cy="3598753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970843"/>
            <a:ext cx="3887391" cy="745724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820" y="2894118"/>
            <a:ext cx="3887391" cy="3598754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0936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lajd – zawartość 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Obraz 5">
            <a:extLst>
              <a:ext uri="{FF2B5EF4-FFF2-40B4-BE49-F238E27FC236}">
                <a16:creationId xmlns:a16="http://schemas.microsoft.com/office/drawing/2014/main" id="{C310A338-9DD0-42B9-8433-85177AD1C068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932155"/>
            <a:ext cx="7886700" cy="1358284"/>
          </a:xfrm>
        </p:spPr>
        <p:txBody>
          <a:bodyPr/>
          <a:lstStyle/>
          <a:p>
            <a:r>
              <a:rPr lang="pl-PL" dirty="0"/>
              <a:t>Kliknij, aby edytować styl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64352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Slajd – zawartość 6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az 4">
            <a:extLst>
              <a:ext uri="{FF2B5EF4-FFF2-40B4-BE49-F238E27FC236}">
                <a16:creationId xmlns:a16="http://schemas.microsoft.com/office/drawing/2014/main" id="{1009301C-4771-4127-81BE-A051F4E73EE5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102358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Slajd – zawartość 7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Obraz 7">
            <a:extLst>
              <a:ext uri="{FF2B5EF4-FFF2-40B4-BE49-F238E27FC236}">
                <a16:creationId xmlns:a16="http://schemas.microsoft.com/office/drawing/2014/main" id="{51141260-94FB-45D9-AEA3-95662F658C81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967666"/>
            <a:ext cx="2949178" cy="1251751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1260628"/>
            <a:ext cx="4629150" cy="502476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219417"/>
            <a:ext cx="2949178" cy="4065971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</p:spTree>
    <p:extLst>
      <p:ext uri="{BB962C8B-B14F-4D97-AF65-F5344CB8AC3E}">
        <p14:creationId xmlns:p14="http://schemas.microsoft.com/office/powerpoint/2010/main" val="8725438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Slajd – zawartość 8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Obraz 7">
            <a:extLst>
              <a:ext uri="{FF2B5EF4-FFF2-40B4-BE49-F238E27FC236}">
                <a16:creationId xmlns:a16="http://schemas.microsoft.com/office/drawing/2014/main" id="{3472AC6D-E49A-428F-949F-D0E182FE4425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7999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852256"/>
            <a:ext cx="2949178" cy="1420426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dirty="0"/>
              <a:t>Kliknij, aby edytować styl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1189608"/>
            <a:ext cx="4629150" cy="4927107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272683"/>
            <a:ext cx="2949178" cy="3844031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dirty="0"/>
              <a:t>Kliknij, aby edytować style wzorca tekstu</a:t>
            </a:r>
          </a:p>
        </p:txBody>
      </p:sp>
    </p:spTree>
    <p:extLst>
      <p:ext uri="{BB962C8B-B14F-4D97-AF65-F5344CB8AC3E}">
        <p14:creationId xmlns:p14="http://schemas.microsoft.com/office/powerpoint/2010/main" val="3260979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5E87AE-B05F-4F0E-8F80-8A6A89979CA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62546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dtytuł 1">
            <a:extLst>
              <a:ext uri="{FF2B5EF4-FFF2-40B4-BE49-F238E27FC236}">
                <a16:creationId xmlns:a16="http://schemas.microsoft.com/office/drawing/2014/main" id="{B2D847E3-1374-4450-B213-6AA8BAE11DD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lvl="0" defTabSz="457200">
              <a:lnSpc>
                <a:spcPct val="100000"/>
              </a:lnSpc>
              <a:buClr>
                <a:srgbClr val="5FCBEF"/>
              </a:buClr>
              <a:buSzPct val="80000"/>
            </a:pPr>
            <a:r>
              <a:rPr lang="pl-PL" sz="2800" dirty="0">
                <a:solidFill>
                  <a:srgbClr val="0070C0"/>
                </a:solidFill>
                <a:latin typeface="Albertus Extra Bold" panose="020E0802040304020204" pitchFamily="34" charset="0"/>
              </a:rPr>
              <a:t>Kryteria specyficzne premiujące</a:t>
            </a:r>
          </a:p>
          <a:p>
            <a:endParaRPr lang="pl-PL" dirty="0"/>
          </a:p>
        </p:txBody>
      </p:sp>
      <p:sp>
        <p:nvSpPr>
          <p:cNvPr id="3" name="Tytuł 2">
            <a:extLst>
              <a:ext uri="{FF2B5EF4-FFF2-40B4-BE49-F238E27FC236}">
                <a16:creationId xmlns:a16="http://schemas.microsoft.com/office/drawing/2014/main" id="{C7A5C509-7966-470F-BF4B-BBD9BD2AA8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pl-PL" dirty="0">
                <a:solidFill>
                  <a:srgbClr val="002060"/>
                </a:solidFill>
                <a:latin typeface="Albertus Extra Bold" panose="020E0802040304020204" pitchFamily="34" charset="0"/>
              </a:rPr>
              <a:t>Kryteria wyboru projektów</a:t>
            </a:r>
            <a:br>
              <a:rPr lang="pl-PL" dirty="0">
                <a:solidFill>
                  <a:srgbClr val="002060"/>
                </a:solidFill>
                <a:latin typeface="Albertus Extra Bold" panose="020E0802040304020204" pitchFamily="34" charset="0"/>
              </a:rPr>
            </a:br>
            <a:r>
              <a:rPr lang="pl-PL" dirty="0">
                <a:solidFill>
                  <a:srgbClr val="002060"/>
                </a:solidFill>
                <a:latin typeface="Albertus Extra Bold" panose="020E0802040304020204" pitchFamily="34" charset="0"/>
              </a:rPr>
              <a:t> </a:t>
            </a:r>
            <a:r>
              <a:rPr lang="pl-PL" b="1" dirty="0"/>
              <a:t>Działanie 6.1 Kompetencje dla regionu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6661910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28650" y="852254"/>
            <a:ext cx="7886700" cy="2302426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7.</a:t>
            </a:r>
            <a:b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br>
              <a:rPr lang="pl-PL" sz="18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Projekt jest realizowany na terenie powiatów pogranicza.</a:t>
            </a:r>
            <a:br>
              <a:rPr lang="pl-PL" sz="2200" dirty="0">
                <a:solidFill>
                  <a:srgbClr val="2E83C3"/>
                </a:solidFill>
                <a:latin typeface="Antique Olive" panose="020B0603020204030204" pitchFamily="34" charset="0"/>
              </a:rPr>
            </a:br>
            <a:endParaRPr lang="pl-PL" sz="2200" dirty="0">
              <a:latin typeface="Antique Olive" panose="020B0603020204030204" pitchFamily="34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28650" y="3328416"/>
            <a:ext cx="7886700" cy="3054628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0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Kryterium zostanie spełnione jeżeli projekt realizowany jest przynajmniej na terenie jednego z powiatów leżących wzdłuż granicy z Federacją Rosyjską: braniewskiego, bartoszyckiego, kętrzyńskiego, węgorzewskiego lub gołdapskiego.</a:t>
            </a:r>
          </a:p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endParaRPr lang="pl-PL" sz="2000" dirty="0">
              <a:solidFill>
                <a:prstClr val="black">
                  <a:lumMod val="75000"/>
                  <a:lumOff val="25000"/>
                </a:prstClr>
              </a:solidFill>
              <a:latin typeface="Trebuchet MS" panose="020B0603020202020204"/>
            </a:endParaRP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000" dirty="0">
                <a:latin typeface="Trebuchet MS" panose="020B0603020202020204" pitchFamily="34" charset="0"/>
              </a:rPr>
              <a:t>Za spełnienie kryterium Wnioskodawca otrzymuje maksymalnie 2 pkt.</a:t>
            </a:r>
          </a:p>
        </p:txBody>
      </p:sp>
    </p:spTree>
    <p:extLst>
      <p:ext uri="{BB962C8B-B14F-4D97-AF65-F5344CB8AC3E}">
        <p14:creationId xmlns:p14="http://schemas.microsoft.com/office/powerpoint/2010/main" val="223471767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dtytuł 1">
            <a:extLst>
              <a:ext uri="{FF2B5EF4-FFF2-40B4-BE49-F238E27FC236}">
                <a16:creationId xmlns:a16="http://schemas.microsoft.com/office/drawing/2014/main" id="{00B3A38C-5342-4CE5-ACE6-9E9BDC9B1E5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l-PL" dirty="0">
                <a:latin typeface="Antique Olive" panose="020B0603020204030204" pitchFamily="34" charset="0"/>
              </a:rPr>
              <a:t>Dziękuję za uwagę </a:t>
            </a:r>
            <a:r>
              <a:rPr lang="pl-PL" sz="4000" dirty="0">
                <a:sym typeface="Wingdings" panose="05000000000000000000" pitchFamily="2" charset="2"/>
              </a:rPr>
              <a:t></a:t>
            </a:r>
            <a:endParaRPr lang="pl-PL" sz="4000" dirty="0"/>
          </a:p>
          <a:p>
            <a:endParaRPr lang="pl-PL" dirty="0">
              <a:solidFill>
                <a:schemeClr val="accent4"/>
              </a:solidFill>
              <a:latin typeface="Antique Olive" panose="020B0603020204030204" pitchFamily="34" charset="0"/>
            </a:endParaRPr>
          </a:p>
        </p:txBody>
      </p:sp>
      <p:sp>
        <p:nvSpPr>
          <p:cNvPr id="3" name="Tytuł 2">
            <a:extLst>
              <a:ext uri="{FF2B5EF4-FFF2-40B4-BE49-F238E27FC236}">
                <a16:creationId xmlns:a16="http://schemas.microsoft.com/office/drawing/2014/main" id="{1D51D081-70A4-4394-992C-F64ABA4AC8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br>
              <a:rPr lang="pl-PL" dirty="0">
                <a:solidFill>
                  <a:schemeClr val="accent4"/>
                </a:solidFill>
                <a:latin typeface="Antique Olive" panose="020B0603020204030204" pitchFamily="34" charset="0"/>
              </a:rPr>
            </a:br>
            <a:endParaRPr lang="pl-PL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57515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7ED0F60-431F-49DA-99FF-50D9B5989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748739"/>
            <a:ext cx="7886700" cy="1091954"/>
          </a:xfr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algn="ctr"/>
            <a:r>
              <a:rPr lang="pl-PL" sz="2800" dirty="0">
                <a:solidFill>
                  <a:srgbClr val="5FCBEF">
                    <a:lumMod val="75000"/>
                  </a:srgbClr>
                </a:solidFill>
                <a:latin typeface="Antique Olive" panose="020B0603020204030204" pitchFamily="34" charset="0"/>
              </a:rPr>
              <a:t>Kryteria specyficzne premiujące.</a:t>
            </a:r>
            <a:endParaRPr lang="pl-PL" sz="2800" dirty="0">
              <a:latin typeface="Antique Olive" panose="020B0603020204030204" pitchFamily="34" charset="0"/>
            </a:endParaRP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1F9CDB72-B690-47E6-BF29-A11D2EBC1C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2415395"/>
            <a:ext cx="7886700" cy="3967649"/>
          </a:xfrm>
          <a:pattFill prst="pct5">
            <a:fgClr>
              <a:schemeClr val="accent3"/>
            </a:fgClr>
            <a:bgClr>
              <a:schemeClr val="bg1"/>
            </a:bgClr>
          </a:patt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endParaRPr lang="pl-PL" sz="2000" dirty="0">
              <a:solidFill>
                <a:prstClr val="black">
                  <a:lumMod val="75000"/>
                  <a:lumOff val="25000"/>
                </a:prstClr>
              </a:solidFill>
              <a:latin typeface="Trebuchet MS" panose="020B0603020202020204"/>
            </a:endParaRPr>
          </a:p>
          <a:p>
            <a:pPr marL="342900" lvl="0" indent="-342900" algn="just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0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Kryterium fakultatywne – spełnienie kryterium nie jest konieczne do przyznania dofinansowania ale ma charakter premiujący</a:t>
            </a:r>
          </a:p>
          <a:p>
            <a:pPr marL="342900" indent="-342900" algn="just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0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Przyznanie 0 punktów nie dyskwalifikuje z możliwości uzyskania dofinansowania.</a:t>
            </a:r>
          </a:p>
          <a:p>
            <a:pPr marL="0" lvl="0" indent="0" algn="just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endParaRPr lang="pl-PL" sz="2000" dirty="0">
              <a:solidFill>
                <a:prstClr val="black">
                  <a:lumMod val="75000"/>
                  <a:lumOff val="25000"/>
                </a:prstClr>
              </a:solidFill>
              <a:latin typeface="Trebuchet MS" panose="020B0603020202020204"/>
            </a:endParaRPr>
          </a:p>
        </p:txBody>
      </p:sp>
      <p:sp>
        <p:nvSpPr>
          <p:cNvPr id="6" name="Strzałka kolista 5"/>
          <p:cNvSpPr/>
          <p:nvPr/>
        </p:nvSpPr>
        <p:spPr>
          <a:xfrm>
            <a:off x="3124200" y="4480499"/>
            <a:ext cx="2895600" cy="3101848"/>
          </a:xfrm>
          <a:prstGeom prst="circular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353664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28650" y="852255"/>
            <a:ext cx="7886700" cy="1252589"/>
          </a:xfrm>
          <a:ln/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ctr"/>
            <a:r>
              <a:rPr lang="pl-PL" sz="240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rebuchet MS" panose="020B0603020202020204"/>
              </a:rPr>
              <a:t>1.</a:t>
            </a:r>
            <a:br>
              <a:rPr lang="pl-PL" sz="180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rebuchet MS" panose="020B0603020202020204"/>
              </a:rPr>
            </a:br>
            <a:r>
              <a:rPr lang="pl-PL" sz="220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rebuchet MS" panose="020B0603020202020204"/>
              </a:rPr>
              <a:t>Projekt zakłada objęcie wsparciem większą liczbę szkół podstawowych od minimalnych wartości wskazanych w kryteriach specyficznych dostępu nr 9 lub 10 lub 11.</a:t>
            </a:r>
            <a:endParaRPr lang="pl-PL" sz="2200" dirty="0">
              <a:ln w="0"/>
              <a:solidFill>
                <a:srgbClr val="0070C0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Antique Olive" panose="020B0603020204030204" pitchFamily="34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28650" y="2346385"/>
            <a:ext cx="7886700" cy="4036660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r>
              <a:rPr lang="pl-PL" sz="1800" dirty="0">
                <a:solidFill>
                  <a:srgbClr val="EBEBEB">
                    <a:lumMod val="10000"/>
                  </a:srgbClr>
                </a:solidFill>
                <a:latin typeface="Trebuchet MS" panose="020B0603020202020204"/>
              </a:rPr>
              <a:t>Za spełnienie kryterium Wnioskodawca otrzymuje: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800" dirty="0">
                <a:solidFill>
                  <a:srgbClr val="EBEBEB">
                    <a:lumMod val="10000"/>
                  </a:srgbClr>
                </a:solidFill>
                <a:latin typeface="Trebuchet MS" panose="020B0603020202020204"/>
              </a:rPr>
              <a:t>- 5 punktów za projekt, który zakłada objęcie wsparciem dodatkowej liczby szkół podstawowych do 10% wartości wskazanych w kryteriach specyficznych dostępu nr 9 lub 10 lub 11.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800" dirty="0">
                <a:solidFill>
                  <a:srgbClr val="EBEBEB">
                    <a:lumMod val="10000"/>
                  </a:srgbClr>
                </a:solidFill>
                <a:latin typeface="Trebuchet MS" panose="020B0603020202020204"/>
              </a:rPr>
              <a:t>- 10 punktów za projekt, który zakłada objęcie wsparciem dodatkowej liczby szkół podstawowych powyżej 10% do 20% wartości wskazanych w kryteriach specyficznych dostępu nr 9 lub 10 lub 11.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800" dirty="0">
                <a:solidFill>
                  <a:srgbClr val="EBEBEB">
                    <a:lumMod val="10000"/>
                  </a:srgbClr>
                </a:solidFill>
                <a:latin typeface="Trebuchet MS" panose="020B0603020202020204"/>
              </a:rPr>
              <a:t>- 15 punktów za projekt, który zakłada objęcie wsparciem dodatkowej liczby szkół podstawowych powyżej 20% wartości wskazanych w kryteriach specyficznych dostępu nr 9 lub 10 lub 11.</a:t>
            </a:r>
          </a:p>
          <a:p>
            <a:endParaRPr lang="pl-PL" sz="1800" dirty="0"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33772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28650" y="852254"/>
            <a:ext cx="7886700" cy="2256706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pl-PL" sz="2000" dirty="0">
                <a:solidFill>
                  <a:srgbClr val="2E83C3"/>
                </a:solidFill>
                <a:latin typeface="Trebuchet MS" panose="020B0603020202020204" pitchFamily="34" charset="0"/>
              </a:rPr>
              <a:t>2.</a:t>
            </a:r>
            <a:br>
              <a:rPr lang="pl-PL" sz="20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r>
              <a:rPr lang="pl-PL" sz="2000" dirty="0">
                <a:solidFill>
                  <a:srgbClr val="2E83C3"/>
                </a:solidFill>
                <a:latin typeface="Trebuchet MS" panose="020B0603020202020204" pitchFamily="34" charset="0"/>
              </a:rPr>
              <a:t>Wnioskodawca łącznie z partnerem/partnerami projektu (o ile dotyczy) posiada doświadczenie we wprowadzaniu w szkole lub placówce systemu oświaty kształcenia ogólnego minimum 2 nowatorskich rozwiązań programowych, organizacyjnych lub metodycznych w okresie ostatnich 3 lat przed terminem złożenia wniosku o dofinansowanie projektu.</a:t>
            </a:r>
            <a:endParaRPr lang="pl-PL" sz="2000" dirty="0">
              <a:latin typeface="Trebuchet MS" panose="020B0603020202020204" pitchFamily="34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28650" y="3251200"/>
            <a:ext cx="7886700" cy="3131844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>
            <a:normAutofit fontScale="92500"/>
          </a:bodyPr>
          <a:lstStyle/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r>
              <a:rPr lang="pl-PL" sz="18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Nowatorskie rozwiązania programowe, organizacyjne lub metodyczne mają być związane z kształtowaniem kompetencji kluczowych i umiejętności podstawowych,  lub przekrojowych na jednym z pięciu poziomów: 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7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1) kształcenie uczniów,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7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2) doskonalenie zawodowe nauczycieli,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7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3) program nauczania wraz z formą nauczania,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7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4) przestrzeń szkoły, sprzęt i doposażenie,</a:t>
            </a:r>
          </a:p>
          <a:p>
            <a:pPr marL="34290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7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5) rozwiązania organizacyjne placówki. </a:t>
            </a:r>
          </a:p>
          <a:p>
            <a:pPr marL="34290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700" dirty="0">
                <a:latin typeface="Trebuchet MS" panose="020B0603020202020204" pitchFamily="34" charset="0"/>
              </a:rPr>
              <a:t>Za spełnienie kryterium Wnioskodawca otrzymuje maksymalnie 5 pkt.</a:t>
            </a:r>
            <a:endParaRPr lang="pl-PL" sz="1700" dirty="0">
              <a:solidFill>
                <a:prstClr val="black">
                  <a:lumMod val="75000"/>
                  <a:lumOff val="25000"/>
                </a:prstClr>
              </a:solidFill>
              <a:latin typeface="Trebuchet MS" panose="020B0603020202020204" pitchFamily="34" charset="0"/>
            </a:endParaRP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endParaRPr lang="pl-PL" sz="1700" dirty="0">
              <a:solidFill>
                <a:prstClr val="black">
                  <a:lumMod val="75000"/>
                  <a:lumOff val="25000"/>
                </a:prstClr>
              </a:solidFill>
              <a:latin typeface="Trebuchet MS" panose="020B0603020202020204"/>
            </a:endParaRP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endParaRPr lang="pl-PL" sz="1700" dirty="0">
              <a:solidFill>
                <a:prstClr val="black">
                  <a:lumMod val="75000"/>
                  <a:lumOff val="25000"/>
                </a:prstClr>
              </a:solidFill>
              <a:latin typeface="Trebuchet MS" panose="020B0603020202020204"/>
            </a:endParaRP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endParaRPr lang="pl-PL" sz="1700" dirty="0">
              <a:solidFill>
                <a:prstClr val="black">
                  <a:lumMod val="75000"/>
                  <a:lumOff val="25000"/>
                </a:prstClr>
              </a:solidFill>
              <a:latin typeface="Trebuchet MS" panose="020B0603020202020204"/>
            </a:endParaRP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endParaRPr lang="pl-PL" sz="1800" dirty="0">
              <a:solidFill>
                <a:prstClr val="black">
                  <a:lumMod val="75000"/>
                  <a:lumOff val="25000"/>
                </a:prstClr>
              </a:solidFill>
              <a:latin typeface="Trebuchet MS" panose="020B0603020202020204"/>
            </a:endParaRPr>
          </a:p>
          <a:p>
            <a:pPr marL="0" indent="0">
              <a:buNone/>
            </a:pPr>
            <a:endParaRPr lang="pl-PL" sz="1800" dirty="0"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75716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28650" y="852256"/>
            <a:ext cx="7886700" cy="3079664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3.</a:t>
            </a:r>
            <a:b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b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Wnioskodawca łącznie z partnerem/partnerami (o ile dotyczy) posiada doświadczenie w realizacji minimum 2 projektów wdrażających produkty projektów innowacyjnych w obszarze edukacji w okresie ostatnich 5 lat przed terminem złożenia wniosku o dofinansowanie projektu.</a:t>
            </a:r>
            <a:endParaRPr lang="pl-PL" sz="2200" dirty="0">
              <a:latin typeface="Trebuchet MS" panose="020B0603020202020204" pitchFamily="34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28650" y="4348480"/>
            <a:ext cx="7886700" cy="1448816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2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Powyższe doświadczenie dotyczy projektów stworzonych dzięki środkom EFS w latach 2007-2014 lub 2014-2021.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2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Za spełnienie kryterium Wnioskodawca otrzymuje maksymalnie 5 pkt.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endParaRPr lang="pl-PL" sz="1800" dirty="0"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841957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28650" y="772160"/>
            <a:ext cx="7886700" cy="1376680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4.</a:t>
            </a:r>
            <a:b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Projekt jest zgodny z zasadą horyzontalną </a:t>
            </a:r>
            <a:r>
              <a:rPr lang="pl-PL" sz="2200" dirty="0" err="1">
                <a:solidFill>
                  <a:srgbClr val="2E83C3"/>
                </a:solidFill>
                <a:latin typeface="Trebuchet MS" panose="020B0603020202020204" pitchFamily="34" charset="0"/>
              </a:rPr>
              <a:t>FEWiM</a:t>
            </a:r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 - Gospodarcza transformacja. Odprowadzanie podatków w województwie warmińsko-mazurskim.</a:t>
            </a:r>
            <a:endParaRPr lang="pl-PL" sz="2200" dirty="0">
              <a:latin typeface="Trebuchet MS" panose="020B0603020202020204" pitchFamily="34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28650" y="2304287"/>
            <a:ext cx="7886700" cy="4078757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6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Kryterium premiuje przedsięwzięcia podmiotów, które odprowadzają podatki na terenie województwa warmińsko-mazurskiego.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6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W ocenie uwzględnione są następujące podatki:</a:t>
            </a:r>
          </a:p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r>
              <a:rPr lang="pl-PL" sz="26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- podatek dochodowy (PIT, CIT),</a:t>
            </a:r>
          </a:p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r>
              <a:rPr lang="pl-PL" sz="26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- podatek od towarów i usług (VAT),</a:t>
            </a:r>
          </a:p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r>
              <a:rPr lang="pl-PL" sz="26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- podatek od nieruchomości,</a:t>
            </a:r>
          </a:p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r>
              <a:rPr lang="pl-PL" sz="26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- podatek od środków transportowych.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endParaRPr lang="pl-PL" sz="1800" dirty="0"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757128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28650" y="894080"/>
            <a:ext cx="7886700" cy="5488965"/>
          </a:xfrm>
        </p:spPr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pl-PL" sz="3200" dirty="0">
                <a:latin typeface="Trebuchet MS" panose="020B0603020202020204" pitchFamily="34" charset="0"/>
              </a:rPr>
              <a:t>W ramach kryterium można uzyskać  max 6 punktów: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endParaRPr lang="pl-PL" sz="3000" dirty="0">
              <a:latin typeface="Trebuchet MS" panose="020B0603020202020204" pitchFamily="34" charset="0"/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pl-PL" sz="3000" dirty="0">
                <a:latin typeface="Trebuchet MS" panose="020B0603020202020204" pitchFamily="34" charset="0"/>
              </a:rPr>
              <a:t>0 pkt – Wnioskodawca i/lub partnerzy (jeśli dotyczy) otrzymuje, gdy nie odprowadza żadnego z powyższych podatków w województwie warmińsko-mazurskim;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endParaRPr lang="pl-PL" sz="3000" dirty="0">
              <a:latin typeface="Trebuchet MS" panose="020B0603020202020204" pitchFamily="34" charset="0"/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pl-PL" sz="3000" dirty="0">
                <a:latin typeface="Trebuchet MS" panose="020B0603020202020204" pitchFamily="34" charset="0"/>
              </a:rPr>
              <a:t>3 pkt –Wnioskodawca i/lub partnerzy (jeśli dotyczy) otrzymuje, gdy odprowadza na terenie województwa warmińsko-mazurskiego podatek dochodowy.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endParaRPr lang="pl-PL" sz="3000" dirty="0">
              <a:latin typeface="Trebuchet MS" panose="020B0603020202020204" pitchFamily="34" charset="0"/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pl-PL" sz="3000" dirty="0">
                <a:latin typeface="Trebuchet MS" panose="020B0603020202020204" pitchFamily="34" charset="0"/>
              </a:rPr>
              <a:t>3 pkt  - Wnioskodawca i/lub partnerzy (jeśli dotyczy) otrzymuje, gdy odprowadza na terenie województwa warmińsko-mazurskiego co najmniej jeden z trzech pozostałych podatków z listy (poza podatkiem dochodowym).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endParaRPr lang="pl-PL" sz="3000" dirty="0">
              <a:latin typeface="Trebuchet MS" panose="020B0603020202020204" pitchFamily="34" charset="0"/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pl-PL" sz="3000" dirty="0">
                <a:latin typeface="Trebuchet MS" panose="020B0603020202020204" pitchFamily="34" charset="0"/>
              </a:rPr>
              <a:t>Kryterium będzie weryfikowane na podstawie zaświadczenia lub innego dokumentu wydanego przez właściwy urząd, z którego wynika fakt odprowadzania podatków w województwie, zgodnie ze sposobem weryfikacji wskazanym w Regulaminie wyboru projektów.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67331024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28650" y="725424"/>
            <a:ext cx="7886700" cy="890016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ctr"/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5.</a:t>
            </a:r>
            <a:b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b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Projekt jest komplementarny. </a:t>
            </a:r>
            <a:endParaRPr lang="pl-PL" sz="2200" dirty="0">
              <a:latin typeface="Trebuchet MS" panose="020B0603020202020204" pitchFamily="34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28650" y="1847088"/>
            <a:ext cx="7886700" cy="4535957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2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Wnioskodawca jest zobowiązany do wykazania i uzasadnienia komplementarności projektu z konkretnym projektem już zrealizowanym, w trakcie realizacji lub wybranym do realizacji,  finansowanym ze środków UE, ze środków krajowych lub innych źródeł (w tym </a:t>
            </a:r>
            <a:r>
              <a:rPr lang="pl-PL" sz="2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Interreg</a:t>
            </a:r>
            <a:r>
              <a:rPr lang="pl-PL" sz="22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) od 2014 r. Wnioskodawca powinien wskazać konkretne działania w projektach, które są względem siebie komplementarne. Ponadto należy wskazać tytuł i źródło finansowania każdego projektu, wobec którego wykazywana jest komplementarność.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22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W ramach kryterium można przyznać następujące punkty:</a:t>
            </a:r>
          </a:p>
          <a:p>
            <a:pPr defTabSz="457200">
              <a:lnSpc>
                <a:spcPct val="100000"/>
              </a:lnSpc>
              <a:buClr>
                <a:srgbClr val="5FCBEF"/>
              </a:buClr>
              <a:buSzPct val="80000"/>
            </a:pPr>
            <a:r>
              <a:rPr lang="pl-PL" sz="22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0 pkt – projekt nie wykazuje komplementarności.</a:t>
            </a:r>
          </a:p>
          <a:p>
            <a:pPr defTabSz="457200">
              <a:lnSpc>
                <a:spcPct val="100000"/>
              </a:lnSpc>
              <a:buClr>
                <a:srgbClr val="5FCBEF"/>
              </a:buClr>
              <a:buSzPct val="80000"/>
            </a:pPr>
            <a:r>
              <a:rPr lang="pl-PL" sz="22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2 pkt – wykazano komplementarność 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endParaRPr lang="pl-PL" sz="1800" dirty="0"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44043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28650" y="852256"/>
            <a:ext cx="7886700" cy="2023024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6.</a:t>
            </a:r>
            <a:b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b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</a:br>
            <a:r>
              <a:rPr lang="pl-PL" sz="2200" dirty="0">
                <a:solidFill>
                  <a:srgbClr val="2E83C3"/>
                </a:solidFill>
                <a:latin typeface="Trebuchet MS" panose="020B0603020202020204" pitchFamily="34" charset="0"/>
              </a:rPr>
              <a:t>Projekt jest realizowany na obszarach  strategicznej interwencji.</a:t>
            </a:r>
            <a:br>
              <a:rPr lang="pl-PL" sz="1600" dirty="0">
                <a:solidFill>
                  <a:srgbClr val="2E83C3"/>
                </a:solidFill>
                <a:latin typeface="Antique Olive" panose="020B0603020204030204" pitchFamily="34" charset="0"/>
              </a:rPr>
            </a:br>
            <a:endParaRPr lang="pl-PL" sz="1800" dirty="0">
              <a:latin typeface="Antique Olive" panose="020B0603020204030204" pitchFamily="34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28650" y="3058160"/>
            <a:ext cx="7886700" cy="3324884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8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Za realizację projektu na każdym z poniżej wymienionych obszarów strategicznej interwencji projekt otrzymuje dodatkowo 1 pkt:</a:t>
            </a:r>
          </a:p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r>
              <a:rPr lang="pl-PL" sz="18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	- OSI – Miasta średnie tracące funkcje społeczno-gospodarcze;</a:t>
            </a:r>
          </a:p>
          <a:p>
            <a:pPr marL="0" lvl="0" indent="0" defTabSz="457200">
              <a:lnSpc>
                <a:spcPct val="100000"/>
              </a:lnSpc>
              <a:buClr>
                <a:srgbClr val="5FCBEF"/>
              </a:buClr>
              <a:buSzPct val="80000"/>
              <a:buNone/>
            </a:pPr>
            <a:r>
              <a:rPr lang="pl-PL" sz="18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	- OSI – Obszary zagrożone trwałą marginalizacją.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r>
              <a:rPr lang="pl-PL" sz="1800" dirty="0">
                <a:solidFill>
                  <a:prstClr val="black">
                    <a:lumMod val="75000"/>
                    <a:lumOff val="25000"/>
                  </a:prstClr>
                </a:solidFill>
                <a:latin typeface="Trebuchet MS" panose="020B0603020202020204"/>
              </a:rPr>
              <a:t>Punkty mogą się sumować (max 2 pkt).</a:t>
            </a:r>
          </a:p>
          <a:p>
            <a:pPr marL="342900" lvl="0" indent="-342900" defTabSz="457200">
              <a:lnSpc>
                <a:spcPct val="100000"/>
              </a:lnSpc>
              <a:buClr>
                <a:srgbClr val="5FCBEF"/>
              </a:buClr>
              <a:buSzPct val="80000"/>
              <a:buFont typeface="Wingdings 3" charset="2"/>
              <a:buChar char=""/>
            </a:pPr>
            <a:endParaRPr lang="pl-PL" sz="1800" dirty="0"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26278558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Motyw pakietu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tyw pakietu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tyw pakietu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zentacja próba.pptx" id="{C8949DC2-7D54-40E7-A22E-B9228A094069}" vid="{7722B6AC-B982-40FC-AEF3-F63F117DBBB9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Motyw pakietu 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1918</TotalTime>
  <Words>771</Words>
  <Application>Microsoft Office PowerPoint</Application>
  <PresentationFormat>Pokaz na ekranie (4:3)</PresentationFormat>
  <Paragraphs>68</Paragraphs>
  <Slides>11</Slides>
  <Notes>11</Notes>
  <HiddenSlides>0</HiddenSlides>
  <MMClips>0</MMClips>
  <ScaleCrop>false</ScaleCrop>
  <HeadingPairs>
    <vt:vector size="6" baseType="variant">
      <vt:variant>
        <vt:lpstr>Używane czcionki</vt:lpstr>
      </vt:variant>
      <vt:variant>
        <vt:i4>7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11</vt:i4>
      </vt:variant>
    </vt:vector>
  </HeadingPairs>
  <TitlesOfParts>
    <vt:vector size="19" baseType="lpstr">
      <vt:lpstr>Albertus Extra Bold</vt:lpstr>
      <vt:lpstr>Antique Olive</vt:lpstr>
      <vt:lpstr>Arial</vt:lpstr>
      <vt:lpstr>Calibri</vt:lpstr>
      <vt:lpstr>Calibri Light</vt:lpstr>
      <vt:lpstr>Trebuchet MS</vt:lpstr>
      <vt:lpstr>Wingdings 3</vt:lpstr>
      <vt:lpstr>Motyw pakietu Office</vt:lpstr>
      <vt:lpstr>Kryteria wyboru projektów  Działanie 6.1 Kompetencje dla regionu</vt:lpstr>
      <vt:lpstr>Kryteria specyficzne premiujące.</vt:lpstr>
      <vt:lpstr>1. Projekt zakłada objęcie wsparciem większą liczbę szkół podstawowych od minimalnych wartości wskazanych w kryteriach specyficznych dostępu nr 9 lub 10 lub 11.</vt:lpstr>
      <vt:lpstr>2. Wnioskodawca łącznie z partnerem/partnerami projektu (o ile dotyczy) posiada doświadczenie we wprowadzaniu w szkole lub placówce systemu oświaty kształcenia ogólnego minimum 2 nowatorskich rozwiązań programowych, organizacyjnych lub metodycznych w okresie ostatnich 3 lat przed terminem złożenia wniosku o dofinansowanie projektu.</vt:lpstr>
      <vt:lpstr>3.  Wnioskodawca łącznie z partnerem/partnerami (o ile dotyczy) posiada doświadczenie w realizacji minimum 2 projektów wdrażających produkty projektów innowacyjnych w obszarze edukacji w okresie ostatnich 5 lat przed terminem złożenia wniosku o dofinansowanie projektu.</vt:lpstr>
      <vt:lpstr>4. Projekt jest zgodny z zasadą horyzontalną FEWiM - Gospodarcza transformacja. Odprowadzanie podatków w województwie warmińsko-mazurskim.</vt:lpstr>
      <vt:lpstr>Prezentacja programu PowerPoint</vt:lpstr>
      <vt:lpstr>5.  Projekt jest komplementarny. </vt:lpstr>
      <vt:lpstr>6.  Projekt jest realizowany na obszarach  strategicznej interwencji. </vt:lpstr>
      <vt:lpstr>7.  Projekt jest realizowany na terenie powiatów pogranicza. </vt:lpstr>
      <vt:lpstr>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Sabina Ropiak</dc:creator>
  <cp:lastModifiedBy>Michał Komorkiewicz</cp:lastModifiedBy>
  <cp:revision>94</cp:revision>
  <cp:lastPrinted>2024-02-05T09:47:32Z</cp:lastPrinted>
  <dcterms:created xsi:type="dcterms:W3CDTF">2023-01-20T07:35:09Z</dcterms:created>
  <dcterms:modified xsi:type="dcterms:W3CDTF">2024-02-07T11:38:52Z</dcterms:modified>
</cp:coreProperties>
</file>

<file path=docProps/thumbnail.jpeg>
</file>