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4"/>
  </p:notesMasterIdLst>
  <p:handoutMasterIdLst>
    <p:handoutMasterId r:id="rId25"/>
  </p:handoutMasterIdLst>
  <p:sldIdLst>
    <p:sldId id="260" r:id="rId2"/>
    <p:sldId id="330" r:id="rId3"/>
    <p:sldId id="290" r:id="rId4"/>
    <p:sldId id="298" r:id="rId5"/>
    <p:sldId id="285" r:id="rId6"/>
    <p:sldId id="267" r:id="rId7"/>
    <p:sldId id="331" r:id="rId8"/>
    <p:sldId id="332" r:id="rId9"/>
    <p:sldId id="333" r:id="rId10"/>
    <p:sldId id="334" r:id="rId11"/>
    <p:sldId id="335" r:id="rId12"/>
    <p:sldId id="336" r:id="rId13"/>
    <p:sldId id="337" r:id="rId14"/>
    <p:sldId id="338" r:id="rId15"/>
    <p:sldId id="339" r:id="rId16"/>
    <p:sldId id="312" r:id="rId17"/>
    <p:sldId id="340" r:id="rId18"/>
    <p:sldId id="341" r:id="rId19"/>
    <p:sldId id="313" r:id="rId20"/>
    <p:sldId id="314" r:id="rId21"/>
    <p:sldId id="327" r:id="rId22"/>
    <p:sldId id="263" r:id="rId23"/>
  </p:sldIdLst>
  <p:sldSz cx="9144000" cy="6858000" type="screen4x3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F87D2"/>
    <a:srgbClr val="6EF86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83" autoAdjust="0"/>
    <p:restoredTop sz="67654" autoAdjust="0"/>
  </p:normalViewPr>
  <p:slideViewPr>
    <p:cSldViewPr snapToGrid="0">
      <p:cViewPr varScale="1">
        <p:scale>
          <a:sx n="78" d="100"/>
          <a:sy n="78" d="100"/>
        </p:scale>
        <p:origin x="2562" y="-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5511184-A9FF-4BD0-A58E-F3A6752387B3}" type="datetimeFigureOut">
              <a:rPr lang="pl-PL" smtClean="0"/>
              <a:t>06.02.2024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2579887-C525-4BBB-B5DF-D32EB2AFFB1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7100154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50443" y="1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A85C7DA-C128-43E4-A779-98DB3325F640}" type="datetimeFigureOut">
              <a:rPr lang="pl-PL" smtClean="0"/>
              <a:t>06.02.2024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1166813" y="1241425"/>
            <a:ext cx="4464050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1FD5B0E-ED95-45E3-A710-5A04208FD7A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663617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9884934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 ramach kryterium oceniana będzie prawidłowość budżetu projektu, w tym: 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racjonalność (zgodność ze stawkami rynkowymi i specyfiką projektu ) oraz efektywność wydatków projektu (zasada uzyskiwania najlepszych efektów z danych nakładów), 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kwalifikowalność wydatków (w tym w szczególności niezbędność wydatków do realizacji projektu i osiągania jego celu), 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- poprawność uzasadnień wydatków (o ile dotyczy), 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techniczna poprawność wypełnienia budżetu projektu, w tym poziom kosztów pośrednich, poziom i prawidłowość wkładu własnego, poziom i prawidłowość cross-</a:t>
            </a:r>
            <a:r>
              <a:rPr lang="pl-PL" sz="1200" kern="1200" dirty="0" err="1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financingu</a:t>
            </a:r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(o ile dotyczy), -</a:t>
            </a:r>
            <a:r>
              <a:rPr lang="pl-PL" sz="1200" kern="1200" baseline="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pomoc publiczna/pomoc de </a:t>
            </a:r>
            <a:r>
              <a:rPr lang="pl-PL" sz="1200" kern="1200" dirty="0" err="1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minimis</a:t>
            </a:r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(o ile dotyczy). </a:t>
            </a:r>
          </a:p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16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083385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Doświadczenie Wnioskodawcy i Partnerów (o ile dotyczy) w zakresie realizacji projektu.</a:t>
            </a:r>
          </a:p>
          <a:p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 ramach kryterium oceniane będą: 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adekwatność doświadczenia Wnioskodawcy i Partnerów (o ile dotyczy) do zakresu realizacji projektu: w zakresie tematycznym, na rzecz grupy docelowej, na określonym terytorium, 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opis i adekwatność potencjału społecznego Wnioskodawcy i Partnerów (o ile dotyczy). </a:t>
            </a:r>
          </a:p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19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7364424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Adekwatność potencjału Wnioskodawcy i Partnerów (o ile dotyczy) oraz sposobu</a:t>
            </a:r>
            <a:r>
              <a:rPr lang="pl-PL" sz="1200" kern="1200" baseline="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zarządzania projektem.</a:t>
            </a:r>
          </a:p>
          <a:p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 ramach kryterium oceniany będzie opis sposobu zarządzania projektem oraz adekwatność potencjału Wnioskodawcy i Partnerów (o ile dotyczy) do założeń projektu, w tym: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-sposób zarządzania projektem, 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-wkład rzeczowy, 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-własne środki finansowe,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-potencjał kadrowy </a:t>
            </a:r>
          </a:p>
          <a:p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planowany do wykorzystania w ramach projektu.</a:t>
            </a:r>
          </a:p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20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1743950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Adekwatność potencjału Wnioskodawcy i Partnerów (o ile dotyczy) oraz sposobu</a:t>
            </a:r>
            <a:r>
              <a:rPr lang="pl-PL" sz="1200" kern="1200" baseline="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zarządzania projektem.</a:t>
            </a:r>
          </a:p>
          <a:p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 ramach kryterium oceniany będzie opis sposobu zarządzania projektem oraz adekwatność potencjału Wnioskodawcy i Partnerów (o ile dotyczy) do założeń projektu, w tym: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-sposób zarządzania projektem, 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-wkład rzeczowy, 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-własne środki finansowe,</a:t>
            </a:r>
          </a:p>
          <a:p>
            <a:pPr lvl="0"/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-potencjał kadrowy </a:t>
            </a:r>
          </a:p>
          <a:p>
            <a:r>
              <a:rPr lang="pl-PL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planowany do wykorzystania w ramach projektu.</a:t>
            </a:r>
          </a:p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21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3658510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22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1924277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3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5530878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4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2342113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5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8570514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/>
              <a:t>Wniosek oceniany całościowo. </a:t>
            </a:r>
          </a:p>
          <a:p>
            <a:r>
              <a:rPr lang="pl-PL" dirty="0"/>
              <a:t>Zamiana  w stosunku do poprzedniej perspektywy jest taka, że teraz wniosek</a:t>
            </a:r>
            <a:r>
              <a:rPr lang="pl-PL" baseline="0" dirty="0"/>
              <a:t> przechodzi przez całą ocenę. </a:t>
            </a:r>
            <a:r>
              <a:rPr lang="pl-PL" dirty="0"/>
              <a:t> </a:t>
            </a:r>
          </a:p>
          <a:p>
            <a:r>
              <a:rPr lang="pl-PL" dirty="0"/>
              <a:t>Podstawą do wypełniania wniosku jest</a:t>
            </a:r>
            <a:r>
              <a:rPr lang="pl-PL" baseline="0" dirty="0"/>
              <a:t> Instrukcja merytoryczna wypełniania wniosku. </a:t>
            </a:r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6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4049448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7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5127331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8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5918163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11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0501843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FD5B0E-ED95-45E3-A710-5A04208FD7A3}" type="slidenum">
              <a:rPr lang="pl-PL" smtClean="0"/>
              <a:t>12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456096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lajd tytułowy i końc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Obraz 11">
            <a:extLst>
              <a:ext uri="{FF2B5EF4-FFF2-40B4-BE49-F238E27FC236}">
                <a16:creationId xmlns:a16="http://schemas.microsoft.com/office/drawing/2014/main" id="{B2584E3D-9A1F-4CED-82CC-C9D7C81B0E84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1492" y="0"/>
            <a:ext cx="9148210" cy="6857999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 dirty="0"/>
              <a:t>Kliknij, aby edytować styl wzorca podtytułu</a:t>
            </a:r>
            <a:endParaRPr lang="en-US" dirty="0"/>
          </a:p>
        </p:txBody>
      </p:sp>
      <p:sp>
        <p:nvSpPr>
          <p:cNvPr id="14" name="Tytuł 13">
            <a:extLst>
              <a:ext uri="{FF2B5EF4-FFF2-40B4-BE49-F238E27FC236}">
                <a16:creationId xmlns:a16="http://schemas.microsoft.com/office/drawing/2014/main" id="{D90BA087-927F-48A6-83CD-5CCD11E336DB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142998" y="2361460"/>
            <a:ext cx="6858001" cy="1067540"/>
          </a:xfrm>
        </p:spPr>
        <p:txBody>
          <a:bodyPr/>
          <a:lstStyle>
            <a:lvl1pPr>
              <a:defRPr sz="3000"/>
            </a:lvl1pPr>
          </a:lstStyle>
          <a:p>
            <a:r>
              <a:rPr lang="pl-PL" dirty="0"/>
              <a:t>                Kliknij, aby edytować styl</a:t>
            </a:r>
          </a:p>
        </p:txBody>
      </p:sp>
    </p:spTree>
    <p:extLst>
      <p:ext uri="{BB962C8B-B14F-4D97-AF65-F5344CB8AC3E}">
        <p14:creationId xmlns:p14="http://schemas.microsoft.com/office/powerpoint/2010/main" val="3691966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Slajd – zawartość 9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Obraz 6">
            <a:extLst>
              <a:ext uri="{FF2B5EF4-FFF2-40B4-BE49-F238E27FC236}">
                <a16:creationId xmlns:a16="http://schemas.microsoft.com/office/drawing/2014/main" id="{6D78B68C-224D-46DF-B945-7F24A95D59DB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878889"/>
            <a:ext cx="7886700" cy="1180730"/>
          </a:xfrm>
        </p:spPr>
        <p:txBody>
          <a:bodyPr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192784"/>
            <a:ext cx="7886700" cy="4270159"/>
          </a:xfrm>
        </p:spPr>
        <p:txBody>
          <a:bodyPr vert="eaVert"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15216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lajd – zawartość 10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Obraz 6">
            <a:extLst>
              <a:ext uri="{FF2B5EF4-FFF2-40B4-BE49-F238E27FC236}">
                <a16:creationId xmlns:a16="http://schemas.microsoft.com/office/drawing/2014/main" id="{ABD72F9F-BF24-4F45-A08D-FC86384DB89C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798989"/>
            <a:ext cx="1971675" cy="5743854"/>
          </a:xfrm>
        </p:spPr>
        <p:txBody>
          <a:bodyPr vert="eaVert"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798989"/>
            <a:ext cx="5800725" cy="5743854"/>
          </a:xfrm>
        </p:spPr>
        <p:txBody>
          <a:bodyPr vert="eaVert"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04505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Slajd – zawartość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Obraz 7">
            <a:extLst>
              <a:ext uri="{FF2B5EF4-FFF2-40B4-BE49-F238E27FC236}">
                <a16:creationId xmlns:a16="http://schemas.microsoft.com/office/drawing/2014/main" id="{F77D0721-47E8-488C-B524-36377D8EC80F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852256"/>
            <a:ext cx="7886700" cy="1091954"/>
          </a:xfrm>
        </p:spPr>
        <p:txBody>
          <a:bodyPr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2055815"/>
            <a:ext cx="7886700" cy="4327230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9584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lajd – zawartość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Obraz 6">
            <a:extLst>
              <a:ext uri="{FF2B5EF4-FFF2-40B4-BE49-F238E27FC236}">
                <a16:creationId xmlns:a16="http://schemas.microsoft.com/office/drawing/2014/main" id="{45C8F2BD-575F-4487-8CD4-737C0ADD1A68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</p:spTree>
    <p:extLst>
      <p:ext uri="{BB962C8B-B14F-4D97-AF65-F5344CB8AC3E}">
        <p14:creationId xmlns:p14="http://schemas.microsoft.com/office/powerpoint/2010/main" val="24783171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Slajd – zawartość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Obraz 7">
            <a:extLst>
              <a:ext uri="{FF2B5EF4-FFF2-40B4-BE49-F238E27FC236}">
                <a16:creationId xmlns:a16="http://schemas.microsoft.com/office/drawing/2014/main" id="{F32ADA8B-532B-4E0F-8AB0-C3CD05A58C9E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834500"/>
            <a:ext cx="7886700" cy="1260629"/>
          </a:xfrm>
        </p:spPr>
        <p:txBody>
          <a:bodyPr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2263806"/>
            <a:ext cx="3886200" cy="4305669"/>
          </a:xfrm>
        </p:spPr>
        <p:txBody>
          <a:bodyPr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2263805"/>
            <a:ext cx="3886200" cy="4305669"/>
          </a:xfrm>
        </p:spPr>
        <p:txBody>
          <a:bodyPr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61982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lajd – zawartość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Obraz 9">
            <a:extLst>
              <a:ext uri="{FF2B5EF4-FFF2-40B4-BE49-F238E27FC236}">
                <a16:creationId xmlns:a16="http://schemas.microsoft.com/office/drawing/2014/main" id="{7ECE12DD-5A2B-4450-A88B-54FDC599559D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834500"/>
            <a:ext cx="7886700" cy="958789"/>
          </a:xfrm>
        </p:spPr>
        <p:txBody>
          <a:bodyPr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970843"/>
            <a:ext cx="3868340" cy="745724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dirty="0"/>
              <a:t>Kliknij, aby edytować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894120"/>
            <a:ext cx="3868340" cy="3598753"/>
          </a:xfrm>
        </p:spPr>
        <p:txBody>
          <a:bodyPr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970843"/>
            <a:ext cx="3887391" cy="745724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dirty="0"/>
              <a:t>Kliknij, aby edytować style wzorca tekstu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820" y="2894118"/>
            <a:ext cx="3887391" cy="3598754"/>
          </a:xfrm>
        </p:spPr>
        <p:txBody>
          <a:bodyPr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0936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lajd – zawartość 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Obraz 5">
            <a:extLst>
              <a:ext uri="{FF2B5EF4-FFF2-40B4-BE49-F238E27FC236}">
                <a16:creationId xmlns:a16="http://schemas.microsoft.com/office/drawing/2014/main" id="{C310A338-9DD0-42B9-8433-85177AD1C068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932155"/>
            <a:ext cx="7886700" cy="1358284"/>
          </a:xfrm>
        </p:spPr>
        <p:txBody>
          <a:bodyPr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64352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Slajd – zawartość 6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Obraz 4">
            <a:extLst>
              <a:ext uri="{FF2B5EF4-FFF2-40B4-BE49-F238E27FC236}">
                <a16:creationId xmlns:a16="http://schemas.microsoft.com/office/drawing/2014/main" id="{1009301C-4771-4127-81BE-A051F4E73EE5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102358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Slajd – zawartość 7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Obraz 7">
            <a:extLst>
              <a:ext uri="{FF2B5EF4-FFF2-40B4-BE49-F238E27FC236}">
                <a16:creationId xmlns:a16="http://schemas.microsoft.com/office/drawing/2014/main" id="{51141260-94FB-45D9-AEA3-95662F658C81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967666"/>
            <a:ext cx="2949178" cy="1251751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1260628"/>
            <a:ext cx="4629150" cy="502476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219417"/>
            <a:ext cx="2949178" cy="4065971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dirty="0"/>
              <a:t>Kliknij, aby edytować style wzorca tekstu</a:t>
            </a:r>
          </a:p>
        </p:txBody>
      </p:sp>
    </p:spTree>
    <p:extLst>
      <p:ext uri="{BB962C8B-B14F-4D97-AF65-F5344CB8AC3E}">
        <p14:creationId xmlns:p14="http://schemas.microsoft.com/office/powerpoint/2010/main" val="8725438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Slajd – zawartość 8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Obraz 7">
            <a:extLst>
              <a:ext uri="{FF2B5EF4-FFF2-40B4-BE49-F238E27FC236}">
                <a16:creationId xmlns:a16="http://schemas.microsoft.com/office/drawing/2014/main" id="{3472AC6D-E49A-428F-949F-D0E182FE4425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852256"/>
            <a:ext cx="2949178" cy="1420426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1189608"/>
            <a:ext cx="4629150" cy="4927107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/>
              <a:t>Kliknij ikonę, aby dodać obraz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272683"/>
            <a:ext cx="2949178" cy="3844031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dirty="0"/>
              <a:t>Kliknij, aby edytować style wzorca tekstu</a:t>
            </a:r>
          </a:p>
        </p:txBody>
      </p:sp>
    </p:spTree>
    <p:extLst>
      <p:ext uri="{BB962C8B-B14F-4D97-AF65-F5344CB8AC3E}">
        <p14:creationId xmlns:p14="http://schemas.microsoft.com/office/powerpoint/2010/main" val="3260979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5E87AE-B05F-4F0E-8F80-8A6A89979CA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62546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dtytuł 1">
            <a:extLst>
              <a:ext uri="{FF2B5EF4-FFF2-40B4-BE49-F238E27FC236}">
                <a16:creationId xmlns:a16="http://schemas.microsoft.com/office/drawing/2014/main" id="{B2D847E3-1374-4450-B213-6AA8BAE11DD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2074985"/>
            <a:ext cx="6858000" cy="3182815"/>
          </a:xfrm>
        </p:spPr>
        <p:txBody>
          <a:bodyPr/>
          <a:lstStyle/>
          <a:p>
            <a:endParaRPr lang="pl-PL" dirty="0"/>
          </a:p>
          <a:p>
            <a:endParaRPr lang="pl-PL" dirty="0"/>
          </a:p>
          <a:p>
            <a:r>
              <a:rPr lang="pl-PL" dirty="0"/>
              <a:t>Podsumowanie oceny formalno-merytorycznej </a:t>
            </a:r>
            <a:br>
              <a:rPr lang="pl-PL" dirty="0"/>
            </a:br>
            <a:r>
              <a:rPr lang="pl-PL" dirty="0"/>
              <a:t>w ramach naboru nr FEWM.06.01-IZ.00-001/23 –  omówienie błędów we wnioskach biorąc pod uwagę zapisy Instrukcji wypełniania wniosku o dofinansowanie projektu </a:t>
            </a:r>
          </a:p>
        </p:txBody>
      </p:sp>
    </p:spTree>
    <p:extLst>
      <p:ext uri="{BB962C8B-B14F-4D97-AF65-F5344CB8AC3E}">
        <p14:creationId xmlns:p14="http://schemas.microsoft.com/office/powerpoint/2010/main" val="66619109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355C2C2C-EF2F-6D60-D1A6-9FB26363790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+mj-lt"/>
              <a:buAutoNum type="alphaLcParenR"/>
            </a:pPr>
            <a:r>
              <a:rPr lang="pl-PL" sz="20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wskazanie celu projektu: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20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cel projektu nie przekładał się bezpośrednio na zadania wskazane we wniosku, był niemierzalny; bez wskazania terminu, w którym zostanie osiągnięty</a:t>
            </a:r>
            <a:r>
              <a:rPr lang="pl-PL" sz="2000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  <a:endParaRPr lang="pl-PL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Prostokąt zaokrąglony 1">
            <a:extLst>
              <a:ext uri="{FF2B5EF4-FFF2-40B4-BE49-F238E27FC236}">
                <a16:creationId xmlns:a16="http://schemas.microsoft.com/office/drawing/2014/main" id="{FAABD358-C606-594B-C477-BE5B6C8BAE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178996" y="474955"/>
            <a:ext cx="6692629" cy="109220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0000"/>
          </a:bodyPr>
          <a:lstStyle/>
          <a:p>
            <a:pPr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Zgodność celu projektu z celem szczegółowym oraz adekwatność doboru i opisu wskaźników, źródeł oraz sposobu ich pomiaru</a:t>
            </a:r>
          </a:p>
        </p:txBody>
      </p:sp>
    </p:spTree>
    <p:extLst>
      <p:ext uri="{BB962C8B-B14F-4D97-AF65-F5344CB8AC3E}">
        <p14:creationId xmlns:p14="http://schemas.microsoft.com/office/powerpoint/2010/main" val="180049441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84715684-0FDF-6428-EE94-E11D40BBBBE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75097" y="2055815"/>
            <a:ext cx="8813259" cy="4567408"/>
          </a:xfrm>
        </p:spPr>
        <p:txBody>
          <a:bodyPr>
            <a:normAutofit lnSpcReduction="10000"/>
          </a:bodyPr>
          <a:lstStyle/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b) dobór wskaźników: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brak wskazania wszystkich wskaźników obligatoryjnych, wymaganych w Regulaminie wyboru projektów  (rezultatu i produktu) oraz wspólnych wskaźników produktu. 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brak określenia własnych wskaźników wynikających ze specyfiki projektu, np. </a:t>
            </a:r>
          </a:p>
          <a:p>
            <a:pPr marL="342900" lvl="0" indent="-342900">
              <a:lnSpc>
                <a:spcPct val="107000"/>
              </a:lnSpc>
              <a:buFont typeface="Symbol" panose="05050102010706020507" pitchFamily="18" charset="2"/>
              <a:buChar char=""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liczba nauczycieli, która wzięła udział w projekcie;</a:t>
            </a:r>
          </a:p>
          <a:p>
            <a:pPr marL="342900" lvl="0" indent="-342900">
              <a:lnSpc>
                <a:spcPct val="107000"/>
              </a:lnSpc>
              <a:buFont typeface="Symbol" panose="05050102010706020507" pitchFamily="18" charset="2"/>
              <a:buChar char=""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liczba nauczycieli języka angielskiego, która wzięła udział w projekcie;</a:t>
            </a:r>
          </a:p>
          <a:p>
            <a:pPr marL="342900" lvl="0" indent="-342900">
              <a:lnSpc>
                <a:spcPct val="107000"/>
              </a:lnSpc>
              <a:buFont typeface="Symbol" panose="05050102010706020507" pitchFamily="18" charset="2"/>
              <a:buChar char=""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liczba dyrektorów/zastępców dyrektorów, która wzięła udział w projekcie;</a:t>
            </a:r>
          </a:p>
          <a:p>
            <a:pPr marL="342900" lvl="0" indent="-342900">
              <a:lnSpc>
                <a:spcPct val="107000"/>
              </a:lnSpc>
              <a:buFont typeface="Symbol" panose="05050102010706020507" pitchFamily="18" charset="2"/>
              <a:buChar char=""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liczba wszystkich gmin na terenie, których zlokalizowane zostały szkoły objęte wsparciem w projekcie;</a:t>
            </a: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Symbol" panose="05050102010706020507" pitchFamily="18" charset="2"/>
              <a:buChar char=""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liczba gmin wiejskich na terenie, których zlokalizowane zostały szkoły objęte wsparciem w projekcie;</a:t>
            </a:r>
          </a:p>
          <a:p>
            <a:endParaRPr lang="pl-PL" dirty="0"/>
          </a:p>
        </p:txBody>
      </p:sp>
      <p:sp>
        <p:nvSpPr>
          <p:cNvPr id="4" name="Prostokąt zaokrąglony 1">
            <a:extLst>
              <a:ext uri="{FF2B5EF4-FFF2-40B4-BE49-F238E27FC236}">
                <a16:creationId xmlns:a16="http://schemas.microsoft.com/office/drawing/2014/main" id="{EF126177-64C9-037D-316B-59F32D9C3F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34638" y="474955"/>
            <a:ext cx="6420255" cy="109220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0000"/>
          </a:bodyPr>
          <a:lstStyle/>
          <a:p>
            <a:pPr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Zgodność celu projektu z celem szczegółowym oraz adekwatność doboru i opisu wskaźników, źródeł oraz sposobu ich pomiaru</a:t>
            </a:r>
          </a:p>
        </p:txBody>
      </p:sp>
    </p:spTree>
    <p:extLst>
      <p:ext uri="{BB962C8B-B14F-4D97-AF65-F5344CB8AC3E}">
        <p14:creationId xmlns:p14="http://schemas.microsoft.com/office/powerpoint/2010/main" val="227513841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DA8DB26-495D-A7C0-31A0-C228C42529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43191" y="2014152"/>
            <a:ext cx="8764885" cy="437429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pl-PL" sz="2000" dirty="0"/>
              <a:t>- brak określenia wskaźników adekwatnych do działań zaplanowanych w jednolitym schemacie wsparcia, tj. np. wskaźnik dotyczący realizacji: wizyt studyjnych, szkoleń, projektów edukacyjnych, seminariów, raportów cząstkowych, raportów końcowych, wsparcia </a:t>
            </a:r>
            <a:r>
              <a:rPr lang="pl-PL" sz="2000" dirty="0" err="1"/>
              <a:t>coacha</a:t>
            </a:r>
            <a:r>
              <a:rPr lang="pl-PL" sz="2000" dirty="0"/>
              <a:t>/</a:t>
            </a:r>
            <a:r>
              <a:rPr lang="pl-PL" sz="2000" dirty="0" err="1"/>
              <a:t>superwizjera</a:t>
            </a:r>
            <a:r>
              <a:rPr lang="pl-PL" sz="2000" dirty="0"/>
              <a:t>/mentora, </a:t>
            </a:r>
            <a:r>
              <a:rPr lang="pl-PL" sz="2000" dirty="0" err="1"/>
              <a:t>rearanżacji</a:t>
            </a:r>
            <a:r>
              <a:rPr lang="pl-PL" sz="2000" dirty="0"/>
              <a:t> </a:t>
            </a:r>
            <a:r>
              <a:rPr lang="pl-PL" sz="2000" dirty="0" smtClean="0"/>
              <a:t>szkół</a:t>
            </a:r>
            <a:r>
              <a:rPr lang="pl-PL" sz="2000" dirty="0"/>
              <a:t>;</a:t>
            </a:r>
            <a:endParaRPr lang="pl-PL" sz="2000" dirty="0" smtClean="0"/>
          </a:p>
          <a:p>
            <a:pPr marL="0" indent="0">
              <a:buNone/>
            </a:pPr>
            <a:r>
              <a:rPr lang="pl-PL" sz="2000" dirty="0" smtClean="0"/>
              <a:t>- </a:t>
            </a:r>
            <a:r>
              <a:rPr lang="pl-PL" sz="2000" dirty="0"/>
              <a:t>brak określenia w treści wniosku wskaźników rezultatu odpowiadających zaproponowanym przez ION wskaźników </a:t>
            </a:r>
            <a:r>
              <a:rPr lang="pl-PL" sz="2000" dirty="0" smtClean="0"/>
              <a:t>produktu;</a:t>
            </a:r>
            <a:endParaRPr lang="pl-PL" sz="2000" dirty="0"/>
          </a:p>
          <a:p>
            <a:pPr marL="0" indent="0">
              <a:buNone/>
            </a:pPr>
            <a:r>
              <a:rPr lang="pl-PL" sz="2000" dirty="0"/>
              <a:t>- we wskaźniku dot. liczby podmiotów, które podniosły jakość i efektywność – wartość docelowa to tyle podmiotów, ile szkół w projekcie;</a:t>
            </a:r>
          </a:p>
          <a:p>
            <a:pPr marL="0" indent="0">
              <a:buNone/>
            </a:pPr>
            <a:r>
              <a:rPr lang="pl-PL" sz="2000" dirty="0"/>
              <a:t>- we wskaźniku rezultatu dot. kwalifikacji – należy ująć także osoby, które nabyły kompetencje;</a:t>
            </a:r>
          </a:p>
          <a:p>
            <a:pPr marL="0" indent="0">
              <a:buNone/>
            </a:pPr>
            <a:endParaRPr lang="pl-PL" dirty="0"/>
          </a:p>
        </p:txBody>
      </p:sp>
      <p:sp>
        <p:nvSpPr>
          <p:cNvPr id="4" name="Prostokąt zaokrąglony 1">
            <a:extLst>
              <a:ext uri="{FF2B5EF4-FFF2-40B4-BE49-F238E27FC236}">
                <a16:creationId xmlns:a16="http://schemas.microsoft.com/office/drawing/2014/main" id="{78206D3F-2A2E-7525-25D8-20B0662FE2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34638" y="405161"/>
            <a:ext cx="6420255" cy="109220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0000"/>
          </a:bodyPr>
          <a:lstStyle/>
          <a:p>
            <a:pPr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Zgodność celu projektu z celem szczegółowym oraz adekwatność doboru i opisu wskaźników, źródeł oraz sposobu ich pomiaru</a:t>
            </a:r>
          </a:p>
        </p:txBody>
      </p:sp>
    </p:spTree>
    <p:extLst>
      <p:ext uri="{BB962C8B-B14F-4D97-AF65-F5344CB8AC3E}">
        <p14:creationId xmlns:p14="http://schemas.microsoft.com/office/powerpoint/2010/main" val="192020041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7D4E94CA-E538-2323-3832-C2846F0DED0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21276" y="2055815"/>
            <a:ext cx="8589260" cy="4327230"/>
          </a:xfrm>
        </p:spPr>
        <p:txBody>
          <a:bodyPr>
            <a:normAutofit/>
          </a:bodyPr>
          <a:lstStyle/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c) źródła danych i sposób pomiaru: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źródła weryfikacji bardziej konkretne i oddające charakter wsparcia – jak wizyty studyjne to np. wyjazd uczestników z potwierdzeniem otrzymania przez nich transportu (bilet lotniczy/autokar), wyżywienia, noclegu, materiałów szkoleniowych (jeśli dotyczy);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do każdego określonego wskaźnika adekwatny moment pomiaru;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w przypadku kompetencji należy pamiętać o wykazaniu weryfikacji ich osiągnięcia w oparciu o IV-etapowy wzorzec;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w źródłach weryfikacji dokumenty potwierdzające uzyskanie kwalifikacji i nabycie kompetencji;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wskaźniki wspólne – również należy określić moment pomiaru oraz źródło  pomiaru;</a:t>
            </a:r>
          </a:p>
          <a:p>
            <a:endParaRPr lang="pl-PL" dirty="0"/>
          </a:p>
        </p:txBody>
      </p:sp>
      <p:sp>
        <p:nvSpPr>
          <p:cNvPr id="4" name="Prostokąt zaokrąglony 1">
            <a:extLst>
              <a:ext uri="{FF2B5EF4-FFF2-40B4-BE49-F238E27FC236}">
                <a16:creationId xmlns:a16="http://schemas.microsoft.com/office/drawing/2014/main" id="{3E07742F-3930-D437-DE0E-E8D1150F53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34638" y="405161"/>
            <a:ext cx="6420255" cy="109220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0000"/>
          </a:bodyPr>
          <a:lstStyle/>
          <a:p>
            <a:pPr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Zgodność celu projektu z celem szczegółowym oraz adekwatność doboru i opisu wskaźników, źródeł oraz sposobu ich pomiaru</a:t>
            </a:r>
          </a:p>
        </p:txBody>
      </p:sp>
    </p:spTree>
    <p:extLst>
      <p:ext uri="{BB962C8B-B14F-4D97-AF65-F5344CB8AC3E}">
        <p14:creationId xmlns:p14="http://schemas.microsoft.com/office/powerpoint/2010/main" val="252263068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197707" y="2055815"/>
            <a:ext cx="8577133" cy="4327230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pl-PL" b="1" dirty="0"/>
              <a:t>a) szczegółowy opis i uzasadnienie potrzeby realizacji zadań:</a:t>
            </a:r>
          </a:p>
          <a:p>
            <a:pPr marL="0" indent="0">
              <a:buNone/>
            </a:pPr>
            <a:r>
              <a:rPr lang="pl-PL" dirty="0"/>
              <a:t>- liczba osób jaka weźmie udział w poszczególnych formach wsparcia;</a:t>
            </a:r>
          </a:p>
          <a:p>
            <a:pPr marL="0" indent="0">
              <a:buNone/>
            </a:pPr>
            <a:r>
              <a:rPr lang="pl-PL" dirty="0"/>
              <a:t>- liczbę godzin każdej z form wsparcia jaka zostanie zrealizowana w projekcie, w podziale na grupy oraz indywidualnie;</a:t>
            </a:r>
          </a:p>
          <a:p>
            <a:pPr marL="0" indent="0">
              <a:buNone/>
            </a:pPr>
            <a:r>
              <a:rPr lang="pl-PL" dirty="0"/>
              <a:t>- terminy i miejsce realizacji;</a:t>
            </a:r>
          </a:p>
          <a:p>
            <a:pPr marL="0" indent="0">
              <a:buNone/>
            </a:pPr>
            <a:r>
              <a:rPr lang="pl-PL" dirty="0"/>
              <a:t>- czy będzie wsparcie towarzyszące: materiały, dojazdy, noclegi, wyżywienie;</a:t>
            </a:r>
          </a:p>
          <a:p>
            <a:pPr marL="0" indent="0">
              <a:buNone/>
            </a:pPr>
            <a:r>
              <a:rPr lang="pl-PL" dirty="0"/>
              <a:t>- uzasadnienie innych wydatków np. pomoce i narzędzia dydaktyczne do pracy z uczniami;</a:t>
            </a:r>
          </a:p>
          <a:p>
            <a:endParaRPr lang="pl-PL" dirty="0"/>
          </a:p>
        </p:txBody>
      </p:sp>
      <p:sp>
        <p:nvSpPr>
          <p:cNvPr id="4" name="Tytuł 3"/>
          <p:cNvSpPr>
            <a:spLocks noGrp="1"/>
          </p:cNvSpPr>
          <p:nvPr>
            <p:ph type="title"/>
          </p:nvPr>
        </p:nvSpPr>
        <p:spPr>
          <a:xfrm>
            <a:off x="2594918" y="259132"/>
            <a:ext cx="6179923" cy="1091954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0000"/>
          </a:bodyPr>
          <a:lstStyle/>
          <a:p>
            <a:pPr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Trafność doboru zadań przewidzianych do realizacji w ramach projektu oraz racjonalność harmonogramu</a:t>
            </a:r>
          </a:p>
        </p:txBody>
      </p:sp>
    </p:spTree>
    <p:extLst>
      <p:ext uri="{BB962C8B-B14F-4D97-AF65-F5344CB8AC3E}">
        <p14:creationId xmlns:p14="http://schemas.microsoft.com/office/powerpoint/2010/main" val="68963092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197708" y="2055815"/>
            <a:ext cx="8822724" cy="4616834"/>
          </a:xfrm>
        </p:spPr>
        <p:txBody>
          <a:bodyPr>
            <a:normAutofit lnSpcReduction="10000"/>
          </a:bodyPr>
          <a:lstStyle/>
          <a:p>
            <a:pPr>
              <a:buFontTx/>
              <a:buChar char="-"/>
            </a:pPr>
            <a:r>
              <a:rPr lang="pl-PL" sz="2200" dirty="0" smtClean="0"/>
              <a:t>konferencja </a:t>
            </a:r>
            <a:r>
              <a:rPr lang="pl-PL" sz="2200" dirty="0"/>
              <a:t>w zadaniach powinna mieć charakter upowszechniający, w której będą uczestniczyć szkoły nie biorące udziału w projekcie - efekty pracy </a:t>
            </a:r>
            <a:r>
              <a:rPr lang="pl-PL" sz="2200" dirty="0" smtClean="0"/>
              <a:t>projektowej;</a:t>
            </a:r>
          </a:p>
          <a:p>
            <a:pPr>
              <a:buFontTx/>
              <a:buChar char="-"/>
            </a:pPr>
            <a:r>
              <a:rPr lang="pl-PL" sz="2200" dirty="0" smtClean="0"/>
              <a:t>proces </a:t>
            </a:r>
            <a:r>
              <a:rPr lang="pl-PL" sz="2200" dirty="0"/>
              <a:t>rekrutacji opierający się na wyłonieniu szkół jest działaniem, które winno być opisane w polu dotyczącym rekrutacji, gdyż nie jest działaniem merytorycznym. Działaniem merytorycznym jest wyłącznie sama diagnoza nauczycieli i kadry </a:t>
            </a:r>
            <a:r>
              <a:rPr lang="pl-PL" sz="2200" dirty="0" smtClean="0"/>
              <a:t>zarządzającej;</a:t>
            </a:r>
          </a:p>
          <a:p>
            <a:pPr>
              <a:buFontTx/>
              <a:buChar char="-"/>
            </a:pPr>
            <a:r>
              <a:rPr lang="pl-PL" sz="2200" dirty="0" smtClean="0"/>
              <a:t>uzasadnienie </a:t>
            </a:r>
            <a:r>
              <a:rPr lang="pl-PL" sz="2200" dirty="0"/>
              <a:t>wyboru wizyt studyjnych – dlaczego akurat ten kierunek podróży został wybrany; uzasadnienie danego szkolenia – dlaczego akurat takie</a:t>
            </a:r>
            <a:r>
              <a:rPr lang="pl-PL" sz="2200" dirty="0" smtClean="0"/>
              <a:t>?</a:t>
            </a:r>
          </a:p>
          <a:p>
            <a:pPr marL="0" indent="0">
              <a:buNone/>
            </a:pPr>
            <a:endParaRPr lang="pl-PL" sz="2200" dirty="0"/>
          </a:p>
          <a:p>
            <a:pPr marL="0" indent="0">
              <a:buNone/>
            </a:pPr>
            <a:r>
              <a:rPr lang="pl-PL" dirty="0"/>
              <a:t>b) Racjonalność harmonogramu realizacji projektu;</a:t>
            </a:r>
          </a:p>
          <a:p>
            <a:pPr marL="0" indent="0">
              <a:buNone/>
            </a:pPr>
            <a:r>
              <a:rPr lang="pl-PL" dirty="0"/>
              <a:t>c) </a:t>
            </a:r>
            <a:r>
              <a:rPr lang="pl-PL" dirty="0" smtClean="0"/>
              <a:t>Uzasadnienie wyboru </a:t>
            </a:r>
            <a:r>
              <a:rPr lang="pl-PL" dirty="0"/>
              <a:t>Partnerów do </a:t>
            </a:r>
            <a:r>
              <a:rPr lang="pl-PL" dirty="0" smtClean="0"/>
              <a:t>zadań;</a:t>
            </a:r>
            <a:endParaRPr lang="pl-PL" dirty="0"/>
          </a:p>
          <a:p>
            <a:pPr marL="0" indent="0">
              <a:buNone/>
            </a:pPr>
            <a:endParaRPr lang="pl-PL" dirty="0"/>
          </a:p>
        </p:txBody>
      </p:sp>
      <p:sp>
        <p:nvSpPr>
          <p:cNvPr id="4" name="Tytuł 3"/>
          <p:cNvSpPr>
            <a:spLocks noGrp="1"/>
          </p:cNvSpPr>
          <p:nvPr>
            <p:ph type="title"/>
          </p:nvPr>
        </p:nvSpPr>
        <p:spPr>
          <a:xfrm>
            <a:off x="2309169" y="345629"/>
            <a:ext cx="6402345" cy="1091954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0000"/>
          </a:bodyPr>
          <a:lstStyle/>
          <a:p>
            <a:pPr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Trafność doboru zadań przewidzianych do realizacji w ramach projektu oraz racjonalność harmonogramu</a:t>
            </a:r>
          </a:p>
        </p:txBody>
      </p:sp>
    </p:spTree>
    <p:extLst>
      <p:ext uri="{BB962C8B-B14F-4D97-AF65-F5344CB8AC3E}">
        <p14:creationId xmlns:p14="http://schemas.microsoft.com/office/powerpoint/2010/main" val="295329015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Symbol zastępczy zawartości 1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03272291"/>
              </p:ext>
            </p:extLst>
          </p:nvPr>
        </p:nvGraphicFramePr>
        <p:xfrm>
          <a:off x="642505" y="1875957"/>
          <a:ext cx="7886700" cy="5032200"/>
        </p:xfrm>
        <a:graphic>
          <a:graphicData uri="http://schemas.openxmlformats.org/drawingml/2006/table">
            <a:tbl>
              <a:tblPr/>
              <a:tblGrid>
                <a:gridCol w="7886700">
                  <a:extLst>
                    <a:ext uri="{9D8B030D-6E8A-4147-A177-3AD203B41FA5}">
                      <a16:colId xmlns:a16="http://schemas.microsoft.com/office/drawing/2014/main" val="2859360671"/>
                    </a:ext>
                  </a:extLst>
                </a:gridCol>
              </a:tblGrid>
              <a:tr h="5032200">
                <a:tc>
                  <a:txBody>
                    <a:bodyPr/>
                    <a:lstStyle/>
                    <a:p>
                      <a:pPr marL="228600" indent="-228600" algn="l" defTabSz="914400" rtl="0" eaLnBrk="1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ts val="1000"/>
                        </a:spcAft>
                        <a:buFont typeface="Arial" panose="020B0604020202020204" pitchFamily="34" charset="0"/>
                        <a:buChar char="•"/>
                      </a:pPr>
                      <a:endParaRPr lang="pl-PL" sz="28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89535" marR="89535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68265495"/>
                  </a:ext>
                </a:extLst>
              </a:tr>
            </a:tbl>
          </a:graphicData>
        </a:graphic>
      </p:graphicFrame>
      <p:sp>
        <p:nvSpPr>
          <p:cNvPr id="7" name="Prostokąt zaokrąglony 6"/>
          <p:cNvSpPr/>
          <p:nvPr/>
        </p:nvSpPr>
        <p:spPr>
          <a:xfrm>
            <a:off x="2421185" y="63812"/>
            <a:ext cx="6432697" cy="980812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Prawidłowość budżetu projektu</a:t>
            </a:r>
          </a:p>
        </p:txBody>
      </p:sp>
      <p:sp>
        <p:nvSpPr>
          <p:cNvPr id="8" name="Prostokąt zaokrąglony 7"/>
          <p:cNvSpPr/>
          <p:nvPr/>
        </p:nvSpPr>
        <p:spPr>
          <a:xfrm>
            <a:off x="967548" y="1313349"/>
            <a:ext cx="6868633" cy="54226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dirty="0">
                <a:solidFill>
                  <a:schemeClr val="tx1"/>
                </a:solidFill>
              </a:rPr>
              <a:t>racjonalność i efektywność </a:t>
            </a:r>
          </a:p>
        </p:txBody>
      </p:sp>
      <p:sp>
        <p:nvSpPr>
          <p:cNvPr id="9" name="Prostokąt zaokrąglony 8"/>
          <p:cNvSpPr/>
          <p:nvPr/>
        </p:nvSpPr>
        <p:spPr>
          <a:xfrm>
            <a:off x="1006341" y="1973535"/>
            <a:ext cx="6868633" cy="54226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dirty="0">
                <a:solidFill>
                  <a:schemeClr val="tx1"/>
                </a:solidFill>
              </a:rPr>
              <a:t>kwalifikowalność wydatków </a:t>
            </a:r>
          </a:p>
        </p:txBody>
      </p:sp>
      <p:sp>
        <p:nvSpPr>
          <p:cNvPr id="10" name="Prostokąt zaokrąglony 9"/>
          <p:cNvSpPr/>
          <p:nvPr/>
        </p:nvSpPr>
        <p:spPr>
          <a:xfrm>
            <a:off x="967547" y="2656856"/>
            <a:ext cx="6868633" cy="54226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dirty="0">
                <a:solidFill>
                  <a:schemeClr val="tx1"/>
                </a:solidFill>
              </a:rPr>
              <a:t>poprawność uzasadnień wydatków</a:t>
            </a:r>
          </a:p>
        </p:txBody>
      </p:sp>
      <p:sp>
        <p:nvSpPr>
          <p:cNvPr id="13" name="Prostokąt zaokrąglony 12"/>
          <p:cNvSpPr/>
          <p:nvPr/>
        </p:nvSpPr>
        <p:spPr>
          <a:xfrm>
            <a:off x="1006341" y="5020448"/>
            <a:ext cx="7184780" cy="1298691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b="1" dirty="0"/>
          </a:p>
          <a:p>
            <a:pPr algn="ctr"/>
            <a:r>
              <a:rPr lang="pl-PL" b="1" dirty="0">
                <a:solidFill>
                  <a:schemeClr val="tx1"/>
                </a:solidFill>
                <a:latin typeface="Trebuchet MS" panose="020B0603020202020204" pitchFamily="34" charset="0"/>
              </a:rPr>
              <a:t>część </a:t>
            </a:r>
            <a:r>
              <a:rPr lang="pl-PL" b="1" dirty="0">
                <a:solidFill>
                  <a:schemeClr val="tx1"/>
                </a:solidFill>
                <a:latin typeface="Trebuchet MS" panose="020B0603020202020204" pitchFamily="34" charset="0"/>
                <a:sym typeface="Wingdings" panose="05000000000000000000" pitchFamily="2" charset="2"/>
              </a:rPr>
              <a:t> </a:t>
            </a:r>
            <a:r>
              <a:rPr lang="pl-PL" b="1" dirty="0">
                <a:solidFill>
                  <a:schemeClr val="tx1"/>
                </a:solidFill>
                <a:latin typeface="Trebuchet MS" panose="020B0603020202020204" pitchFamily="34" charset="0"/>
              </a:rPr>
              <a:t>„Budżet projektu”</a:t>
            </a:r>
          </a:p>
          <a:p>
            <a:pPr algn="ctr"/>
            <a:r>
              <a:rPr lang="pl-PL" b="1" dirty="0">
                <a:solidFill>
                  <a:schemeClr val="tx1"/>
                </a:solidFill>
                <a:latin typeface="Trebuchet MS" panose="020B0603020202020204" pitchFamily="34" charset="0"/>
                <a:sym typeface="Wingdings" panose="05000000000000000000" pitchFamily="2" charset="2"/>
              </a:rPr>
              <a:t>część  „Podsumowanie budżetu”</a:t>
            </a:r>
          </a:p>
          <a:p>
            <a:pPr algn="ctr"/>
            <a:r>
              <a:rPr lang="pl-PL" b="1" dirty="0">
                <a:solidFill>
                  <a:schemeClr val="tx1"/>
                </a:solidFill>
                <a:latin typeface="Trebuchet MS" panose="020B0603020202020204" pitchFamily="34" charset="0"/>
                <a:sym typeface="Wingdings" panose="05000000000000000000" pitchFamily="2" charset="2"/>
              </a:rPr>
              <a:t>część  „Źródła finansowania”</a:t>
            </a:r>
          </a:p>
          <a:p>
            <a:pPr algn="ctr"/>
            <a:r>
              <a:rPr lang="pl-PL" b="1" dirty="0">
                <a:solidFill>
                  <a:schemeClr val="tx1"/>
                </a:solidFill>
                <a:latin typeface="Trebuchet MS" panose="020B0603020202020204" pitchFamily="34" charset="0"/>
                <a:sym typeface="Wingdings" panose="05000000000000000000" pitchFamily="2" charset="2"/>
              </a:rPr>
              <a:t>część  „Uzasadnienia wydatków”</a:t>
            </a:r>
          </a:p>
          <a:p>
            <a:pPr algn="ctr"/>
            <a:endParaRPr lang="pl-PL" dirty="0"/>
          </a:p>
        </p:txBody>
      </p:sp>
      <p:sp>
        <p:nvSpPr>
          <p:cNvPr id="14" name="Prostokąt zaokrąglony 13"/>
          <p:cNvSpPr/>
          <p:nvPr/>
        </p:nvSpPr>
        <p:spPr>
          <a:xfrm>
            <a:off x="993989" y="3319770"/>
            <a:ext cx="6868633" cy="54226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dirty="0">
                <a:solidFill>
                  <a:schemeClr val="tx1"/>
                </a:solidFill>
              </a:rPr>
              <a:t>techniczna poprawność wypełnienia budżetu</a:t>
            </a:r>
          </a:p>
        </p:txBody>
      </p:sp>
      <p:sp>
        <p:nvSpPr>
          <p:cNvPr id="6" name="Prostokąt zaokrąglony 5"/>
          <p:cNvSpPr/>
          <p:nvPr/>
        </p:nvSpPr>
        <p:spPr>
          <a:xfrm>
            <a:off x="2839913" y="3814175"/>
            <a:ext cx="3827416" cy="976766"/>
          </a:xfrm>
          <a:prstGeom prst="round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 algn="ctr">
              <a:buFontTx/>
              <a:buChar char="-"/>
            </a:pPr>
            <a:r>
              <a:rPr lang="pl-PL" sz="1200" b="1" dirty="0">
                <a:solidFill>
                  <a:schemeClr val="tx1"/>
                </a:solidFill>
                <a:latin typeface="Trebuchet MS" panose="020B0603020202020204" pitchFamily="34" charset="0"/>
              </a:rPr>
              <a:t>poziom kosztów pośrednich, </a:t>
            </a:r>
          </a:p>
          <a:p>
            <a:pPr marL="285750" indent="-285750" algn="ctr">
              <a:buFontTx/>
              <a:buChar char="-"/>
            </a:pPr>
            <a:r>
              <a:rPr lang="pl-PL" sz="1200" b="1" dirty="0">
                <a:solidFill>
                  <a:schemeClr val="tx1"/>
                </a:solidFill>
                <a:latin typeface="Trebuchet MS" panose="020B0603020202020204" pitchFamily="34" charset="0"/>
              </a:rPr>
              <a:t>poziomu i prawidłowości wkładu własnego, </a:t>
            </a:r>
          </a:p>
          <a:p>
            <a:pPr marL="285750" indent="-285750" algn="ctr">
              <a:buFontTx/>
              <a:buChar char="-"/>
            </a:pPr>
            <a:r>
              <a:rPr lang="pl-PL" sz="1200" b="1" dirty="0">
                <a:solidFill>
                  <a:schemeClr val="tx1"/>
                </a:solidFill>
                <a:latin typeface="Trebuchet MS" panose="020B0603020202020204" pitchFamily="34" charset="0"/>
              </a:rPr>
              <a:t>poziom i prawidłowości cross-financingu</a:t>
            </a:r>
          </a:p>
          <a:p>
            <a:pPr marL="285750" indent="-285750" algn="ctr">
              <a:buFontTx/>
              <a:buChar char="-"/>
            </a:pPr>
            <a:r>
              <a:rPr lang="pl-PL" sz="1200" b="1" dirty="0">
                <a:solidFill>
                  <a:schemeClr val="tx1"/>
                </a:solidFill>
                <a:latin typeface="Trebuchet MS" panose="020B0603020202020204" pitchFamily="34" charset="0"/>
              </a:rPr>
              <a:t>pomoc publiczna/pomoc de minimis (o ile dotyczy)</a:t>
            </a:r>
            <a:endParaRPr lang="pl-PL" sz="1200" dirty="0">
              <a:solidFill>
                <a:schemeClr val="tx1"/>
              </a:solidFill>
              <a:latin typeface="Trebuchet MS" panose="020B06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155334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148281" y="2055815"/>
            <a:ext cx="8884508" cy="432723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pl-PL" sz="2200" dirty="0"/>
              <a:t>- Wnioskodawca zobowiązany jest wskazać informacje dot. rynkowości kosztów z min. 2 ofert cenowych od potencjalnych dostawców/oferentów lub 2 linki do stron internetowych. Wskazanie, że wartości wydatków zostały dokonane na podstawie rozeznań rynkowych jest niewystarczające – jeżeli Wnioskodawca nie podaje linków do stron internetowych powinien w treści wniosku zawrzeć ceny poszczególnych ofert z rozeznania cenowego ze wskazaniem ceny uśrednionej, przyjętej w szczegółowym budżecie;</a:t>
            </a:r>
          </a:p>
          <a:p>
            <a:pPr marL="0" indent="0">
              <a:buNone/>
            </a:pPr>
            <a:r>
              <a:rPr lang="pl-PL" sz="2200" dirty="0"/>
              <a:t>- wydatki powinny być opisane w taki sposób, by można było zweryfikować każdy wydatek w projekcie, tj. elementy składowe wydatku, koszt jednostkowy, ilość, metodologia wyliczenia/szacowania ceny;</a:t>
            </a:r>
          </a:p>
          <a:p>
            <a:pPr marL="0" indent="0">
              <a:buNone/>
            </a:pPr>
            <a:r>
              <a:rPr lang="pl-PL" sz="2200" dirty="0"/>
              <a:t>- np. noclegi/wyżywienie – ilość osób, kwota , ilość dni, jaki posiłek– obiad? </a:t>
            </a:r>
            <a:r>
              <a:rPr lang="pl-PL" sz="2200" dirty="0" smtClean="0"/>
              <a:t>śniadanie</a:t>
            </a:r>
            <a:r>
              <a:rPr lang="pl-PL" sz="2200" dirty="0"/>
              <a:t>? Przerwa kawowa – co wchodzi w skład?</a:t>
            </a:r>
          </a:p>
          <a:p>
            <a:endParaRPr lang="pl-PL" dirty="0"/>
          </a:p>
        </p:txBody>
      </p:sp>
      <p:sp>
        <p:nvSpPr>
          <p:cNvPr id="4" name="Tytuł 3"/>
          <p:cNvSpPr>
            <a:spLocks noGrp="1"/>
          </p:cNvSpPr>
          <p:nvPr>
            <p:ph type="title"/>
          </p:nvPr>
        </p:nvSpPr>
        <p:spPr>
          <a:xfrm>
            <a:off x="2347784" y="271489"/>
            <a:ext cx="6167566" cy="1091954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Prawidłowość budżetu projektu</a:t>
            </a:r>
          </a:p>
        </p:txBody>
      </p:sp>
    </p:spTree>
    <p:extLst>
      <p:ext uri="{BB962C8B-B14F-4D97-AF65-F5344CB8AC3E}">
        <p14:creationId xmlns:p14="http://schemas.microsoft.com/office/powerpoint/2010/main" val="353337513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172995" y="2055815"/>
            <a:ext cx="8773297" cy="432723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pl-PL" sz="2000" dirty="0"/>
              <a:t>- np. transport/bilety/dojazd- wskazać linki do stron przewoźników, dlaczego wybrano daną cenę, co wchodzi w skład danej ceny, dla ilu uczestników?</a:t>
            </a:r>
          </a:p>
          <a:p>
            <a:pPr marL="0" indent="0">
              <a:buNone/>
            </a:pPr>
            <a:r>
              <a:rPr lang="pl-PL" sz="2000" dirty="0"/>
              <a:t>- np. jakie elementy składowe wchodzą w skład kwoty zaplanowanej na wizyty studyjne;</a:t>
            </a:r>
          </a:p>
          <a:p>
            <a:pPr marL="0" indent="0">
              <a:buNone/>
            </a:pPr>
            <a:r>
              <a:rPr lang="pl-PL" sz="2000" dirty="0"/>
              <a:t>- niekwalifikowalne koszty info-</a:t>
            </a:r>
            <a:r>
              <a:rPr lang="pl-PL" sz="2000" dirty="0" err="1"/>
              <a:t>promo</a:t>
            </a:r>
            <a:r>
              <a:rPr lang="pl-PL" sz="2000" dirty="0"/>
              <a:t> mające charakter kosztów pośrednich;</a:t>
            </a:r>
          </a:p>
          <a:p>
            <a:pPr marL="0" indent="0">
              <a:buNone/>
            </a:pPr>
            <a:r>
              <a:rPr lang="pl-PL" sz="2000" dirty="0"/>
              <a:t>- wkład – wysokość w podziale na pieniężny i niepieniężny;</a:t>
            </a:r>
          </a:p>
          <a:p>
            <a:pPr marL="0" indent="0">
              <a:buNone/>
            </a:pPr>
            <a:r>
              <a:rPr lang="pl-PL" sz="2000" dirty="0"/>
              <a:t>- brak informacji, iż wkład własny nie był uprzednio finansowany ze środków UE;</a:t>
            </a:r>
          </a:p>
          <a:p>
            <a:pPr marL="0" indent="0">
              <a:buNone/>
            </a:pPr>
            <a:r>
              <a:rPr lang="pl-PL" sz="2000" dirty="0"/>
              <a:t>- cross-</a:t>
            </a:r>
            <a:r>
              <a:rPr lang="pl-PL" sz="2000" dirty="0" err="1"/>
              <a:t>financing</a:t>
            </a:r>
            <a:r>
              <a:rPr lang="pl-PL" sz="2000" dirty="0"/>
              <a:t> w odrębnej kategorii budżetowej;</a:t>
            </a:r>
          </a:p>
        </p:txBody>
      </p:sp>
      <p:sp>
        <p:nvSpPr>
          <p:cNvPr id="4" name="Tytuł 3"/>
          <p:cNvSpPr>
            <a:spLocks noGrp="1"/>
          </p:cNvSpPr>
          <p:nvPr>
            <p:ph type="title"/>
          </p:nvPr>
        </p:nvSpPr>
        <p:spPr>
          <a:xfrm>
            <a:off x="2568661" y="246775"/>
            <a:ext cx="6105782" cy="1091954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Prawidłowość budżetu projektu</a:t>
            </a:r>
          </a:p>
        </p:txBody>
      </p:sp>
    </p:spTree>
    <p:extLst>
      <p:ext uri="{BB962C8B-B14F-4D97-AF65-F5344CB8AC3E}">
        <p14:creationId xmlns:p14="http://schemas.microsoft.com/office/powerpoint/2010/main" val="246923612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Symbol zastępczy zawartości 1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45428221"/>
              </p:ext>
            </p:extLst>
          </p:nvPr>
        </p:nvGraphicFramePr>
        <p:xfrm>
          <a:off x="628648" y="2228649"/>
          <a:ext cx="7886700" cy="5032200"/>
        </p:xfrm>
        <a:graphic>
          <a:graphicData uri="http://schemas.openxmlformats.org/drawingml/2006/table">
            <a:tbl>
              <a:tblPr/>
              <a:tblGrid>
                <a:gridCol w="7886700">
                  <a:extLst>
                    <a:ext uri="{9D8B030D-6E8A-4147-A177-3AD203B41FA5}">
                      <a16:colId xmlns:a16="http://schemas.microsoft.com/office/drawing/2014/main" val="2859360671"/>
                    </a:ext>
                  </a:extLst>
                </a:gridCol>
              </a:tblGrid>
              <a:tr h="5032200">
                <a:tc>
                  <a:txBody>
                    <a:bodyPr/>
                    <a:lstStyle/>
                    <a:p>
                      <a:pPr marL="228600" indent="-228600" algn="l" defTabSz="914400" rtl="0" eaLnBrk="1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ts val="1000"/>
                        </a:spcAft>
                        <a:buFont typeface="Arial" panose="020B0604020202020204" pitchFamily="34" charset="0"/>
                        <a:buChar char="•"/>
                      </a:pPr>
                      <a:endParaRPr lang="pl-PL" sz="28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89535" marR="89535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68265495"/>
                  </a:ext>
                </a:extLst>
              </a:tr>
            </a:tbl>
          </a:graphicData>
        </a:graphic>
      </p:graphicFrame>
      <p:sp>
        <p:nvSpPr>
          <p:cNvPr id="7" name="Prostokąt zaokrąglony 6"/>
          <p:cNvSpPr/>
          <p:nvPr/>
        </p:nvSpPr>
        <p:spPr>
          <a:xfrm>
            <a:off x="2551813" y="86954"/>
            <a:ext cx="6432697" cy="1210505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200" b="1" dirty="0">
                <a:solidFill>
                  <a:schemeClr val="tx1"/>
                </a:solidFill>
              </a:rPr>
              <a:t>Doświadczenie Wnioskodawcy i Partnerów </a:t>
            </a:r>
            <a:r>
              <a:rPr lang="pl-PL" sz="2200" b="1" dirty="0" smtClean="0">
                <a:solidFill>
                  <a:schemeClr val="tx1"/>
                </a:solidFill>
              </a:rPr>
              <a:t/>
            </a:r>
            <a:br>
              <a:rPr lang="pl-PL" sz="2200" b="1" dirty="0" smtClean="0">
                <a:solidFill>
                  <a:schemeClr val="tx1"/>
                </a:solidFill>
              </a:rPr>
            </a:br>
            <a:r>
              <a:rPr lang="pl-PL" sz="2200" b="1" dirty="0" smtClean="0">
                <a:solidFill>
                  <a:schemeClr val="tx1"/>
                </a:solidFill>
              </a:rPr>
              <a:t>(</a:t>
            </a:r>
            <a:r>
              <a:rPr lang="pl-PL" sz="2200" b="1" dirty="0">
                <a:solidFill>
                  <a:schemeClr val="tx1"/>
                </a:solidFill>
              </a:rPr>
              <a:t>o ile dotyczy) w zakresie realizacji projektu</a:t>
            </a:r>
          </a:p>
        </p:txBody>
      </p:sp>
      <p:sp>
        <p:nvSpPr>
          <p:cNvPr id="9" name="Prostokąt zaokrąglony 8"/>
          <p:cNvSpPr/>
          <p:nvPr/>
        </p:nvSpPr>
        <p:spPr>
          <a:xfrm>
            <a:off x="1137681" y="2035741"/>
            <a:ext cx="6868633" cy="928469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sz="2200" dirty="0">
                <a:solidFill>
                  <a:schemeClr val="tx1"/>
                </a:solidFill>
              </a:rPr>
              <a:t>adekwatność doświadczenia Wnioskodawcy i Partnerów</a:t>
            </a:r>
          </a:p>
        </p:txBody>
      </p:sp>
      <p:sp>
        <p:nvSpPr>
          <p:cNvPr id="10" name="Prostokąt zaokrąglony 9"/>
          <p:cNvSpPr/>
          <p:nvPr/>
        </p:nvSpPr>
        <p:spPr>
          <a:xfrm>
            <a:off x="1137682" y="3302760"/>
            <a:ext cx="6868633" cy="992794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sz="2200" dirty="0">
                <a:solidFill>
                  <a:schemeClr val="tx1"/>
                </a:solidFill>
              </a:rPr>
              <a:t>opis i adekwatność potencjału społecznego </a:t>
            </a:r>
          </a:p>
        </p:txBody>
      </p:sp>
      <p:sp>
        <p:nvSpPr>
          <p:cNvPr id="13" name="Prostokąt zaokrąglony 12"/>
          <p:cNvSpPr/>
          <p:nvPr/>
        </p:nvSpPr>
        <p:spPr>
          <a:xfrm>
            <a:off x="3973032" y="4641273"/>
            <a:ext cx="4809459" cy="1281063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 algn="ctr">
              <a:buFont typeface="Wingdings" panose="05000000000000000000" pitchFamily="2" charset="2"/>
              <a:buChar char="à"/>
            </a:pPr>
            <a:r>
              <a:rPr lang="pl-PL" sz="2200" b="1" dirty="0">
                <a:solidFill>
                  <a:schemeClr val="tx1"/>
                </a:solidFill>
              </a:rPr>
              <a:t>część „Potencjał do realizacji projektu”</a:t>
            </a:r>
          </a:p>
          <a:p>
            <a:pPr algn="ctr"/>
            <a:r>
              <a:rPr lang="pl-PL" sz="2200" b="1" dirty="0">
                <a:solidFill>
                  <a:schemeClr val="tx1"/>
                </a:solidFill>
              </a:rPr>
              <a:t> </a:t>
            </a:r>
            <a:r>
              <a:rPr lang="pl-PL" sz="2200" b="1" dirty="0">
                <a:solidFill>
                  <a:schemeClr val="tx1"/>
                </a:solidFill>
                <a:sym typeface="Wingdings" panose="05000000000000000000" pitchFamily="2" charset="2"/>
              </a:rPr>
              <a:t></a:t>
            </a:r>
            <a:r>
              <a:rPr lang="pl-PL" sz="2200" b="1" dirty="0">
                <a:solidFill>
                  <a:schemeClr val="tx1"/>
                </a:solidFill>
              </a:rPr>
              <a:t> pole „Doświadczenie</a:t>
            </a:r>
            <a:endParaRPr lang="pl-PL" sz="2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138853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48281" y="852256"/>
            <a:ext cx="8822724" cy="1091954"/>
          </a:xfrm>
          <a:ln w="19050">
            <a:solidFill>
              <a:srgbClr val="002060"/>
            </a:solidFill>
          </a:ln>
        </p:spPr>
        <p:txBody>
          <a:bodyPr>
            <a:normAutofit/>
          </a:bodyPr>
          <a:lstStyle/>
          <a:p>
            <a:pPr algn="ctr"/>
            <a:r>
              <a:rPr lang="pl-PL" sz="2700" b="1" dirty="0"/>
              <a:t>Podsumowanie ocen z naboru nr FEWM.06.01-IZ.00-001/23  </a:t>
            </a:r>
          </a:p>
        </p:txBody>
      </p:sp>
      <p:sp>
        <p:nvSpPr>
          <p:cNvPr id="5" name="Tytuł 1"/>
          <p:cNvSpPr txBox="1">
            <a:spLocks/>
          </p:cNvSpPr>
          <p:nvPr/>
        </p:nvSpPr>
        <p:spPr>
          <a:xfrm>
            <a:off x="148281" y="2409385"/>
            <a:ext cx="8822724" cy="38060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457200" indent="-457200">
              <a:buFont typeface="Arial" panose="020B0604020202020204" pitchFamily="34" charset="0"/>
              <a:buChar char="•"/>
            </a:pPr>
            <a:r>
              <a:rPr lang="pl-PL" sz="2700" dirty="0"/>
              <a:t>2 wnioski odrzucone na kryteriach punktowych: </a:t>
            </a:r>
            <a:r>
              <a:rPr lang="pl-PL" sz="2700" b="1" dirty="0"/>
              <a:t>C1, C3 i C4</a:t>
            </a:r>
            <a:r>
              <a:rPr lang="pl-PL" sz="2700" dirty="0"/>
              <a:t>;</a:t>
            </a:r>
          </a:p>
          <a:p>
            <a:r>
              <a:rPr lang="pl-PL" sz="2700" dirty="0"/>
              <a:t> 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pl-PL" sz="2700" dirty="0"/>
              <a:t>1 wniosek na kryteriach punktowych: </a:t>
            </a:r>
            <a:r>
              <a:rPr lang="pl-PL" sz="2700" b="1" dirty="0"/>
              <a:t>C2, C4</a:t>
            </a:r>
            <a:r>
              <a:rPr lang="pl-PL" sz="2700" dirty="0"/>
              <a:t>; kryteriach ogólnych zerojedynkowych: </a:t>
            </a:r>
            <a:r>
              <a:rPr lang="pl-PL" sz="2700" b="1" dirty="0"/>
              <a:t>A4, A14</a:t>
            </a:r>
            <a:r>
              <a:rPr lang="pl-PL" sz="2700" dirty="0"/>
              <a:t>; kryteriach specyficznych dostępu: </a:t>
            </a:r>
            <a:r>
              <a:rPr lang="pl-PL" sz="2700" b="1" dirty="0"/>
              <a:t>B2, B4</a:t>
            </a:r>
            <a:r>
              <a:rPr lang="pl-PL" sz="2700" dirty="0"/>
              <a:t>;</a:t>
            </a:r>
          </a:p>
          <a:p>
            <a:endParaRPr lang="pl-PL" sz="2700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pl-PL" sz="2700" dirty="0"/>
              <a:t>1 wniosek na kryteriach punktowych: </a:t>
            </a:r>
            <a:r>
              <a:rPr lang="pl-PL" sz="2700" b="1" dirty="0"/>
              <a:t>C1, C2, C3, C4 i C7</a:t>
            </a:r>
            <a:r>
              <a:rPr lang="pl-PL" sz="2700" dirty="0"/>
              <a:t>; kryterium specyficznym dostępu </a:t>
            </a:r>
            <a:r>
              <a:rPr lang="pl-PL" sz="2700" b="1" dirty="0"/>
              <a:t>B2</a:t>
            </a:r>
            <a:r>
              <a:rPr lang="pl-PL" sz="2700" dirty="0"/>
              <a:t>;</a:t>
            </a:r>
          </a:p>
        </p:txBody>
      </p:sp>
    </p:spTree>
    <p:extLst>
      <p:ext uri="{BB962C8B-B14F-4D97-AF65-F5344CB8AC3E}">
        <p14:creationId xmlns:p14="http://schemas.microsoft.com/office/powerpoint/2010/main" val="327316637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Symbol zastępczy zawartości 1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18713132"/>
              </p:ext>
            </p:extLst>
          </p:nvPr>
        </p:nvGraphicFramePr>
        <p:xfrm>
          <a:off x="628650" y="2200940"/>
          <a:ext cx="7886700" cy="5032200"/>
        </p:xfrm>
        <a:graphic>
          <a:graphicData uri="http://schemas.openxmlformats.org/drawingml/2006/table">
            <a:tbl>
              <a:tblPr/>
              <a:tblGrid>
                <a:gridCol w="7886700">
                  <a:extLst>
                    <a:ext uri="{9D8B030D-6E8A-4147-A177-3AD203B41FA5}">
                      <a16:colId xmlns:a16="http://schemas.microsoft.com/office/drawing/2014/main" val="2859360671"/>
                    </a:ext>
                  </a:extLst>
                </a:gridCol>
              </a:tblGrid>
              <a:tr h="5032200">
                <a:tc>
                  <a:txBody>
                    <a:bodyPr/>
                    <a:lstStyle/>
                    <a:p>
                      <a:pPr marL="228600" indent="-228600" algn="l" defTabSz="914400" rtl="0" eaLnBrk="1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ts val="1000"/>
                        </a:spcAft>
                        <a:buFont typeface="Arial" panose="020B0604020202020204" pitchFamily="34" charset="0"/>
                        <a:buChar char="•"/>
                      </a:pPr>
                      <a:endParaRPr lang="pl-PL" sz="28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89535" marR="89535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68265495"/>
                  </a:ext>
                </a:extLst>
              </a:tr>
            </a:tbl>
          </a:graphicData>
        </a:graphic>
      </p:graphicFrame>
      <p:sp>
        <p:nvSpPr>
          <p:cNvPr id="7" name="Prostokąt zaokrąglony 6"/>
          <p:cNvSpPr/>
          <p:nvPr/>
        </p:nvSpPr>
        <p:spPr>
          <a:xfrm>
            <a:off x="2551813" y="86954"/>
            <a:ext cx="6432697" cy="111641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200" b="1" dirty="0">
                <a:solidFill>
                  <a:schemeClr val="tx1"/>
                </a:solidFill>
              </a:rPr>
              <a:t>Adekwatność potencjału Wnioskodawcy i Partnerów (o ile dotyczy) oraz sposobu zarządzania projektem</a:t>
            </a:r>
          </a:p>
        </p:txBody>
      </p:sp>
      <p:sp>
        <p:nvSpPr>
          <p:cNvPr id="9" name="Prostokąt zaokrąglony 8"/>
          <p:cNvSpPr/>
          <p:nvPr/>
        </p:nvSpPr>
        <p:spPr>
          <a:xfrm>
            <a:off x="1137673" y="1407539"/>
            <a:ext cx="6868633" cy="557062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sz="2200" dirty="0">
                <a:solidFill>
                  <a:schemeClr val="tx1"/>
                </a:solidFill>
              </a:rPr>
              <a:t>sposób zarządzania projektem</a:t>
            </a:r>
          </a:p>
        </p:txBody>
      </p:sp>
      <p:sp>
        <p:nvSpPr>
          <p:cNvPr id="10" name="Prostokąt zaokrąglony 9"/>
          <p:cNvSpPr/>
          <p:nvPr/>
        </p:nvSpPr>
        <p:spPr>
          <a:xfrm>
            <a:off x="1137671" y="2806433"/>
            <a:ext cx="6868633" cy="605476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sz="2200" dirty="0">
                <a:solidFill>
                  <a:schemeClr val="tx1"/>
                </a:solidFill>
              </a:rPr>
              <a:t>własne środki finansowe</a:t>
            </a:r>
          </a:p>
        </p:txBody>
      </p:sp>
      <p:sp>
        <p:nvSpPr>
          <p:cNvPr id="13" name="Prostokąt zaokrąglony 12"/>
          <p:cNvSpPr/>
          <p:nvPr/>
        </p:nvSpPr>
        <p:spPr>
          <a:xfrm>
            <a:off x="2551813" y="4533363"/>
            <a:ext cx="5963537" cy="1777286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 algn="ctr">
              <a:buFont typeface="Wingdings" panose="05000000000000000000" pitchFamily="2" charset="2"/>
              <a:buChar char="à"/>
            </a:pPr>
            <a:r>
              <a:rPr lang="pl-PL" b="1" dirty="0">
                <a:solidFill>
                  <a:schemeClr val="tx1"/>
                </a:solidFill>
                <a:latin typeface="Trebuchet MS" panose="020B0603020202020204" pitchFamily="34" charset="0"/>
              </a:rPr>
              <a:t>część „Potencjał do realizacji projektu”</a:t>
            </a:r>
          </a:p>
          <a:p>
            <a:pPr marL="285750" indent="-285750" algn="ctr">
              <a:buFont typeface="Wingdings" panose="05000000000000000000" pitchFamily="2" charset="2"/>
              <a:buChar char="à"/>
            </a:pPr>
            <a:r>
              <a:rPr lang="pl-PL" b="1" dirty="0">
                <a:solidFill>
                  <a:schemeClr val="tx1"/>
                </a:solidFill>
                <a:latin typeface="Trebuchet MS" panose="020B0603020202020204" pitchFamily="34" charset="0"/>
              </a:rPr>
              <a:t>pole: „Opis sposobu zarządzania projektem”, </a:t>
            </a:r>
          </a:p>
          <a:p>
            <a:pPr marL="285750" indent="-285750" algn="ctr">
              <a:buFont typeface="Wingdings" panose="05000000000000000000" pitchFamily="2" charset="2"/>
              <a:buChar char="à"/>
            </a:pPr>
            <a:r>
              <a:rPr lang="pl-PL" b="1" dirty="0">
                <a:solidFill>
                  <a:schemeClr val="tx1"/>
                </a:solidFill>
                <a:latin typeface="Trebuchet MS" panose="020B0603020202020204" pitchFamily="34" charset="0"/>
              </a:rPr>
              <a:t> pole: „Opis wkładu rzeczowego”, </a:t>
            </a:r>
          </a:p>
          <a:p>
            <a:pPr marL="285750" indent="-285750" algn="ctr">
              <a:buFont typeface="Wingdings" panose="05000000000000000000" pitchFamily="2" charset="2"/>
              <a:buChar char="à"/>
            </a:pPr>
            <a:r>
              <a:rPr lang="pl-PL" b="1" dirty="0">
                <a:solidFill>
                  <a:schemeClr val="tx1"/>
                </a:solidFill>
                <a:latin typeface="Trebuchet MS" panose="020B0603020202020204" pitchFamily="34" charset="0"/>
              </a:rPr>
              <a:t>pole „Opis własnych środków finansowanych” </a:t>
            </a:r>
          </a:p>
          <a:p>
            <a:pPr marL="285750" indent="-285750" algn="ctr">
              <a:buFont typeface="Wingdings" panose="05000000000000000000" pitchFamily="2" charset="2"/>
              <a:buChar char="à"/>
            </a:pPr>
            <a:r>
              <a:rPr lang="pl-PL" b="1" dirty="0">
                <a:solidFill>
                  <a:schemeClr val="tx1"/>
                </a:solidFill>
                <a:latin typeface="Trebuchet MS" panose="020B0603020202020204" pitchFamily="34" charset="0"/>
              </a:rPr>
              <a:t>pole „Potencjał kadrowy do realizacji projektu".</a:t>
            </a:r>
            <a:endParaRPr lang="pl-PL" dirty="0">
              <a:solidFill>
                <a:schemeClr val="tx1"/>
              </a:solidFill>
              <a:latin typeface="Trebuchet MS" panose="020B0603020202020204" pitchFamily="34" charset="0"/>
            </a:endParaRPr>
          </a:p>
        </p:txBody>
      </p:sp>
      <p:sp>
        <p:nvSpPr>
          <p:cNvPr id="8" name="Prostokąt zaokrąglony 7"/>
          <p:cNvSpPr/>
          <p:nvPr/>
        </p:nvSpPr>
        <p:spPr>
          <a:xfrm>
            <a:off x="1137672" y="2168767"/>
            <a:ext cx="6868633" cy="513071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sz="2200" dirty="0">
                <a:solidFill>
                  <a:schemeClr val="tx1"/>
                </a:solidFill>
              </a:rPr>
              <a:t>wkład rzeczowy</a:t>
            </a:r>
          </a:p>
        </p:txBody>
      </p:sp>
      <p:sp>
        <p:nvSpPr>
          <p:cNvPr id="11" name="Prostokąt zaokrąglony 10"/>
          <p:cNvSpPr/>
          <p:nvPr/>
        </p:nvSpPr>
        <p:spPr>
          <a:xfrm>
            <a:off x="1137670" y="3536503"/>
            <a:ext cx="6868633" cy="760521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sz="2200" dirty="0">
                <a:solidFill>
                  <a:schemeClr val="tx1"/>
                </a:solidFill>
              </a:rPr>
              <a:t>potencjał kadrowy planowany do wykorzystania w ramach projektu</a:t>
            </a:r>
          </a:p>
        </p:txBody>
      </p:sp>
    </p:spTree>
    <p:extLst>
      <p:ext uri="{BB962C8B-B14F-4D97-AF65-F5344CB8AC3E}">
        <p14:creationId xmlns:p14="http://schemas.microsoft.com/office/powerpoint/2010/main" val="272819778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Symbol zastępczy zawartości 1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18713132"/>
              </p:ext>
            </p:extLst>
          </p:nvPr>
        </p:nvGraphicFramePr>
        <p:xfrm>
          <a:off x="628650" y="2200940"/>
          <a:ext cx="7886700" cy="5032200"/>
        </p:xfrm>
        <a:graphic>
          <a:graphicData uri="http://schemas.openxmlformats.org/drawingml/2006/table">
            <a:tbl>
              <a:tblPr/>
              <a:tblGrid>
                <a:gridCol w="7886700">
                  <a:extLst>
                    <a:ext uri="{9D8B030D-6E8A-4147-A177-3AD203B41FA5}">
                      <a16:colId xmlns:a16="http://schemas.microsoft.com/office/drawing/2014/main" val="2859360671"/>
                    </a:ext>
                  </a:extLst>
                </a:gridCol>
              </a:tblGrid>
              <a:tr h="5032200">
                <a:tc>
                  <a:txBody>
                    <a:bodyPr/>
                    <a:lstStyle/>
                    <a:p>
                      <a:pPr marL="228600" indent="-228600" algn="l" defTabSz="914400" rtl="0" eaLnBrk="1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ts val="1000"/>
                        </a:spcAft>
                        <a:buFont typeface="Arial" panose="020B0604020202020204" pitchFamily="34" charset="0"/>
                        <a:buChar char="•"/>
                      </a:pPr>
                      <a:endParaRPr lang="pl-PL" sz="28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89535" marR="89535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68265495"/>
                  </a:ext>
                </a:extLst>
              </a:tr>
            </a:tbl>
          </a:graphicData>
        </a:graphic>
      </p:graphicFrame>
      <p:sp>
        <p:nvSpPr>
          <p:cNvPr id="7" name="Prostokąt zaokrąglony 6"/>
          <p:cNvSpPr/>
          <p:nvPr/>
        </p:nvSpPr>
        <p:spPr>
          <a:xfrm>
            <a:off x="2551813" y="86954"/>
            <a:ext cx="6432697" cy="111641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200" b="1" dirty="0">
                <a:solidFill>
                  <a:schemeClr val="tx1"/>
                </a:solidFill>
              </a:rPr>
              <a:t>Trafność opisanej analizy ryzyka</a:t>
            </a:r>
          </a:p>
          <a:p>
            <a:pPr algn="ctr"/>
            <a:r>
              <a:rPr lang="pl-PL" sz="2200" b="1" dirty="0">
                <a:solidFill>
                  <a:schemeClr val="tx1"/>
                </a:solidFill>
              </a:rPr>
              <a:t>nieosiągnięcia założeń projektu.</a:t>
            </a:r>
          </a:p>
        </p:txBody>
      </p:sp>
      <p:sp>
        <p:nvSpPr>
          <p:cNvPr id="9" name="Prostokąt zaokrąglony 8"/>
          <p:cNvSpPr/>
          <p:nvPr/>
        </p:nvSpPr>
        <p:spPr>
          <a:xfrm>
            <a:off x="321277" y="1440873"/>
            <a:ext cx="7685030" cy="743464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sz="2200" dirty="0"/>
              <a:t>-</a:t>
            </a:r>
            <a:r>
              <a:rPr lang="pl-PL" sz="2200" dirty="0">
                <a:solidFill>
                  <a:schemeClr val="tx1"/>
                </a:solidFill>
              </a:rPr>
              <a:t>sytuacji, których wystąpienie utrudni lub uniemożliwi osiągnięcie wartości docelowej wskaźników rezultatu,</a:t>
            </a:r>
          </a:p>
        </p:txBody>
      </p:sp>
      <p:sp>
        <p:nvSpPr>
          <p:cNvPr id="10" name="Prostokąt zaokrąglony 9"/>
          <p:cNvSpPr/>
          <p:nvPr/>
        </p:nvSpPr>
        <p:spPr>
          <a:xfrm>
            <a:off x="321277" y="3117273"/>
            <a:ext cx="7685027" cy="60960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sz="2200" dirty="0"/>
              <a:t>-</a:t>
            </a:r>
            <a:r>
              <a:rPr lang="pl-PL" sz="2200" dirty="0">
                <a:solidFill>
                  <a:schemeClr val="tx1"/>
                </a:solidFill>
              </a:rPr>
              <a:t>działań, które zostaną podjęte, aby zapobiec wystąpieniu ryzyka, </a:t>
            </a:r>
          </a:p>
        </p:txBody>
      </p:sp>
      <p:sp>
        <p:nvSpPr>
          <p:cNvPr id="13" name="Prostokąt zaokrąglony 12"/>
          <p:cNvSpPr/>
          <p:nvPr/>
        </p:nvSpPr>
        <p:spPr>
          <a:xfrm>
            <a:off x="831273" y="4765106"/>
            <a:ext cx="7684077" cy="2018465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 algn="ctr">
              <a:buFont typeface="Wingdings" panose="05000000000000000000" pitchFamily="2" charset="2"/>
              <a:buChar char="à"/>
            </a:pPr>
            <a:endParaRPr lang="pl-PL" sz="2000" dirty="0">
              <a:solidFill>
                <a:schemeClr val="tx1"/>
              </a:solidFill>
            </a:endParaRPr>
          </a:p>
          <a:p>
            <a:pPr marL="285750" indent="-285750" algn="ctr">
              <a:buFont typeface="Wingdings" panose="05000000000000000000" pitchFamily="2" charset="2"/>
              <a:buChar char="à"/>
            </a:pPr>
            <a:endParaRPr lang="pl-PL" sz="2000" dirty="0">
              <a:solidFill>
                <a:schemeClr val="tx1"/>
              </a:solidFill>
              <a:latin typeface="Trebuchet MS" panose="020B0603020202020204" pitchFamily="34" charset="0"/>
            </a:endParaRPr>
          </a:p>
          <a:p>
            <a:pPr marL="285750" indent="-285750" algn="ctr">
              <a:buFont typeface="Wingdings" panose="05000000000000000000" pitchFamily="2" charset="2"/>
              <a:buChar char="à"/>
            </a:pPr>
            <a:r>
              <a:rPr lang="pl-PL" sz="2000" dirty="0">
                <a:solidFill>
                  <a:schemeClr val="tx1"/>
                </a:solidFill>
                <a:latin typeface="Trebuchet MS" panose="020B0603020202020204" pitchFamily="34" charset="0"/>
              </a:rPr>
              <a:t>Kryterium oceniane będzie na podstawie zapisów wniosku o dofinansowanie projektu, w szczególności w:  części „Dodatkowe informacje”  pole „Ryzyko nieosiągnięcia założeń projektu”.</a:t>
            </a:r>
          </a:p>
          <a:p>
            <a:pPr marL="285750" indent="-285750" algn="ctr">
              <a:buFont typeface="Wingdings" panose="05000000000000000000" pitchFamily="2" charset="2"/>
              <a:buChar char="à"/>
            </a:pPr>
            <a:r>
              <a:rPr lang="pl-PL" sz="2000" dirty="0">
                <a:solidFill>
                  <a:schemeClr val="tx1"/>
                </a:solidFill>
                <a:latin typeface="Trebuchet MS" panose="020B0603020202020204" pitchFamily="34" charset="0"/>
              </a:rPr>
              <a:t>Dotyczy projektów o wartości ogółem powyżej </a:t>
            </a:r>
          </a:p>
          <a:p>
            <a:pPr marL="285750" indent="-285750" algn="ctr">
              <a:buFont typeface="Wingdings" panose="05000000000000000000" pitchFamily="2" charset="2"/>
              <a:buChar char="à"/>
            </a:pPr>
            <a:r>
              <a:rPr lang="pl-PL" sz="2000" dirty="0">
                <a:solidFill>
                  <a:schemeClr val="tx1"/>
                </a:solidFill>
                <a:latin typeface="Trebuchet MS" panose="020B0603020202020204" pitchFamily="34" charset="0"/>
              </a:rPr>
              <a:t>5 mln PLN.</a:t>
            </a:r>
          </a:p>
          <a:p>
            <a:pPr marL="285750" indent="-285750" algn="ctr">
              <a:buFont typeface="Wingdings" panose="05000000000000000000" pitchFamily="2" charset="2"/>
              <a:buChar char="à"/>
            </a:pPr>
            <a:endParaRPr lang="pl-PL" sz="2000" dirty="0">
              <a:solidFill>
                <a:schemeClr val="tx1"/>
              </a:solidFill>
            </a:endParaRPr>
          </a:p>
          <a:p>
            <a:pPr marL="285750" indent="-285750" algn="ctr">
              <a:buFont typeface="Wingdings" panose="05000000000000000000" pitchFamily="2" charset="2"/>
              <a:buChar char="à"/>
            </a:pPr>
            <a:endParaRPr lang="pl-PL" sz="2000" dirty="0">
              <a:solidFill>
                <a:schemeClr val="tx1"/>
              </a:solidFill>
            </a:endParaRPr>
          </a:p>
        </p:txBody>
      </p:sp>
      <p:sp>
        <p:nvSpPr>
          <p:cNvPr id="8" name="Prostokąt zaokrąglony 7"/>
          <p:cNvSpPr/>
          <p:nvPr/>
        </p:nvSpPr>
        <p:spPr>
          <a:xfrm>
            <a:off x="321278" y="2339443"/>
            <a:ext cx="7685028" cy="62272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sz="2200" dirty="0"/>
              <a:t>-</a:t>
            </a:r>
            <a:r>
              <a:rPr lang="pl-PL" sz="2200" dirty="0">
                <a:solidFill>
                  <a:schemeClr val="tx1"/>
                </a:solidFill>
              </a:rPr>
              <a:t>sposobu identyfikacji wystąpienia takich sytuacji (zajścia ryzyka), </a:t>
            </a:r>
          </a:p>
        </p:txBody>
      </p:sp>
      <p:sp>
        <p:nvSpPr>
          <p:cNvPr id="11" name="Prostokąt zaokrąglony 10"/>
          <p:cNvSpPr/>
          <p:nvPr/>
        </p:nvSpPr>
        <p:spPr>
          <a:xfrm>
            <a:off x="321278" y="3865375"/>
            <a:ext cx="7685026" cy="761229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pl-PL" sz="2200" dirty="0"/>
              <a:t>-</a:t>
            </a:r>
            <a:r>
              <a:rPr lang="pl-PL" sz="2200" dirty="0">
                <a:solidFill>
                  <a:schemeClr val="tx1"/>
                </a:solidFill>
              </a:rPr>
              <a:t>działań jakie będą mogły zostać podjęte, aby zminimalizować skutki wystąpienia ryzyka. </a:t>
            </a:r>
          </a:p>
        </p:txBody>
      </p:sp>
    </p:spTree>
    <p:extLst>
      <p:ext uri="{BB962C8B-B14F-4D97-AF65-F5344CB8AC3E}">
        <p14:creationId xmlns:p14="http://schemas.microsoft.com/office/powerpoint/2010/main" val="24606547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dtytuł 1">
            <a:extLst>
              <a:ext uri="{FF2B5EF4-FFF2-40B4-BE49-F238E27FC236}">
                <a16:creationId xmlns:a16="http://schemas.microsoft.com/office/drawing/2014/main" id="{00B3A38C-5342-4CE5-ACE6-9E9BDC9B1E5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2618509"/>
            <a:ext cx="6858000" cy="2639291"/>
          </a:xfrm>
        </p:spPr>
        <p:txBody>
          <a:bodyPr/>
          <a:lstStyle/>
          <a:p>
            <a:endParaRPr lang="pl-PL" sz="3600" dirty="0"/>
          </a:p>
          <a:p>
            <a:r>
              <a:rPr lang="pl-PL" sz="3600" dirty="0"/>
              <a:t>Dziękuję za uwagę </a:t>
            </a:r>
            <a:r>
              <a:rPr lang="pl-PL" sz="3600" dirty="0">
                <a:sym typeface="Wingdings" panose="05000000000000000000" pitchFamily="2" charset="2"/>
              </a:rPr>
              <a:t></a:t>
            </a:r>
          </a:p>
        </p:txBody>
      </p:sp>
    </p:spTree>
    <p:extLst>
      <p:ext uri="{BB962C8B-B14F-4D97-AF65-F5344CB8AC3E}">
        <p14:creationId xmlns:p14="http://schemas.microsoft.com/office/powerpoint/2010/main" val="41575157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1F9CDB72-B690-47E6-BF29-A11D2EBC1C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0166" y="1352282"/>
            <a:ext cx="7886700" cy="3979571"/>
          </a:xfrm>
          <a:ln w="57150">
            <a:solidFill>
              <a:srgbClr val="00B0F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>
              <a:buNone/>
            </a:pPr>
            <a:endParaRPr lang="pl-PL" sz="4400" b="1" dirty="0"/>
          </a:p>
          <a:p>
            <a:pPr marL="0" indent="0" algn="ctr">
              <a:buNone/>
            </a:pPr>
            <a:endParaRPr lang="pl-PL" sz="4400" b="1" u="sng" dirty="0" smtClean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  <a:p>
            <a:pPr marL="0" indent="0" algn="ctr">
              <a:buNone/>
            </a:pPr>
            <a:r>
              <a:rPr lang="pl-PL" sz="4400" b="1" u="sng" dirty="0" smtClean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</a:rPr>
              <a:t>Kryteria </a:t>
            </a:r>
            <a:r>
              <a:rPr lang="pl-PL" sz="4400" b="1" u="sng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</a:rPr>
              <a:t>ogólne punktowe</a:t>
            </a:r>
          </a:p>
          <a:p>
            <a:pPr marL="0" indent="0">
              <a:buNone/>
            </a:pPr>
            <a:endParaRPr lang="pl-PL" dirty="0"/>
          </a:p>
          <a:p>
            <a:pPr marL="0" indent="0" algn="ctr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1257370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7ED0F60-431F-49DA-99FF-50D9B59896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sz="4000" b="1" dirty="0"/>
              <a:t>Kryteria ogólne punktowe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1F9CDB72-B690-47E6-BF29-A11D2EBC1C1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pl-PL" dirty="0"/>
              <a:t>Prawidłowość opisu grupy docelowej w kontekście sytuacji problemowej. </a:t>
            </a:r>
            <a:r>
              <a:rPr lang="pl-PL" dirty="0">
                <a:solidFill>
                  <a:schemeClr val="accent1"/>
                </a:solidFill>
              </a:rPr>
              <a:t>(</a:t>
            </a:r>
            <a:r>
              <a:rPr lang="pl-PL" altLang="pl-PL" dirty="0">
                <a:solidFill>
                  <a:schemeClr val="accent1"/>
                </a:solidFill>
                <a:cs typeface="Times New Roman" panose="02020603050405020304" pitchFamily="18" charset="0"/>
              </a:rPr>
              <a:t>20 pkt)</a:t>
            </a:r>
            <a:endParaRPr lang="pl-PL" dirty="0">
              <a:solidFill>
                <a:schemeClr val="accent1"/>
              </a:solidFill>
            </a:endParaRPr>
          </a:p>
          <a:p>
            <a:r>
              <a:rPr lang="pl-PL" dirty="0"/>
              <a:t>Zgodność celu projektu z celem szczegółowym wskazanym w SZOP </a:t>
            </a:r>
            <a:r>
              <a:rPr lang="pl-PL" dirty="0" err="1"/>
              <a:t>FEWiM</a:t>
            </a:r>
            <a:r>
              <a:rPr lang="pl-PL" dirty="0"/>
              <a:t> 2021-2027 (aktualnym na dzień ogłoszenia naboru) dla danego Działania oraz adekwatność doboru i opisu wskaźników, źródeł oraz sposobu ich pomiaru.</a:t>
            </a:r>
            <a:r>
              <a:rPr lang="pl-PL" dirty="0">
                <a:solidFill>
                  <a:srgbClr val="FF0000"/>
                </a:solidFill>
              </a:rPr>
              <a:t> </a:t>
            </a:r>
            <a:r>
              <a:rPr lang="pl-PL" dirty="0">
                <a:solidFill>
                  <a:schemeClr val="accent1"/>
                </a:solidFill>
              </a:rPr>
              <a:t>(10 pkt)</a:t>
            </a:r>
          </a:p>
          <a:p>
            <a:r>
              <a:rPr lang="pl-PL" dirty="0"/>
              <a:t>Trafność doboru zadań przewidzianych do realizacji w ramach projektu oraz racjonalność harmonogramu. </a:t>
            </a:r>
            <a:r>
              <a:rPr lang="pl-PL" dirty="0">
                <a:solidFill>
                  <a:schemeClr val="accent1"/>
                </a:solidFill>
              </a:rPr>
              <a:t>(20 pkt)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8875432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7ED0F60-431F-49DA-99FF-50D9B59896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b="1" dirty="0"/>
              <a:t>Kryteria ogólne punktowe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1F9CDB72-B690-47E6-BF29-A11D2EBC1C1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pl-PL" dirty="0"/>
              <a:t>Prawidłowość budżetu projektu.</a:t>
            </a:r>
            <a:r>
              <a:rPr lang="pl-PL" dirty="0">
                <a:solidFill>
                  <a:srgbClr val="FF0000"/>
                </a:solidFill>
              </a:rPr>
              <a:t> </a:t>
            </a:r>
            <a:r>
              <a:rPr lang="pl-PL" dirty="0">
                <a:solidFill>
                  <a:schemeClr val="accent1"/>
                </a:solidFill>
              </a:rPr>
              <a:t>(20 pkt)</a:t>
            </a:r>
          </a:p>
          <a:p>
            <a:r>
              <a:rPr lang="pl-PL" dirty="0"/>
              <a:t>Doświadczenie Wnioskodawcy i Partnerów (o ile dotyczy) w zakresie realizacji projektu.</a:t>
            </a:r>
            <a:r>
              <a:rPr lang="pl-PL" dirty="0">
                <a:solidFill>
                  <a:srgbClr val="FF0000"/>
                </a:solidFill>
              </a:rPr>
              <a:t> </a:t>
            </a:r>
            <a:r>
              <a:rPr lang="pl-PL" dirty="0">
                <a:solidFill>
                  <a:schemeClr val="accent1"/>
                </a:solidFill>
              </a:rPr>
              <a:t>(10 pkt)</a:t>
            </a:r>
          </a:p>
          <a:p>
            <a:r>
              <a:rPr lang="pl-PL" dirty="0"/>
              <a:t>Adekwatność potencjału Wnioskodawcy i Partnerów (o ile dotycz) oraz sposobu zarzadzania projektem.</a:t>
            </a:r>
            <a:r>
              <a:rPr lang="pl-PL" dirty="0">
                <a:solidFill>
                  <a:srgbClr val="FF0000"/>
                </a:solidFill>
              </a:rPr>
              <a:t> </a:t>
            </a:r>
            <a:r>
              <a:rPr lang="pl-PL" dirty="0">
                <a:solidFill>
                  <a:schemeClr val="accent1"/>
                </a:solidFill>
              </a:rPr>
              <a:t>(10 pkt)</a:t>
            </a:r>
          </a:p>
          <a:p>
            <a:r>
              <a:rPr lang="pl-PL" dirty="0"/>
              <a:t>Trafność opisanej analizy ryzyka nieosiągnięcia założeń projektu (o ile dotyczy) </a:t>
            </a:r>
            <a:r>
              <a:rPr lang="pl-PL" dirty="0">
                <a:solidFill>
                  <a:schemeClr val="accent1"/>
                </a:solidFill>
              </a:rPr>
              <a:t>(10 pkt)</a:t>
            </a:r>
          </a:p>
          <a:p>
            <a:endParaRPr lang="pl-PL" dirty="0"/>
          </a:p>
          <a:p>
            <a:endParaRPr lang="pl-P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4116441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/>
          <a:lstStyle/>
          <a:p>
            <a:r>
              <a:rPr lang="pl-PL" dirty="0">
                <a:solidFill>
                  <a:schemeClr val="accent1">
                    <a:lumMod val="75000"/>
                  </a:schemeClr>
                </a:solidFill>
              </a:rPr>
              <a:t>Kryteria punktowe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28650" y="2055815"/>
            <a:ext cx="7886700" cy="4087408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pl-PL" dirty="0"/>
              <a:t>Max 100 punktów</a:t>
            </a:r>
          </a:p>
          <a:p>
            <a:r>
              <a:rPr lang="pl-PL" dirty="0"/>
              <a:t>Minimum 60% ogółem oraz 60% punktów za każde kryterium punktowe</a:t>
            </a:r>
          </a:p>
          <a:p>
            <a:r>
              <a:rPr lang="pl-PL" dirty="0"/>
              <a:t>Wszystkie kryteria punktowe mogą podlegać uzupełnieniu lub poprawie</a:t>
            </a:r>
          </a:p>
          <a:p>
            <a:r>
              <a:rPr lang="pl-PL" dirty="0"/>
              <a:t>Uzupełnienie lub poprawa na etapie negocjacji.</a:t>
            </a:r>
          </a:p>
          <a:p>
            <a:pPr marL="0" indent="0" algn="ctr">
              <a:buNone/>
            </a:pPr>
            <a:r>
              <a:rPr lang="pl-PL" b="1" u="sng" dirty="0">
                <a:solidFill>
                  <a:schemeClr val="accent1">
                    <a:lumMod val="75000"/>
                  </a:schemeClr>
                </a:solidFill>
              </a:rPr>
              <a:t>Podstawą do wypełniania wniosku jest Instrukcja merytoryczna wypełniania wniosku. </a:t>
            </a:r>
          </a:p>
          <a:p>
            <a:pPr marL="0" indent="0" algn="ctr">
              <a:buNone/>
            </a:pPr>
            <a:endParaRPr lang="pl-PL" dirty="0"/>
          </a:p>
          <a:p>
            <a:endParaRPr lang="pl-PL" b="1" dirty="0">
              <a:solidFill>
                <a:schemeClr val="accent1">
                  <a:lumMod val="75000"/>
                </a:schemeClr>
              </a:solidFill>
            </a:endParaRP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9570746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F67B5A2-ADDB-F04D-1DEF-2A9027D97B1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8281" y="2055814"/>
            <a:ext cx="8773298" cy="4653905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pl-PL" b="1" dirty="0"/>
              <a:t>a) uzasadnienie wyboru grupy docelowej w kontekście zdiagnozowanej sytuacji problemowej i barier uczestnictwa:</a:t>
            </a:r>
          </a:p>
          <a:p>
            <a:pPr marL="0" indent="0">
              <a:buNone/>
            </a:pPr>
            <a:r>
              <a:rPr lang="pl-PL" dirty="0"/>
              <a:t>- sytuacja problemowa powinna być potwierdzona aktualnymi danymi liczbowymi i/lub danymi jakościowymi wraz z podaniem źródła ich pochodzenia, z trzech ostatnich lat – </a:t>
            </a:r>
            <a:r>
              <a:rPr lang="pl-PL" dirty="0" smtClean="0"/>
              <a:t>z opisu jasno powinno wynikać dlaczego Wnioskodawca wybrał konkretną grupę docelową/uzasadnienie zapotrzebowania na wsparcie w określonym zakresie;</a:t>
            </a:r>
            <a:endParaRPr lang="pl-PL" dirty="0"/>
          </a:p>
          <a:p>
            <a:pPr marL="0" indent="0">
              <a:buNone/>
            </a:pPr>
            <a:r>
              <a:rPr lang="pl-PL" dirty="0"/>
              <a:t>- zabrakło informacji nt. prowadzonych diagnoz: kto prowadził badanie szkół, jakimi metodami, jaki był zakres badania, jakie szkoły brały udział w badaniu </a:t>
            </a:r>
            <a:r>
              <a:rPr lang="pl-PL" dirty="0" smtClean="0"/>
              <a:t/>
            </a:r>
            <a:br>
              <a:rPr lang="pl-PL" dirty="0" smtClean="0"/>
            </a:br>
            <a:r>
              <a:rPr lang="pl-PL" dirty="0" smtClean="0"/>
              <a:t>(</a:t>
            </a:r>
            <a:r>
              <a:rPr lang="pl-PL" dirty="0"/>
              <a:t>z całego województwa/z danego subregionu), kiedy zostało przeprowadzone badanie;</a:t>
            </a:r>
          </a:p>
          <a:p>
            <a:pPr marL="0" indent="0">
              <a:buNone/>
            </a:pPr>
            <a:r>
              <a:rPr lang="pl-PL" dirty="0"/>
              <a:t>- brak uzasadnienia dotyczącego liczby szkół, jak również liczby nauczycieli objętych wsparciem;</a:t>
            </a:r>
          </a:p>
          <a:p>
            <a:pPr marL="0" indent="0">
              <a:buNone/>
            </a:pPr>
            <a:r>
              <a:rPr lang="pl-PL" dirty="0"/>
              <a:t>- na jakiej podstawie Wnioskodawca oszacował wielkość grupy docelowej – liczbę osób oraz liczbę szkół objętych wsparciem;</a:t>
            </a:r>
          </a:p>
          <a:p>
            <a:pPr marL="0" indent="0">
              <a:buNone/>
            </a:pPr>
            <a:r>
              <a:rPr lang="pl-PL" dirty="0"/>
              <a:t>- zabrakło określenia barier uczestnictwa w podziale na nauczycieli oraz kadrę zarządzającą, wynikające z racji zajmowanego stanowiska</a:t>
            </a:r>
            <a:r>
              <a:rPr lang="pl-PL" dirty="0" smtClean="0"/>
              <a:t>;</a:t>
            </a:r>
            <a:endParaRPr lang="pl-PL" dirty="0"/>
          </a:p>
        </p:txBody>
      </p:sp>
      <p:sp>
        <p:nvSpPr>
          <p:cNvPr id="4" name="Prostokąt zaokrąglony 8">
            <a:extLst>
              <a:ext uri="{FF2B5EF4-FFF2-40B4-BE49-F238E27FC236}">
                <a16:creationId xmlns:a16="http://schemas.microsoft.com/office/drawing/2014/main" id="{7C1F96E9-26B5-F0D6-FC96-6C358242D8C8}"/>
              </a:ext>
            </a:extLst>
          </p:cNvPr>
          <p:cNvSpPr/>
          <p:nvPr/>
        </p:nvSpPr>
        <p:spPr>
          <a:xfrm>
            <a:off x="2284671" y="421641"/>
            <a:ext cx="6432697" cy="111641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Prawidłowość opisu grupy docelowej </a:t>
            </a:r>
            <a:r>
              <a:rPr lang="pl-PL" sz="2400" b="1" dirty="0" smtClean="0">
                <a:solidFill>
                  <a:schemeClr val="tx1"/>
                </a:solidFill>
              </a:rPr>
              <a:t/>
            </a:r>
            <a:br>
              <a:rPr lang="pl-PL" sz="2400" b="1" dirty="0" smtClean="0">
                <a:solidFill>
                  <a:schemeClr val="tx1"/>
                </a:solidFill>
              </a:rPr>
            </a:br>
            <a:r>
              <a:rPr lang="pl-PL" sz="2400" b="1" dirty="0" smtClean="0">
                <a:solidFill>
                  <a:schemeClr val="tx1"/>
                </a:solidFill>
              </a:rPr>
              <a:t>w </a:t>
            </a:r>
            <a:r>
              <a:rPr lang="pl-PL" sz="2400" b="1" dirty="0">
                <a:solidFill>
                  <a:schemeClr val="tx1"/>
                </a:solidFill>
              </a:rPr>
              <a:t>kontekście sytuacji problemowej</a:t>
            </a:r>
          </a:p>
        </p:txBody>
      </p:sp>
    </p:spTree>
    <p:extLst>
      <p:ext uri="{BB962C8B-B14F-4D97-AF65-F5344CB8AC3E}">
        <p14:creationId xmlns:p14="http://schemas.microsoft.com/office/powerpoint/2010/main" val="202307843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4D40856D-EBB4-9A7A-BB1C-B1504C67BA2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14325" y="2075270"/>
            <a:ext cx="8515350" cy="4327230"/>
          </a:xfrm>
        </p:spPr>
        <p:txBody>
          <a:bodyPr/>
          <a:lstStyle/>
          <a:p>
            <a:pPr marL="0" indent="0">
              <a:buNone/>
            </a:pPr>
            <a:r>
              <a:rPr lang="pl-PL" b="1" dirty="0"/>
              <a:t>b) opis istotnych cech uczestników, w tym potrzeb:</a:t>
            </a:r>
          </a:p>
          <a:p>
            <a:pPr marL="0" indent="0">
              <a:buNone/>
            </a:pPr>
            <a:r>
              <a:rPr lang="pl-PL" dirty="0"/>
              <a:t>- opis istotnych cech uczestników projektu – nauczycieli (stopień awansu zawodowego, miasto/wieś, płeć, wiek) oraz kadry zarządzającej;</a:t>
            </a:r>
          </a:p>
          <a:p>
            <a:pPr marL="0" indent="0">
              <a:buNone/>
            </a:pPr>
            <a:r>
              <a:rPr lang="pl-PL" dirty="0"/>
              <a:t>- zabrakło określenia potrzeb w podziale na nauczycieli oraz kadrę zarządzającą, wynikające z racji zajmowanego stanowiska;</a:t>
            </a:r>
          </a:p>
          <a:p>
            <a:endParaRPr lang="pl-PL" dirty="0"/>
          </a:p>
        </p:txBody>
      </p:sp>
      <p:sp>
        <p:nvSpPr>
          <p:cNvPr id="4" name="Prostokąt zaokrąglony 8">
            <a:extLst>
              <a:ext uri="{FF2B5EF4-FFF2-40B4-BE49-F238E27FC236}">
                <a16:creationId xmlns:a16="http://schemas.microsoft.com/office/drawing/2014/main" id="{8B030FFB-374E-FCD5-E826-E88CBF136BF6}"/>
              </a:ext>
            </a:extLst>
          </p:cNvPr>
          <p:cNvSpPr/>
          <p:nvPr/>
        </p:nvSpPr>
        <p:spPr>
          <a:xfrm>
            <a:off x="2226305" y="246543"/>
            <a:ext cx="6432697" cy="111641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Prawidłowość opisu grupy docelowej </a:t>
            </a:r>
            <a:r>
              <a:rPr lang="pl-PL" sz="2400" b="1" dirty="0" smtClean="0">
                <a:solidFill>
                  <a:schemeClr val="tx1"/>
                </a:solidFill>
              </a:rPr>
              <a:t/>
            </a:r>
            <a:br>
              <a:rPr lang="pl-PL" sz="2400" b="1" dirty="0" smtClean="0">
                <a:solidFill>
                  <a:schemeClr val="tx1"/>
                </a:solidFill>
              </a:rPr>
            </a:br>
            <a:r>
              <a:rPr lang="pl-PL" sz="2400" b="1" dirty="0" smtClean="0">
                <a:solidFill>
                  <a:schemeClr val="tx1"/>
                </a:solidFill>
              </a:rPr>
              <a:t>w </a:t>
            </a:r>
            <a:r>
              <a:rPr lang="pl-PL" sz="2400" b="1" dirty="0">
                <a:solidFill>
                  <a:schemeClr val="tx1"/>
                </a:solidFill>
              </a:rPr>
              <a:t>kontekście sytuacji problemowej</a:t>
            </a:r>
          </a:p>
        </p:txBody>
      </p:sp>
    </p:spTree>
    <p:extLst>
      <p:ext uri="{BB962C8B-B14F-4D97-AF65-F5344CB8AC3E}">
        <p14:creationId xmlns:p14="http://schemas.microsoft.com/office/powerpoint/2010/main" val="277244281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95F9F63E-6C5A-15E3-FC0A-155A7F6365E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2055815"/>
            <a:ext cx="9144000" cy="4656270"/>
          </a:xfrm>
        </p:spPr>
        <p:txBody>
          <a:bodyPr>
            <a:normAutofit fontScale="85000" lnSpcReduction="20000"/>
          </a:bodyPr>
          <a:lstStyle/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c) opis sposobu rekrutacji uczestników projektu: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zabrakło uzasadnienia przyjętych kryteriów rekrutacji, zarówno tych określonych jako podstawowe w Regulaminie wyboru projektów, jak i przyjętych własnych kryteriów specyficznych, powiązanych np. z cechami specyficznymi dla danego subregionu; 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jeżeli wśród kryteriów pojawia się np. wyniki egzaminów poniżej średniej egzaminów 8 klas należałoby doprecyzować jakiego przedmiotu konkretnie dotyczy średnia czy np. wszystkich przedmiotów? Czy będzie gradacja punktów za średnią? Jeśli tak to, ile punktów za jaką średnią?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kryteria premiujące powinny być konkretne, precyzyjne i niebudzące wątpliwości co do ich interpretacji; 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nie wskazano dokumentów, na podstawie których Wnioskodawca oceni spełnienie kryteriów rekrutacyjnych;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brak opisu rekrutacji w kontekście miejsca rekrutacji, terminów, działań, jakie Wnioskodawca będzie podejmował w sytuacji pojawienia się trudności w rekrutacji założonej liczby szkół zainteresowanych udziałem w projekcie,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pl-P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brak określenia mechanizmu, który pozwalałby na wyłonienie szkoły w momencie, gdy kilka szkół otrzymałoby tą samą liczbę punktów/wyłonienie ostatecznej grupy nauczycieli w momencie, gdy kilku otrzymałoby tą samą liczbę punktów;</a:t>
            </a:r>
          </a:p>
          <a:p>
            <a:endParaRPr lang="pl-PL" dirty="0"/>
          </a:p>
        </p:txBody>
      </p:sp>
      <p:sp>
        <p:nvSpPr>
          <p:cNvPr id="4" name="Prostokąt zaokrąglony 8">
            <a:extLst>
              <a:ext uri="{FF2B5EF4-FFF2-40B4-BE49-F238E27FC236}">
                <a16:creationId xmlns:a16="http://schemas.microsoft.com/office/drawing/2014/main" id="{C2F3706D-9DDA-C5D8-244F-687BB76ADF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37994" y="366250"/>
            <a:ext cx="6258533" cy="109220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 defTabSz="10668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2400" b="1" dirty="0">
                <a:solidFill>
                  <a:schemeClr val="tx1"/>
                </a:solidFill>
              </a:rPr>
              <a:t>Prawidłowość opisu grupy docelowej </a:t>
            </a:r>
            <a:r>
              <a:rPr lang="pl-PL" sz="2400" b="1" dirty="0" smtClean="0">
                <a:solidFill>
                  <a:schemeClr val="tx1"/>
                </a:solidFill>
              </a:rPr>
              <a:t/>
            </a:r>
            <a:br>
              <a:rPr lang="pl-PL" sz="2400" b="1" dirty="0" smtClean="0">
                <a:solidFill>
                  <a:schemeClr val="tx1"/>
                </a:solidFill>
              </a:rPr>
            </a:br>
            <a:r>
              <a:rPr lang="pl-PL" sz="2400" b="1" dirty="0" smtClean="0">
                <a:solidFill>
                  <a:schemeClr val="tx1"/>
                </a:solidFill>
              </a:rPr>
              <a:t>w </a:t>
            </a:r>
            <a:r>
              <a:rPr lang="pl-PL" sz="2400" b="1" dirty="0">
                <a:solidFill>
                  <a:schemeClr val="tx1"/>
                </a:solidFill>
              </a:rPr>
              <a:t>kontekście sytuacji problemowej</a:t>
            </a:r>
          </a:p>
        </p:txBody>
      </p:sp>
    </p:spTree>
    <p:extLst>
      <p:ext uri="{BB962C8B-B14F-4D97-AF65-F5344CB8AC3E}">
        <p14:creationId xmlns:p14="http://schemas.microsoft.com/office/powerpoint/2010/main" val="307960564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Motyw pakietu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tyw pakietu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tyw pakietu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zentacja próba.pptx" id="{C8949DC2-7D54-40E7-A22E-B9228A094069}" vid="{7722B6AC-B982-40FC-AEF3-F63F117DBBB9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Prezentacja próbna</Template>
  <TotalTime>3728</TotalTime>
  <Words>2111</Words>
  <Application>Microsoft Office PowerPoint</Application>
  <PresentationFormat>Pokaz na ekranie (4:3)</PresentationFormat>
  <Paragraphs>179</Paragraphs>
  <Slides>22</Slides>
  <Notes>14</Notes>
  <HiddenSlides>0</HiddenSlides>
  <MMClips>0</MMClips>
  <ScaleCrop>false</ScaleCrop>
  <HeadingPairs>
    <vt:vector size="6" baseType="variant">
      <vt:variant>
        <vt:lpstr>Używane czcionki</vt:lpstr>
      </vt:variant>
      <vt:variant>
        <vt:i4>7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22</vt:i4>
      </vt:variant>
    </vt:vector>
  </HeadingPairs>
  <TitlesOfParts>
    <vt:vector size="30" baseType="lpstr">
      <vt:lpstr>Arial</vt:lpstr>
      <vt:lpstr>Calibri</vt:lpstr>
      <vt:lpstr>Calibri Light</vt:lpstr>
      <vt:lpstr>Symbol</vt:lpstr>
      <vt:lpstr>Times New Roman</vt:lpstr>
      <vt:lpstr>Trebuchet MS</vt:lpstr>
      <vt:lpstr>Wingdings</vt:lpstr>
      <vt:lpstr>Motyw pakietu Office</vt:lpstr>
      <vt:lpstr>Prezentacja programu PowerPoint</vt:lpstr>
      <vt:lpstr>Podsumowanie ocen z naboru nr FEWM.06.01-IZ.00-001/23  </vt:lpstr>
      <vt:lpstr>Prezentacja programu PowerPoint</vt:lpstr>
      <vt:lpstr>Kryteria ogólne punktowe</vt:lpstr>
      <vt:lpstr>Kryteria ogólne punktowe</vt:lpstr>
      <vt:lpstr>Kryteria punktowe</vt:lpstr>
      <vt:lpstr>Prezentacja programu PowerPoint</vt:lpstr>
      <vt:lpstr>Prezentacja programu PowerPoint</vt:lpstr>
      <vt:lpstr>Prawidłowość opisu grupy docelowej  w kontekście sytuacji problemowej</vt:lpstr>
      <vt:lpstr>Zgodność celu projektu z celem szczegółowym oraz adekwatność doboru i opisu wskaźników, źródeł oraz sposobu ich pomiaru</vt:lpstr>
      <vt:lpstr>Zgodność celu projektu z celem szczegółowym oraz adekwatność doboru i opisu wskaźników, źródeł oraz sposobu ich pomiaru</vt:lpstr>
      <vt:lpstr>Zgodność celu projektu z celem szczegółowym oraz adekwatność doboru i opisu wskaźników, źródeł oraz sposobu ich pomiaru</vt:lpstr>
      <vt:lpstr>Zgodność celu projektu z celem szczegółowym oraz adekwatność doboru i opisu wskaźników, źródeł oraz sposobu ich pomiaru</vt:lpstr>
      <vt:lpstr>Trafność doboru zadań przewidzianych do realizacji w ramach projektu oraz racjonalność harmonogramu</vt:lpstr>
      <vt:lpstr>Trafność doboru zadań przewidzianych do realizacji w ramach projektu oraz racjonalność harmonogramu</vt:lpstr>
      <vt:lpstr>Prezentacja programu PowerPoint</vt:lpstr>
      <vt:lpstr>Prawidłowość budżetu projektu</vt:lpstr>
      <vt:lpstr>Prawidłowość budżetu projektu</vt:lpstr>
      <vt:lpstr>Prezentacja programu PowerPoint</vt:lpstr>
      <vt:lpstr>Prezentacja programu PowerPoint</vt:lpstr>
      <vt:lpstr>Prezentacja programu PowerPoint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Sabina Ropiak</dc:creator>
  <cp:lastModifiedBy>Anna Kapela</cp:lastModifiedBy>
  <cp:revision>238</cp:revision>
  <cp:lastPrinted>2024-02-06T07:50:52Z</cp:lastPrinted>
  <dcterms:created xsi:type="dcterms:W3CDTF">2023-01-20T07:35:09Z</dcterms:created>
  <dcterms:modified xsi:type="dcterms:W3CDTF">2024-02-06T08:45:32Z</dcterms:modified>
</cp:coreProperties>
</file>

<file path=docProps/thumbnail.jpeg>
</file>