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96" r:id="rId2"/>
    <p:sldId id="314" r:id="rId3"/>
    <p:sldId id="315" r:id="rId4"/>
    <p:sldId id="329" r:id="rId5"/>
    <p:sldId id="344" r:id="rId6"/>
    <p:sldId id="316" r:id="rId7"/>
    <p:sldId id="317" r:id="rId8"/>
    <p:sldId id="343" r:id="rId9"/>
    <p:sldId id="318" r:id="rId10"/>
    <p:sldId id="336" r:id="rId11"/>
    <p:sldId id="319" r:id="rId12"/>
    <p:sldId id="320" r:id="rId13"/>
    <p:sldId id="345" r:id="rId14"/>
    <p:sldId id="333" r:id="rId15"/>
    <p:sldId id="346" r:id="rId16"/>
    <p:sldId id="348" r:id="rId17"/>
    <p:sldId id="330" r:id="rId18"/>
    <p:sldId id="337" r:id="rId19"/>
    <p:sldId id="338" r:id="rId20"/>
    <p:sldId id="313" r:id="rId21"/>
    <p:sldId id="322" r:id="rId22"/>
    <p:sldId id="331" r:id="rId23"/>
    <p:sldId id="332" r:id="rId24"/>
    <p:sldId id="349" r:id="rId25"/>
    <p:sldId id="328" r:id="rId26"/>
    <p:sldId id="327" r:id="rId27"/>
    <p:sldId id="341" r:id="rId28"/>
    <p:sldId id="340" r:id="rId29"/>
    <p:sldId id="339" r:id="rId3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ka Majbańska-Konopińska" initials="MM" lastIdx="1" clrIdx="0">
    <p:extLst>
      <p:ext uri="{19B8F6BF-5375-455C-9EA6-DF929625EA0E}">
        <p15:presenceInfo xmlns:p15="http://schemas.microsoft.com/office/powerpoint/2012/main" userId="S-1-5-21-1483201677-2291391362-2284932482-2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638" autoAdjust="0"/>
  </p:normalViewPr>
  <p:slideViewPr>
    <p:cSldViewPr snapToGrid="0">
      <p:cViewPr varScale="1">
        <p:scale>
          <a:sx n="62" d="100"/>
          <a:sy n="62" d="100"/>
        </p:scale>
        <p:origin x="17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25F83-E42E-4E9B-A1BB-78B2512B3574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956F2-51BA-4812-87C6-5390D9B364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6647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A9B33-CCC1-46FF-8A36-17C863AF0B9B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6E9FC-466B-4A5A-8AC3-A96AB9BFF9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502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2083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129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7276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1511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615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362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41004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9914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6227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1787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194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None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055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46105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8931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77510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7075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12249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44178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189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471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5797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5787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602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0888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94297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6E9FC-466B-4A5A-8AC3-A96AB9BFF98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203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472" y="2505206"/>
            <a:ext cx="6858001" cy="229226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/>
              <a:t/>
            </a:r>
            <a:br>
              <a:rPr lang="pl-PL" sz="4000" b="1" dirty="0"/>
            </a:br>
            <a:r>
              <a:rPr lang="pl-PL" sz="4400" b="1" dirty="0"/>
              <a:t>Priorytet FEWM.06 EDUKACJA I KOMPETENCJE EFS</a:t>
            </a:r>
            <a:r>
              <a:rPr lang="pl-PL" sz="4400" b="1" dirty="0" smtClean="0"/>
              <a:t>+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/>
              <a:t/>
            </a:r>
            <a:br>
              <a:rPr lang="pl-PL" sz="4400" dirty="0"/>
            </a:br>
            <a:r>
              <a:rPr lang="pl-PL" sz="4400" b="1" dirty="0"/>
              <a:t>Działanie FEWM.06.01 Kompetencje dla regionu</a:t>
            </a:r>
            <a:r>
              <a:rPr lang="pl-PL" sz="2400" b="1" dirty="0"/>
              <a:t/>
            </a:r>
            <a:br>
              <a:rPr lang="pl-PL" sz="2400" b="1" dirty="0"/>
            </a:br>
            <a:endParaRPr lang="pl-PL" sz="2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5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5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5057775"/>
            <a:ext cx="2543175" cy="1800225"/>
          </a:xfrm>
          <a:prstGeom prst="rect">
            <a:avLst/>
          </a:prstGeom>
        </p:spPr>
      </p:pic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28650" y="2055816"/>
            <a:ext cx="7886700" cy="3159652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Jako publiczną szkołę podstawową rozumie się szkołę publiczną prowadzoną przez jednostki samorządu terytorialnego oraz szkołę </a:t>
            </a:r>
            <a:r>
              <a:rPr lang="pl-PL" b="1"/>
              <a:t>publiczną </a:t>
            </a:r>
            <a:r>
              <a:rPr lang="pl-PL" b="1" smtClean="0"/>
              <a:t>prowadzoną </a:t>
            </a:r>
            <a:r>
              <a:rPr lang="pl-PL" b="1" dirty="0"/>
              <a:t>przez inne osoby prawne lub fizyczne na podstawie art. 88 ustawy Prawo oświatowe.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341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442040"/>
            <a:ext cx="7886700" cy="28168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600" b="1" dirty="0">
                <a:solidFill>
                  <a:schemeClr val="tx1"/>
                </a:solidFill>
              </a:rPr>
              <a:t>Maksymalny okres realizacji projektu wynosi </a:t>
            </a:r>
            <a:r>
              <a:rPr lang="pl-PL" sz="3600" b="1" u="sng" dirty="0">
                <a:solidFill>
                  <a:srgbClr val="00B0F0"/>
                </a:solidFill>
              </a:rPr>
              <a:t>36</a:t>
            </a:r>
            <a:r>
              <a:rPr lang="pl-PL" sz="3600" b="1" dirty="0">
                <a:solidFill>
                  <a:schemeClr val="tx1"/>
                </a:solidFill>
              </a:rPr>
              <a:t> </a:t>
            </a:r>
            <a:r>
              <a:rPr lang="pl-PL" sz="3600" b="1" dirty="0" smtClean="0">
                <a:solidFill>
                  <a:schemeClr val="tx1"/>
                </a:solidFill>
              </a:rPr>
              <a:t>miesięcy.</a:t>
            </a:r>
            <a:r>
              <a:rPr lang="pl-PL" sz="3600" dirty="0" smtClean="0"/>
              <a:t>.</a:t>
            </a:r>
            <a:endParaRPr lang="pl-PL" sz="3600" dirty="0"/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6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6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520555" y="2237908"/>
            <a:ext cx="8270397" cy="37394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pl-PL" sz="3000" b="1" dirty="0">
                <a:solidFill>
                  <a:schemeClr val="tx1"/>
                </a:solidFill>
              </a:rPr>
              <a:t>Projekt zakłada wdrożenie innowacji pedagogicznej w zakresie przygotowania nauczycieli do kształcenia zorientowanego na ucznia i opartego na efektach uczenia się na przykładzie jednej umiejętności podstawowej tj. umiejętności wielojęzyczności oraz jednej umiejętności przekrojowej tj. umiejętności w zakresie uczenia się zgodnie z Zintegrowaną Strategią Umiejętności </a:t>
            </a:r>
            <a:r>
              <a:rPr lang="pl-PL" sz="3000" b="1" dirty="0" smtClean="0">
                <a:solidFill>
                  <a:schemeClr val="tx1"/>
                </a:solidFill>
              </a:rPr>
              <a:t>2030.</a:t>
            </a:r>
            <a:endParaRPr lang="pl-PL" sz="3000" b="1" dirty="0"/>
          </a:p>
          <a:p>
            <a:pPr marL="0" indent="0">
              <a:buNone/>
            </a:pPr>
            <a:r>
              <a:rPr lang="pl-PL" sz="2400" dirty="0" smtClean="0"/>
              <a:t>.</a:t>
            </a:r>
            <a:endParaRPr lang="pl-PL" sz="24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7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733" y="889740"/>
            <a:ext cx="1964267" cy="134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66274"/>
            <a:ext cx="7886700" cy="551677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rgbClr val="00B0F0"/>
                </a:solidFill>
              </a:rPr>
              <a:t>                                     Kryterium </a:t>
            </a:r>
            <a:r>
              <a:rPr lang="pl-PL" dirty="0">
                <a:solidFill>
                  <a:srgbClr val="00B0F0"/>
                </a:solidFill>
              </a:rPr>
              <a:t>specyficzne dostępu nr 7</a:t>
            </a:r>
          </a:p>
          <a:p>
            <a:pPr marL="0" indent="0">
              <a:buNone/>
            </a:pPr>
            <a:r>
              <a:rPr lang="pl-PL" sz="2000" dirty="0" smtClean="0"/>
              <a:t>Zgodnie </a:t>
            </a:r>
            <a:r>
              <a:rPr lang="pl-PL" sz="2000" dirty="0"/>
              <a:t>z Zintegrowaną Strategią Umiejętności 2030</a:t>
            </a:r>
            <a:r>
              <a:rPr lang="pl-PL" sz="2000" dirty="0" smtClean="0"/>
              <a:t>:</a:t>
            </a:r>
            <a:endParaRPr lang="pl-PL" sz="2000" dirty="0"/>
          </a:p>
          <a:p>
            <a:r>
              <a:rPr lang="pl-PL" sz="2000" dirty="0" smtClean="0"/>
              <a:t>wielojęzyczność </a:t>
            </a:r>
            <a:r>
              <a:rPr lang="pl-PL" sz="2000" dirty="0"/>
              <a:t>to zdolność do prawidłowego i skutecznego korzystania z różnych języków w celu porozumiewania się; zdolność rozumienia, wyrażania i interpretowania pojęć, myśli, uczuć, faktów i opinii w mowie i piśmie w odpowiednim zakresie kontekstów społecznych i kulturowych, w zależności od potrzeb lub pragnień danej osoby. </a:t>
            </a:r>
          </a:p>
          <a:p>
            <a:pPr marL="0" indent="0">
              <a:buNone/>
            </a:pPr>
            <a:r>
              <a:rPr lang="pl-PL" sz="2000" dirty="0" smtClean="0"/>
              <a:t>W </a:t>
            </a:r>
            <a:r>
              <a:rPr lang="pl-PL" sz="2000" dirty="0"/>
              <a:t>przedmiotowym naborze umiejętność wielojęzyczności należy wdrożyć </a:t>
            </a:r>
            <a:r>
              <a:rPr lang="pl-PL" sz="2000" dirty="0" smtClean="0"/>
              <a:t>na </a:t>
            </a:r>
            <a:r>
              <a:rPr lang="pl-PL" sz="2000" dirty="0"/>
              <a:t>przykładzie kształcenia języka angielskiego;</a:t>
            </a:r>
          </a:p>
          <a:p>
            <a:r>
              <a:rPr lang="pl-PL" sz="2000" dirty="0" smtClean="0"/>
              <a:t>umiejętność </a:t>
            </a:r>
            <a:r>
              <a:rPr lang="pl-PL" sz="2000" dirty="0"/>
              <a:t>w zakresie uczenia się to zdolność do autorefleksji, skutecznego zarządzania czasem i informacjami, konstruktywnej pracy z innymi osobami, zarządzania własnym uczeniem się i karierą zawodową, ale również umiejętność efektywnej pracy metodą projektu dla osiągnięcia wspólnego celu. </a:t>
            </a:r>
          </a:p>
          <a:p>
            <a:r>
              <a:rPr lang="pl-PL" sz="2000" dirty="0"/>
              <a:t>Uwzględnienie powyższego kryterium ma na celu rozwój kompetencji zawodowych nauczycieli sprzyjających efektywnemu nauczaniu i wyposażeniu ich w umiejętności sprzyjające wykorzystywaniu metod aktywizujących.</a:t>
            </a: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1896699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574801"/>
            <a:ext cx="7886700" cy="35253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chemeClr val="tx1"/>
                </a:solidFill>
              </a:rPr>
              <a:t>Projekt realizowany będzie w oparciu o jednolity dla wszystkich szkół objętych wsparciem w projekcie schemat kompleksowego programu rozwojowego wdrażającego innowację pedagogiczną, zgodnie z minimalnym zakresem wskazanym w definicji kryterium oraz w Regulaminie wyboru projektów.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8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2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80523" y="802105"/>
            <a:ext cx="7886700" cy="56771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Minimalny schemat wdrażania innowacji pedagogicznej obejmuje następujące rodzaje działań: </a:t>
            </a:r>
            <a:endParaRPr lang="pl-PL" sz="20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</a:pP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opracowanie </a:t>
            </a: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programu wsparcia (w tym kryteriów wyboru nauczycieli, planu podnoszenia kompetencji, narzędzi i scenariuszy wsparcia) doskonalenia zawodowego kadry szkół i placówek systemu oświaty</a:t>
            </a: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AutoNum type="alphaLcParenR"/>
            </a:pP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diagnoza </a:t>
            </a: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kompetencji zawodowych kadry szkół i placówek systemu oświaty oraz wybór kadry do udziału w projekcie w poszczególnych szkołach</a:t>
            </a: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AutoNum type="alphaLcParenR"/>
            </a:pP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opracowanie </a:t>
            </a: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planu doposażenia i </a:t>
            </a:r>
            <a:r>
              <a:rPr lang="pl-PL" sz="2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rearanżacji</a:t>
            </a: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przestrzeni szkolnej oraz ich wdrożenie w taki sposób by sprzyjała ona rozwojowi umiejętności samodzielnego uczenia się uczniów; </a:t>
            </a:r>
            <a:endParaRPr lang="pl-PL" sz="20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lphaLcParenR"/>
            </a:pP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wdrożenie </a:t>
            </a:r>
            <a:r>
              <a:rPr lang="pl-PL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programu wsparcia doskonalenia zawodowego kadry szkół i placówek systemu oświaty</a:t>
            </a:r>
            <a:r>
              <a:rPr lang="pl-PL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pl-PL" sz="3000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25093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203158"/>
            <a:ext cx="7886700" cy="5179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000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6225" indent="-276225">
              <a:buNone/>
            </a:pPr>
            <a:r>
              <a:rPr lang="pl-PL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 opracowanie </a:t>
            </a:r>
            <a:r>
              <a:rPr lang="pl-PL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cząstkowych wniosków i rekomendacji w trakcie realizacji projektu oraz końcowego raportu po zakończeniu realizacji wsparcia  kadry szkół i placówek systemu oświaty;</a:t>
            </a:r>
          </a:p>
          <a:p>
            <a:pPr marL="276225" indent="-276225">
              <a:buNone/>
            </a:pPr>
            <a:r>
              <a:rPr lang="pl-PL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f) przygotowanie </a:t>
            </a:r>
            <a:r>
              <a:rPr lang="pl-PL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założeń i narzędzi  jakościowego oceniania kompetencji  kadry szkół i placówek systemu oświaty i uczniów;</a:t>
            </a:r>
          </a:p>
          <a:p>
            <a:pPr marL="276225" indent="-276225">
              <a:buNone/>
            </a:pPr>
            <a:r>
              <a:rPr lang="pl-PL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g) zaplanowanie </a:t>
            </a:r>
            <a:r>
              <a:rPr lang="pl-PL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działań upowszechniających efekty zrealizowanego wsparcia dla szkół i placówek systemu oświaty, które nie brały udziału projekcie;</a:t>
            </a:r>
          </a:p>
          <a:p>
            <a:pPr marL="276225" indent="-276225">
              <a:buNone/>
            </a:pPr>
            <a:r>
              <a:rPr lang="pl-PL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h) przeprowadzenie </a:t>
            </a:r>
            <a:r>
              <a:rPr lang="pl-PL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uczniami projektów edukacyjnych mających na celu rozwój umiejętności samodzielnego uczenia się przy wykorzystaniu nabytych w ramach projektu kompetencji zawodowych kadry szkół i placówek systemu oświaty.</a:t>
            </a:r>
          </a:p>
          <a:p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6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585272" y="1378429"/>
            <a:ext cx="7886700" cy="43272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Projekt zakłada objęcie wsparciem </a:t>
            </a:r>
            <a:r>
              <a:rPr lang="pl-PL" b="1" dirty="0" smtClean="0">
                <a:solidFill>
                  <a:schemeClr val="tx1"/>
                </a:solidFill>
              </a:rPr>
              <a:t>minimum </a:t>
            </a:r>
            <a:r>
              <a:rPr lang="pl-PL" b="1" dirty="0" smtClean="0">
                <a:solidFill>
                  <a:srgbClr val="FF0000"/>
                </a:solidFill>
              </a:rPr>
              <a:t>37 </a:t>
            </a:r>
            <a:r>
              <a:rPr lang="pl-PL" b="1" dirty="0">
                <a:solidFill>
                  <a:schemeClr val="tx1"/>
                </a:solidFill>
              </a:rPr>
              <a:t>publicznych szkół podstawowych zlokalizowanych na terenie przynajmniej </a:t>
            </a:r>
            <a:r>
              <a:rPr lang="pl-PL" b="1" dirty="0" smtClean="0">
                <a:solidFill>
                  <a:srgbClr val="FF0000"/>
                </a:solidFill>
              </a:rPr>
              <a:t>22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>
                <a:solidFill>
                  <a:schemeClr val="tx1"/>
                </a:solidFill>
              </a:rPr>
              <a:t>gmin subregionu  </a:t>
            </a:r>
            <a:r>
              <a:rPr lang="pl-PL" b="1" dirty="0" smtClean="0">
                <a:solidFill>
                  <a:schemeClr val="tx1"/>
                </a:solidFill>
              </a:rPr>
              <a:t>elbląskiego, </a:t>
            </a:r>
            <a:r>
              <a:rPr lang="pl-PL" b="1" dirty="0">
                <a:solidFill>
                  <a:schemeClr val="tx1"/>
                </a:solidFill>
              </a:rPr>
              <a:t>z czego minimum </a:t>
            </a:r>
            <a:r>
              <a:rPr lang="pl-PL" b="1" dirty="0" smtClean="0">
                <a:solidFill>
                  <a:srgbClr val="FF0000"/>
                </a:solidFill>
              </a:rPr>
              <a:t>8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>
                <a:solidFill>
                  <a:schemeClr val="tx1"/>
                </a:solidFill>
              </a:rPr>
              <a:t>to gminy wiejskie</a:t>
            </a:r>
            <a:r>
              <a:rPr lang="pl-PL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398072" y="0"/>
            <a:ext cx="8658938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9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4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585272" y="1378429"/>
            <a:ext cx="7886700" cy="43272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Projekt zakłada objęcie wsparciem </a:t>
            </a:r>
            <a:r>
              <a:rPr lang="pl-PL" b="1" dirty="0" smtClean="0">
                <a:solidFill>
                  <a:schemeClr val="tx1"/>
                </a:solidFill>
              </a:rPr>
              <a:t>minimum </a:t>
            </a:r>
            <a:r>
              <a:rPr lang="pl-PL" b="1" dirty="0" smtClean="0">
                <a:solidFill>
                  <a:srgbClr val="FF0000"/>
                </a:solidFill>
              </a:rPr>
              <a:t>20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>
                <a:solidFill>
                  <a:schemeClr val="tx1"/>
                </a:solidFill>
              </a:rPr>
              <a:t>publicznych szkół podstawowych zlokalizowanych na terenie przynajmniej </a:t>
            </a:r>
            <a:r>
              <a:rPr lang="pl-PL" b="1" dirty="0" smtClean="0">
                <a:solidFill>
                  <a:srgbClr val="FF0000"/>
                </a:solidFill>
              </a:rPr>
              <a:t>13</a:t>
            </a:r>
            <a:r>
              <a:rPr lang="pl-PL" b="1" dirty="0" smtClean="0">
                <a:solidFill>
                  <a:schemeClr val="tx1"/>
                </a:solidFill>
              </a:rPr>
              <a:t> gmin </a:t>
            </a:r>
            <a:r>
              <a:rPr lang="pl-PL" b="1" dirty="0">
                <a:solidFill>
                  <a:schemeClr val="tx1"/>
                </a:solidFill>
              </a:rPr>
              <a:t>subregionu  </a:t>
            </a:r>
            <a:r>
              <a:rPr lang="pl-PL" b="1" dirty="0" smtClean="0">
                <a:solidFill>
                  <a:schemeClr val="tx1"/>
                </a:solidFill>
              </a:rPr>
              <a:t>ełckiego, </a:t>
            </a:r>
            <a:r>
              <a:rPr lang="pl-PL" b="1" dirty="0">
                <a:solidFill>
                  <a:schemeClr val="tx1"/>
                </a:solidFill>
              </a:rPr>
              <a:t>z czego </a:t>
            </a:r>
            <a:r>
              <a:rPr lang="pl-PL" b="1" dirty="0" smtClean="0">
                <a:solidFill>
                  <a:schemeClr val="tx1"/>
                </a:solidFill>
              </a:rPr>
              <a:t>minimum </a:t>
            </a:r>
            <a:r>
              <a:rPr lang="pl-PL" b="1" dirty="0" smtClean="0">
                <a:solidFill>
                  <a:srgbClr val="FF0000"/>
                </a:solidFill>
              </a:rPr>
              <a:t>5</a:t>
            </a:r>
            <a:r>
              <a:rPr lang="pl-PL" b="1" dirty="0" smtClean="0">
                <a:solidFill>
                  <a:schemeClr val="tx1"/>
                </a:solidFill>
              </a:rPr>
              <a:t> to </a:t>
            </a:r>
            <a:r>
              <a:rPr lang="pl-PL" b="1" dirty="0">
                <a:solidFill>
                  <a:schemeClr val="tx1"/>
                </a:solidFill>
              </a:rPr>
              <a:t>gminy wiejskie.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364206" y="0"/>
            <a:ext cx="865893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10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4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585272" y="1378429"/>
            <a:ext cx="7886700" cy="43272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Projekt zakłada objęcie wsparciem </a:t>
            </a:r>
            <a:r>
              <a:rPr lang="pl-PL" b="1" dirty="0" smtClean="0">
                <a:solidFill>
                  <a:schemeClr val="tx1"/>
                </a:solidFill>
              </a:rPr>
              <a:t>minimum </a:t>
            </a:r>
            <a:r>
              <a:rPr lang="pl-PL" b="1" dirty="0" smtClean="0">
                <a:solidFill>
                  <a:srgbClr val="FF0000"/>
                </a:solidFill>
              </a:rPr>
              <a:t>43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>
                <a:solidFill>
                  <a:schemeClr val="tx1"/>
                </a:solidFill>
              </a:rPr>
              <a:t>publicznych szkół podstawowych zlokalizowanych na terenie </a:t>
            </a:r>
            <a:r>
              <a:rPr lang="pl-PL" b="1" dirty="0" smtClean="0">
                <a:solidFill>
                  <a:schemeClr val="tx1"/>
                </a:solidFill>
              </a:rPr>
              <a:t>przynajmniej </a:t>
            </a:r>
            <a:r>
              <a:rPr lang="pl-PL" b="1" dirty="0" smtClean="0">
                <a:solidFill>
                  <a:srgbClr val="FF0000"/>
                </a:solidFill>
              </a:rPr>
              <a:t>24</a:t>
            </a:r>
            <a:r>
              <a:rPr lang="pl-PL" b="1" dirty="0" smtClean="0">
                <a:solidFill>
                  <a:schemeClr val="tx1"/>
                </a:solidFill>
              </a:rPr>
              <a:t> gmin </a:t>
            </a:r>
            <a:r>
              <a:rPr lang="pl-PL" b="1" dirty="0">
                <a:solidFill>
                  <a:schemeClr val="tx1"/>
                </a:solidFill>
              </a:rPr>
              <a:t>subregionu  </a:t>
            </a:r>
            <a:r>
              <a:rPr lang="pl-PL" b="1" dirty="0" smtClean="0">
                <a:solidFill>
                  <a:schemeClr val="tx1"/>
                </a:solidFill>
              </a:rPr>
              <a:t>olsztyńskiego, </a:t>
            </a:r>
            <a:r>
              <a:rPr lang="pl-PL" b="1" dirty="0">
                <a:solidFill>
                  <a:schemeClr val="tx1"/>
                </a:solidFill>
              </a:rPr>
              <a:t>z czego minimum </a:t>
            </a:r>
            <a:r>
              <a:rPr lang="pl-PL" b="1" dirty="0" smtClean="0">
                <a:solidFill>
                  <a:srgbClr val="FF0000"/>
                </a:solidFill>
              </a:rPr>
              <a:t>9</a:t>
            </a:r>
            <a:r>
              <a:rPr lang="pl-PL" b="1" dirty="0" smtClean="0">
                <a:solidFill>
                  <a:schemeClr val="tx1"/>
                </a:solidFill>
              </a:rPr>
              <a:t> to </a:t>
            </a:r>
            <a:r>
              <a:rPr lang="pl-PL" b="1" dirty="0">
                <a:solidFill>
                  <a:schemeClr val="tx1"/>
                </a:solidFill>
              </a:rPr>
              <a:t>gminy wiejskie.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2231982" y="100208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11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sz="5000" dirty="0" smtClean="0"/>
          </a:p>
          <a:p>
            <a:pPr marL="0" indent="0" algn="ctr">
              <a:buNone/>
            </a:pPr>
            <a:r>
              <a:rPr lang="pl-PL" sz="5000" b="1" dirty="0">
                <a:solidFill>
                  <a:srgbClr val="00B0F0"/>
                </a:solidFill>
                <a:latin typeface="+mj-lt"/>
                <a:ea typeface="+mj-ea"/>
                <a:cs typeface="Arial" panose="020B0604020202020204" pitchFamily="34" charset="0"/>
              </a:rPr>
              <a:t>Kryteria </a:t>
            </a:r>
            <a:r>
              <a:rPr lang="pl-PL" sz="5000" b="1" dirty="0" smtClean="0">
                <a:solidFill>
                  <a:srgbClr val="00B0F0"/>
                </a:solidFill>
                <a:latin typeface="+mj-lt"/>
                <a:ea typeface="+mj-ea"/>
                <a:cs typeface="Arial" panose="020B0604020202020204" pitchFamily="34" charset="0"/>
              </a:rPr>
              <a:t>specyficzne dostępu </a:t>
            </a:r>
          </a:p>
          <a:p>
            <a:pPr marL="0" indent="0" algn="ctr">
              <a:buNone/>
            </a:pPr>
            <a:endParaRPr lang="pl-PL" sz="5000" b="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95850"/>
            <a:ext cx="252412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Symbol zastępczy zawartości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349766"/>
              </p:ext>
            </p:extLst>
          </p:nvPr>
        </p:nvGraphicFramePr>
        <p:xfrm>
          <a:off x="716332" y="1504668"/>
          <a:ext cx="7886700" cy="3953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238">
                  <a:extLst>
                    <a:ext uri="{9D8B030D-6E8A-4147-A177-3AD203B41FA5}">
                      <a16:colId xmlns:a16="http://schemas.microsoft.com/office/drawing/2014/main" val="710206282"/>
                    </a:ext>
                  </a:extLst>
                </a:gridCol>
                <a:gridCol w="1979112">
                  <a:extLst>
                    <a:ext uri="{9D8B030D-6E8A-4147-A177-3AD203B41FA5}">
                      <a16:colId xmlns:a16="http://schemas.microsoft.com/office/drawing/2014/main" val="1839595081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73063348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4246429334"/>
                    </a:ext>
                  </a:extLst>
                </a:gridCol>
              </a:tblGrid>
              <a:tr h="166767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elbląski</a:t>
                      </a:r>
                    </a:p>
                    <a:p>
                      <a:endParaRPr lang="pl-PL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 ełcki</a:t>
                      </a:r>
                      <a:endParaRPr lang="pl-PL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olsztyński</a:t>
                      </a:r>
                    </a:p>
                    <a:p>
                      <a:pPr algn="ctr"/>
                      <a:endParaRPr lang="pl-PL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90237"/>
                  </a:ext>
                </a:extLst>
              </a:tr>
              <a:tr h="686687">
                <a:tc>
                  <a:txBody>
                    <a:bodyPr/>
                    <a:lstStyle/>
                    <a:p>
                      <a:r>
                        <a:rPr lang="pl-PL" sz="2200" b="1" dirty="0" smtClean="0"/>
                        <a:t>Minimalna</a:t>
                      </a:r>
                      <a:r>
                        <a:rPr lang="pl-PL" sz="2200" b="1" baseline="0" dirty="0" smtClean="0"/>
                        <a:t> liczba szkół</a:t>
                      </a:r>
                      <a:endParaRPr lang="pl-PL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37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20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43</a:t>
                      </a:r>
                      <a:endParaRPr lang="pl-P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561761"/>
                  </a:ext>
                </a:extLst>
              </a:tr>
              <a:tr h="686687">
                <a:tc>
                  <a:txBody>
                    <a:bodyPr/>
                    <a:lstStyle/>
                    <a:p>
                      <a:r>
                        <a:rPr lang="pl-PL" sz="2200" b="1" dirty="0" smtClean="0"/>
                        <a:t>Minimalna liczba gmin</a:t>
                      </a:r>
                      <a:endParaRPr lang="pl-PL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22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13 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24</a:t>
                      </a:r>
                      <a:endParaRPr lang="pl-P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87776"/>
                  </a:ext>
                </a:extLst>
              </a:tr>
              <a:tr h="686687">
                <a:tc>
                  <a:txBody>
                    <a:bodyPr/>
                    <a:lstStyle/>
                    <a:p>
                      <a:r>
                        <a:rPr lang="pl-PL" sz="2200" b="1" dirty="0" smtClean="0"/>
                        <a:t>Liczba</a:t>
                      </a:r>
                      <a:r>
                        <a:rPr lang="pl-PL" sz="2200" b="1" baseline="0" dirty="0" smtClean="0"/>
                        <a:t> gmin wiejskich</a:t>
                      </a:r>
                      <a:endParaRPr lang="pl-PL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8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5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9</a:t>
                      </a:r>
                      <a:endParaRPr lang="pl-P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974625"/>
                  </a:ext>
                </a:extLst>
              </a:tr>
            </a:tbl>
          </a:graphicData>
        </a:graphic>
      </p:graphicFrame>
      <p:sp>
        <p:nvSpPr>
          <p:cNvPr id="9" name="Tytuł 1"/>
          <p:cNvSpPr txBox="1">
            <a:spLocks/>
          </p:cNvSpPr>
          <p:nvPr/>
        </p:nvSpPr>
        <p:spPr>
          <a:xfrm>
            <a:off x="1906305" y="225468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</a:t>
            </a:r>
          </a:p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nr 9, 10, 11.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78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713317" y="1811867"/>
            <a:ext cx="7886700" cy="2791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000" dirty="0">
                <a:solidFill>
                  <a:schemeClr val="tx1"/>
                </a:solidFill>
              </a:rPr>
              <a:t>Projekt zakłada objęcie wsparciem minimum 430 nauczycieli zatrudnionych w publicznych szkołach podstawowych subregionu olsztyńskiego, przy czym minimum to 20% nauczycieli z każdej szkoły objętej wsparciem.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12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4656667" y="4443005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olsztyński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269546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48784" y="1460210"/>
            <a:ext cx="7886700" cy="30172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000" dirty="0">
                <a:solidFill>
                  <a:schemeClr val="tx1"/>
                </a:solidFill>
              </a:rPr>
              <a:t>Projekt zakłada objęcie wsparciem minimum 370 nauczycieli zatrudnionych w publicznych szkołach podstawowych subregionu elbląskiego, przy czym minimum to 20% nauczycieli z każdej szkoły objętej wsparciem.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13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4453467" y="4155703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elbląski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22610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26513" y="1632893"/>
            <a:ext cx="7886700" cy="28036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r>
              <a:rPr lang="pl-PL" sz="3000" dirty="0">
                <a:solidFill>
                  <a:schemeClr val="tx1"/>
                </a:solidFill>
              </a:rPr>
              <a:t>Projekt zakłada objęcie wsparciem minimum 200 nauczycieli zatrudnionych w publicznych szkołach podstawowych subregionu ełckiego, przy czym minimum to 20% nauczycieli z każdej szkoły objętej wsparciem.</a:t>
            </a:r>
          </a:p>
          <a:p>
            <a:pPr marL="0" indent="0">
              <a:buNone/>
            </a:pP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14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4560864" y="4148667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ełcki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24044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Symbol zastępczy zawartości 12"/>
          <p:cNvGraphicFramePr>
            <a:graphicFrameLocks noGrp="1"/>
          </p:cNvGraphicFramePr>
          <p:nvPr>
            <p:ph idx="1"/>
            <p:extLst/>
          </p:nvPr>
        </p:nvGraphicFramePr>
        <p:xfrm>
          <a:off x="716332" y="1504668"/>
          <a:ext cx="7886700" cy="4929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238">
                  <a:extLst>
                    <a:ext uri="{9D8B030D-6E8A-4147-A177-3AD203B41FA5}">
                      <a16:colId xmlns:a16="http://schemas.microsoft.com/office/drawing/2014/main" val="710206282"/>
                    </a:ext>
                  </a:extLst>
                </a:gridCol>
                <a:gridCol w="1979112">
                  <a:extLst>
                    <a:ext uri="{9D8B030D-6E8A-4147-A177-3AD203B41FA5}">
                      <a16:colId xmlns:a16="http://schemas.microsoft.com/office/drawing/2014/main" val="1839595081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73063348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4246429334"/>
                    </a:ext>
                  </a:extLst>
                </a:gridCol>
              </a:tblGrid>
              <a:tr h="166767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elbląski</a:t>
                      </a:r>
                    </a:p>
                    <a:p>
                      <a:endParaRPr lang="pl-PL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 ełcki</a:t>
                      </a:r>
                      <a:endParaRPr lang="pl-PL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subregion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b="1" dirty="0" smtClean="0">
                          <a:solidFill>
                            <a:schemeClr val="tx1"/>
                          </a:solidFill>
                        </a:rPr>
                        <a:t>olsztyński</a:t>
                      </a:r>
                    </a:p>
                    <a:p>
                      <a:pPr algn="ctr"/>
                      <a:endParaRPr lang="pl-PL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90237"/>
                  </a:ext>
                </a:extLst>
              </a:tr>
              <a:tr h="686687"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Minimalna</a:t>
                      </a:r>
                      <a:r>
                        <a:rPr lang="pl-PL" sz="1800" b="1" baseline="0" dirty="0" smtClean="0"/>
                        <a:t> liczba nauczycieli objętych wsparciem w szkołach</a:t>
                      </a:r>
                      <a:endParaRPr lang="pl-PL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370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200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430</a:t>
                      </a:r>
                      <a:endParaRPr lang="pl-P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561761"/>
                  </a:ext>
                </a:extLst>
              </a:tr>
              <a:tr h="686687"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Minimalny % nauczycieli objętych wsparciem w każdej szkole</a:t>
                      </a:r>
                    </a:p>
                    <a:p>
                      <a:endParaRPr lang="pl-PL" sz="2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pl-PL" sz="2800" dirty="0" smtClean="0"/>
                    </a:p>
                    <a:p>
                      <a:pPr algn="ctr"/>
                      <a:r>
                        <a:rPr lang="pl-PL" sz="2800" dirty="0" smtClean="0"/>
                        <a:t>20</a:t>
                      </a:r>
                      <a:endParaRPr lang="pl-PL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87776"/>
                  </a:ext>
                </a:extLst>
              </a:tr>
            </a:tbl>
          </a:graphicData>
        </a:graphic>
      </p:graphicFrame>
      <p:sp>
        <p:nvSpPr>
          <p:cNvPr id="9" name="Tytuł 1"/>
          <p:cNvSpPr txBox="1">
            <a:spLocks/>
          </p:cNvSpPr>
          <p:nvPr/>
        </p:nvSpPr>
        <p:spPr>
          <a:xfrm>
            <a:off x="1906305" y="225468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</a:t>
            </a:r>
          </a:p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nr 12, 13, 14.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8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50937" y="1354357"/>
            <a:ext cx="7954027" cy="39566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pl-PL" sz="3000" dirty="0" smtClean="0">
                <a:solidFill>
                  <a:schemeClr val="tx1"/>
                </a:solidFill>
              </a:rPr>
              <a:t>Wnioskodawca </a:t>
            </a:r>
            <a:r>
              <a:rPr lang="pl-PL" sz="3000" dirty="0">
                <a:solidFill>
                  <a:schemeClr val="tx1"/>
                </a:solidFill>
              </a:rPr>
              <a:t>w okresie realizacji projektu prowadzi biuro projektu (lub posiada siedzibę, filię, delegaturę, oddział czy inną prawnie dozwoloną formę organizacyjną działalności podmiotu) </a:t>
            </a:r>
            <a:r>
              <a:rPr lang="pl-PL" sz="3000" b="1" dirty="0">
                <a:solidFill>
                  <a:schemeClr val="tx1"/>
                </a:solidFill>
              </a:rPr>
              <a:t>na terenie subregionu, na którym realizowany będzie projekt </a:t>
            </a:r>
            <a:r>
              <a:rPr lang="pl-PL" sz="3000" dirty="0">
                <a:solidFill>
                  <a:schemeClr val="tx1"/>
                </a:solidFill>
              </a:rPr>
              <a:t>z możliwością udostępniania pełnej dokumentacji wdrażanego projektu oraz zapewniające uczestnikom projektu możliwość osobistego kontaktu z </a:t>
            </a:r>
            <a:r>
              <a:rPr lang="pl-PL" sz="3000" dirty="0" smtClean="0">
                <a:solidFill>
                  <a:schemeClr val="tx1"/>
                </a:solidFill>
              </a:rPr>
              <a:t>kadrą </a:t>
            </a:r>
            <a:r>
              <a:rPr lang="pl-PL" sz="3000" dirty="0">
                <a:solidFill>
                  <a:schemeClr val="tx1"/>
                </a:solidFill>
              </a:rPr>
              <a:t>projektu.</a:t>
            </a:r>
          </a:p>
          <a:p>
            <a:pPr marL="0" indent="0">
              <a:buNone/>
            </a:pPr>
            <a:endParaRPr lang="pl-PL" sz="2400" dirty="0">
              <a:solidFill>
                <a:schemeClr val="tx1"/>
              </a:solidFill>
            </a:endParaRP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Kryterium specyficzne dostępu nr 15</a:t>
            </a:r>
            <a:endParaRPr lang="pl-PL" sz="36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4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Kryterium specyficzne dostępu nr 16</a:t>
            </a:r>
            <a:r>
              <a:rPr lang="pl-PL" dirty="0"/>
              <a:t>.</a:t>
            </a:r>
          </a:p>
        </p:txBody>
      </p:sp>
      <p:sp>
        <p:nvSpPr>
          <p:cNvPr id="3" name="Prostokąt zaokrąglony 2"/>
          <p:cNvSpPr/>
          <p:nvPr/>
        </p:nvSpPr>
        <p:spPr>
          <a:xfrm>
            <a:off x="629841" y="2018905"/>
            <a:ext cx="8023092" cy="250229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3000" b="1" dirty="0"/>
              <a:t>Maksymalna wartość dofinansowania projektu </a:t>
            </a:r>
          </a:p>
          <a:p>
            <a:r>
              <a:rPr lang="pl-PL" sz="3000" b="1" dirty="0"/>
              <a:t>dla subregionu </a:t>
            </a:r>
            <a:r>
              <a:rPr lang="pl-PL" sz="3000" b="1" dirty="0" smtClean="0"/>
              <a:t>elbląskiego </a:t>
            </a:r>
            <a:r>
              <a:rPr lang="pl-PL" sz="3000" b="1" dirty="0"/>
              <a:t>nie </a:t>
            </a:r>
            <a:r>
              <a:rPr lang="pl-PL" sz="3000" b="1" dirty="0" smtClean="0"/>
              <a:t>przekracza </a:t>
            </a:r>
            <a:r>
              <a:rPr lang="pl-PL" sz="3000" b="1" dirty="0"/>
              <a:t>16 643 784,00 </a:t>
            </a:r>
            <a:r>
              <a:rPr lang="pl-PL" sz="3000" b="1" dirty="0" smtClean="0"/>
              <a:t>PLN.</a:t>
            </a:r>
            <a:endParaRPr lang="pl-PL" sz="3000" b="1" dirty="0"/>
          </a:p>
          <a:p>
            <a:pPr algn="ctr"/>
            <a:endParaRPr lang="pl-PL" dirty="0"/>
          </a:p>
        </p:txBody>
      </p:sp>
      <p:sp>
        <p:nvSpPr>
          <p:cNvPr id="7" name="Prostokąt zaokrąglony 6"/>
          <p:cNvSpPr/>
          <p:nvPr/>
        </p:nvSpPr>
        <p:spPr>
          <a:xfrm>
            <a:off x="3708401" y="4188016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elbląski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16568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Kryterium specyficzne dostępu nr 17. </a:t>
            </a:r>
            <a:endParaRPr lang="pl-PL" dirty="0"/>
          </a:p>
        </p:txBody>
      </p:sp>
      <p:sp>
        <p:nvSpPr>
          <p:cNvPr id="3" name="Prostokąt zaokrąglony 2"/>
          <p:cNvSpPr/>
          <p:nvPr/>
        </p:nvSpPr>
        <p:spPr>
          <a:xfrm>
            <a:off x="629841" y="2607733"/>
            <a:ext cx="8023092" cy="201435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3000" b="1" dirty="0"/>
              <a:t>Maksymalna wartość dofinansowania projektu </a:t>
            </a:r>
          </a:p>
          <a:p>
            <a:r>
              <a:rPr lang="pl-PL" sz="3000" b="1" dirty="0"/>
              <a:t>dla subregionu </a:t>
            </a:r>
            <a:r>
              <a:rPr lang="pl-PL" sz="3000" b="1" dirty="0" smtClean="0"/>
              <a:t>ełckiego </a:t>
            </a:r>
            <a:r>
              <a:rPr lang="pl-PL" sz="3000" b="1" dirty="0"/>
              <a:t>nie </a:t>
            </a:r>
            <a:r>
              <a:rPr lang="pl-PL" sz="3000" b="1" dirty="0" smtClean="0"/>
              <a:t>przekracza </a:t>
            </a:r>
            <a:r>
              <a:rPr lang="pl-PL" sz="3000" b="1" dirty="0"/>
              <a:t>8 996 640,00 PLN.</a:t>
            </a:r>
          </a:p>
          <a:p>
            <a:pPr algn="ctr"/>
            <a:endParaRPr lang="pl-PL" dirty="0"/>
          </a:p>
        </p:txBody>
      </p:sp>
      <p:sp>
        <p:nvSpPr>
          <p:cNvPr id="7" name="Prostokąt zaokrąglony 6"/>
          <p:cNvSpPr/>
          <p:nvPr/>
        </p:nvSpPr>
        <p:spPr>
          <a:xfrm>
            <a:off x="3508244" y="4352079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ełcki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36537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Kryterium specyficzne dostępu nr 18 </a:t>
            </a:r>
            <a:endParaRPr lang="pl-PL" dirty="0"/>
          </a:p>
        </p:txBody>
      </p:sp>
      <p:sp>
        <p:nvSpPr>
          <p:cNvPr id="3" name="Prostokąt zaokrąglony 2"/>
          <p:cNvSpPr/>
          <p:nvPr/>
        </p:nvSpPr>
        <p:spPr>
          <a:xfrm>
            <a:off x="493449" y="2639956"/>
            <a:ext cx="8023092" cy="17949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3000" b="1" dirty="0"/>
              <a:t>Maksymalna wartość dofinansowania projektu </a:t>
            </a:r>
          </a:p>
          <a:p>
            <a:r>
              <a:rPr lang="pl-PL" sz="3000" b="1" dirty="0"/>
              <a:t>dla subregionu </a:t>
            </a:r>
            <a:r>
              <a:rPr lang="pl-PL" sz="3000" b="1" dirty="0" smtClean="0"/>
              <a:t>olsztyńskiego nie przekracza </a:t>
            </a:r>
          </a:p>
          <a:p>
            <a:r>
              <a:rPr lang="pl-PL" sz="3200" dirty="0" smtClean="0"/>
              <a:t>19 </a:t>
            </a:r>
            <a:r>
              <a:rPr lang="pl-PL" sz="3200" dirty="0"/>
              <a:t>342 776,00 </a:t>
            </a:r>
            <a:r>
              <a:rPr lang="pl-PL" sz="3200" dirty="0" smtClean="0"/>
              <a:t>PLN.</a:t>
            </a:r>
            <a:endParaRPr lang="pl-PL" dirty="0"/>
          </a:p>
        </p:txBody>
      </p:sp>
      <p:sp>
        <p:nvSpPr>
          <p:cNvPr id="7" name="Prostokąt zaokrąglony 6"/>
          <p:cNvSpPr/>
          <p:nvPr/>
        </p:nvSpPr>
        <p:spPr>
          <a:xfrm>
            <a:off x="3759200" y="4196178"/>
            <a:ext cx="3723217" cy="1117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/>
              <a:t>s</a:t>
            </a:r>
            <a:r>
              <a:rPr lang="pl-PL" sz="2800" b="1" dirty="0" smtClean="0"/>
              <a:t>ubregion olsztyński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18475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69174" y="128680"/>
            <a:ext cx="7886700" cy="958789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Kryterium specyficzne dostępu </a:t>
            </a:r>
            <a:br>
              <a:rPr lang="pl-PL" dirty="0" smtClean="0"/>
            </a:br>
            <a:r>
              <a:rPr lang="pl-PL" dirty="0" smtClean="0"/>
              <a:t>nr 16, 17, 18</a:t>
            </a:r>
            <a:endParaRPr lang="pl-PL" dirty="0"/>
          </a:p>
        </p:txBody>
      </p:sp>
      <p:graphicFrame>
        <p:nvGraphicFramePr>
          <p:cNvPr id="11" name="Symbol zastępczy zawartości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06337630"/>
              </p:ext>
            </p:extLst>
          </p:nvPr>
        </p:nvGraphicFramePr>
        <p:xfrm>
          <a:off x="521004" y="4401605"/>
          <a:ext cx="8367387" cy="2112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9129">
                  <a:extLst>
                    <a:ext uri="{9D8B030D-6E8A-4147-A177-3AD203B41FA5}">
                      <a16:colId xmlns:a16="http://schemas.microsoft.com/office/drawing/2014/main" val="3404745364"/>
                    </a:ext>
                  </a:extLst>
                </a:gridCol>
                <a:gridCol w="2789129">
                  <a:extLst>
                    <a:ext uri="{9D8B030D-6E8A-4147-A177-3AD203B41FA5}">
                      <a16:colId xmlns:a16="http://schemas.microsoft.com/office/drawing/2014/main" val="2038171278"/>
                    </a:ext>
                  </a:extLst>
                </a:gridCol>
                <a:gridCol w="2789129">
                  <a:extLst>
                    <a:ext uri="{9D8B030D-6E8A-4147-A177-3AD203B41FA5}">
                      <a16:colId xmlns:a16="http://schemas.microsoft.com/office/drawing/2014/main" val="1457243944"/>
                    </a:ext>
                  </a:extLst>
                </a:gridCol>
              </a:tblGrid>
              <a:tr h="1169462">
                <a:tc>
                  <a:txBody>
                    <a:bodyPr/>
                    <a:lstStyle/>
                    <a:p>
                      <a:pPr algn="ctr"/>
                      <a:r>
                        <a:rPr lang="pl-PL" sz="3000" dirty="0" smtClean="0">
                          <a:solidFill>
                            <a:schemeClr val="tx1"/>
                          </a:solidFill>
                        </a:rPr>
                        <a:t>subregion elbląski </a:t>
                      </a:r>
                      <a:endParaRPr lang="pl-PL" sz="3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000" dirty="0" smtClean="0">
                          <a:solidFill>
                            <a:schemeClr val="tx1"/>
                          </a:solidFill>
                        </a:rPr>
                        <a:t>subregion</a:t>
                      </a:r>
                      <a:r>
                        <a:rPr lang="pl-PL" sz="3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pl-PL" sz="3000" baseline="0" dirty="0" smtClean="0">
                          <a:solidFill>
                            <a:schemeClr val="tx1"/>
                          </a:solidFill>
                        </a:rPr>
                        <a:t>ełcki</a:t>
                      </a:r>
                      <a:endParaRPr lang="pl-PL" sz="3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000" dirty="0" smtClean="0">
                          <a:solidFill>
                            <a:schemeClr val="tx1"/>
                          </a:solidFill>
                        </a:rPr>
                        <a:t>subregion olsztyński</a:t>
                      </a:r>
                      <a:endParaRPr lang="pl-PL" sz="3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362152"/>
                  </a:ext>
                </a:extLst>
              </a:tr>
              <a:tr h="942555">
                <a:tc>
                  <a:txBody>
                    <a:bodyPr/>
                    <a:lstStyle/>
                    <a:p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16 643 784</a:t>
                      </a:r>
                      <a:r>
                        <a:rPr lang="pl-PL" sz="3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PLN</a:t>
                      </a:r>
                      <a:endParaRPr lang="pl-PL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8 996 640</a:t>
                      </a:r>
                      <a:r>
                        <a:rPr lang="pl-PL" sz="3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PLN</a:t>
                      </a:r>
                      <a:endParaRPr lang="pl-PL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19 342 776</a:t>
                      </a:r>
                      <a:r>
                        <a:rPr lang="pl-PL" sz="3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3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PLN</a:t>
                      </a:r>
                      <a:endParaRPr lang="pl-PL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321669"/>
                  </a:ext>
                </a:extLst>
              </a:tr>
            </a:tbl>
          </a:graphicData>
        </a:graphic>
      </p:graphicFrame>
      <p:sp>
        <p:nvSpPr>
          <p:cNvPr id="3" name="Prostokąt zaokrąglony 2"/>
          <p:cNvSpPr/>
          <p:nvPr/>
        </p:nvSpPr>
        <p:spPr>
          <a:xfrm>
            <a:off x="629841" y="1913466"/>
            <a:ext cx="8023092" cy="17949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3000" b="1" dirty="0"/>
              <a:t>Maksymalna wartość dofinansowania projektu </a:t>
            </a:r>
          </a:p>
          <a:p>
            <a:r>
              <a:rPr lang="pl-PL" sz="3000" b="1" dirty="0"/>
              <a:t>dla subregionu </a:t>
            </a:r>
            <a:r>
              <a:rPr lang="pl-PL" sz="3000" b="1" dirty="0" smtClean="0">
                <a:sym typeface="Wingdings" panose="05000000000000000000" pitchFamily="2" charset="2"/>
              </a:rPr>
              <a:t>… </a:t>
            </a:r>
            <a:r>
              <a:rPr lang="pl-PL" sz="3000" b="1" dirty="0" smtClean="0"/>
              <a:t>nie przekracza </a:t>
            </a:r>
            <a:r>
              <a:rPr lang="pl-PL" sz="3000" b="1" dirty="0" smtClean="0">
                <a:sym typeface="Wingdings" panose="05000000000000000000" pitchFamily="2" charset="2"/>
              </a:rPr>
              <a:t>….</a:t>
            </a:r>
            <a:endParaRPr lang="pl-PL" sz="3000" b="1" dirty="0"/>
          </a:p>
          <a:p>
            <a:pPr algn="ctr"/>
            <a:endParaRPr lang="pl-PL" sz="3000" b="1" dirty="0"/>
          </a:p>
        </p:txBody>
      </p:sp>
    </p:spTree>
    <p:extLst>
      <p:ext uri="{BB962C8B-B14F-4D97-AF65-F5344CB8AC3E}">
        <p14:creationId xmlns:p14="http://schemas.microsoft.com/office/powerpoint/2010/main" val="108531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31773" y="0"/>
            <a:ext cx="7012227" cy="1091954"/>
          </a:xfrm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1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566018" y="1630572"/>
            <a:ext cx="7886700" cy="26304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indent="0">
              <a:buNone/>
            </a:pPr>
            <a:r>
              <a:rPr lang="pl-PL" sz="3200" b="1" dirty="0">
                <a:solidFill>
                  <a:schemeClr val="tx1"/>
                </a:solidFill>
              </a:rPr>
              <a:t>Wnioskodawca prowadzi działalność, której celem jest rozwój edukacji, poprawa jakości i efektywności systemu oświaty i/lub rozwój metod i narzędzi edukacyjnych.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951977" y="5010411"/>
            <a:ext cx="5801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pl-PL" sz="2000" dirty="0" smtClean="0"/>
              <a:t>UWAGA! Działalność statutowa to działalność określona </a:t>
            </a:r>
            <a:r>
              <a:rPr lang="pl-PL" sz="2000" dirty="0"/>
              <a:t>w statucie, umowie spółki lub innym dokumencie określającym działalność instytucji/podmiotu.</a:t>
            </a:r>
          </a:p>
        </p:txBody>
      </p:sp>
      <p:sp>
        <p:nvSpPr>
          <p:cNvPr id="3" name="Prostokąt zaokrąglony 2"/>
          <p:cNvSpPr/>
          <p:nvPr/>
        </p:nvSpPr>
        <p:spPr>
          <a:xfrm>
            <a:off x="6400800" y="5830793"/>
            <a:ext cx="2489200" cy="863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WNIOSKODAWCA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62312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398610"/>
            <a:ext cx="7886700" cy="34029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Wnioskodawca posiada doświadczenie w realizacji projektów lub programów dotyczących doskonalenia kompetencji zawodowych kadry szkół i placówek systemu oświaty oraz wdrożeniu nowoczesnych metod uczenia się uczniów w obszarze kształcenia ogólnego.</a:t>
            </a:r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1530437" y="0"/>
            <a:ext cx="7886700" cy="1092201"/>
          </a:xfrm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</a:t>
            </a: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2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550" y="4801592"/>
            <a:ext cx="2076450" cy="2200275"/>
          </a:xfrm>
          <a:prstGeom prst="rect">
            <a:avLst/>
          </a:prstGeom>
        </p:spPr>
      </p:pic>
      <p:sp>
        <p:nvSpPr>
          <p:cNvPr id="8" name="Prostokąt zaokrąglony 7"/>
          <p:cNvSpPr/>
          <p:nvPr/>
        </p:nvSpPr>
        <p:spPr>
          <a:xfrm>
            <a:off x="5266266" y="4495183"/>
            <a:ext cx="2489200" cy="863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WNIOSKODAWCA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71621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46484"/>
            <a:ext cx="7886700" cy="5436561"/>
          </a:xfrm>
        </p:spPr>
        <p:txBody>
          <a:bodyPr>
            <a:normAutofit/>
          </a:bodyPr>
          <a:lstStyle/>
          <a:p>
            <a:r>
              <a:rPr lang="pl-PL" sz="2400" dirty="0" smtClean="0"/>
              <a:t>Wnioskodawca </a:t>
            </a:r>
            <a:r>
              <a:rPr lang="pl-PL" sz="2400" dirty="0"/>
              <a:t>musi wykazać, że w okresie </a:t>
            </a:r>
            <a:r>
              <a:rPr lang="pl-PL" sz="2400" b="1" dirty="0">
                <a:solidFill>
                  <a:srgbClr val="00B0F0"/>
                </a:solidFill>
              </a:rPr>
              <a:t>5 lat </a:t>
            </a:r>
            <a:r>
              <a:rPr lang="pl-PL" sz="2400" dirty="0"/>
              <a:t>przed terminem złożenia wniosku o dofinansowanie projektu zrealizował (ukończył realizację i prawidłowo rozliczył), samodzielnie lub jako partner minimum </a:t>
            </a:r>
            <a:r>
              <a:rPr lang="pl-PL" sz="2400" b="1" dirty="0">
                <a:solidFill>
                  <a:srgbClr val="00B0F0"/>
                </a:solidFill>
              </a:rPr>
              <a:t>5 projektów lub programów</a:t>
            </a:r>
            <a:r>
              <a:rPr lang="pl-PL" sz="2400" dirty="0"/>
              <a:t> dotyczących doskonalenia kompetencji zawodowych kadry szkół i placówek systemu oświaty i wdrożenia nowoczesnych metod uczenia się w obszarze kształcenia ogólnego, w tym co najmniej </a:t>
            </a:r>
            <a:r>
              <a:rPr lang="pl-PL" sz="2400" dirty="0">
                <a:solidFill>
                  <a:srgbClr val="00B0F0"/>
                </a:solidFill>
              </a:rPr>
              <a:t>jeden projekt o wartości minimum 2 mln zł</a:t>
            </a:r>
            <a:r>
              <a:rPr lang="pl-PL" sz="2400" dirty="0" smtClean="0"/>
              <a:t>.</a:t>
            </a:r>
          </a:p>
          <a:p>
            <a:r>
              <a:rPr lang="pl-PL" sz="2400" dirty="0" smtClean="0"/>
              <a:t>Celem wprowadzenia kryterium jest zagwarantowanie, iż projekty są realizowane przez podmioty mające kompleksową i najszerszą wiedzę dotyczącą procesu kształcenia kadry szkół i placówek systemu oświaty jak również we wdrażaniu nowoczesnych metod uczenia się w obszarze kształcenia ogólnego.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1016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628650" y="1542248"/>
            <a:ext cx="8101992" cy="27541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Wnioskodawca posiada zdolność do wniesienia zabezpieczenia należytego wykonania zobowiązań wynikających z umowy o dofinansowanie projektu. </a:t>
            </a:r>
            <a:endParaRPr lang="pl-PL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l-PL" sz="1800" b="1" dirty="0" smtClean="0">
                <a:solidFill>
                  <a:schemeClr val="tx1"/>
                </a:solidFill>
              </a:rPr>
              <a:t>Kryterium </a:t>
            </a:r>
            <a:r>
              <a:rPr lang="pl-PL" sz="1800" b="1" dirty="0">
                <a:solidFill>
                  <a:schemeClr val="tx1"/>
                </a:solidFill>
              </a:rPr>
              <a:t>będzie weryfikowane na </a:t>
            </a:r>
            <a:r>
              <a:rPr lang="pl-PL" sz="1800" b="1" dirty="0" smtClean="0">
                <a:solidFill>
                  <a:schemeClr val="tx1"/>
                </a:solidFill>
              </a:rPr>
              <a:t>podstawie Oświadczenia </a:t>
            </a:r>
            <a:r>
              <a:rPr lang="pl-PL" sz="1800" b="1" dirty="0">
                <a:solidFill>
                  <a:schemeClr val="tx1"/>
                </a:solidFill>
              </a:rPr>
              <a:t>Wnioskodawcy.</a:t>
            </a:r>
          </a:p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 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3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6062133" y="3883122"/>
            <a:ext cx="2489200" cy="863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WNIOSKODAWCA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34936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641176" y="1567300"/>
            <a:ext cx="7886700" cy="28919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 smtClean="0">
                <a:solidFill>
                  <a:schemeClr val="tx1"/>
                </a:solidFill>
              </a:rPr>
              <a:t>Wnioskodawca łącznie z partnerem/partnerami (o ile dotyczy) dysponuje zespołem osób, które łącznie posiadają wiedzę i doświadczenie niezbędne do realizacji projektu.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4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7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>
          <a:xfrm>
            <a:off x="2318039" y="-245286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4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" y="402292"/>
            <a:ext cx="9143999" cy="55921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pl-PL" sz="10400" dirty="0" smtClean="0"/>
          </a:p>
          <a:p>
            <a:pPr marL="0" indent="0">
              <a:buNone/>
            </a:pPr>
            <a:r>
              <a:rPr lang="pl-PL" sz="11200" dirty="0" smtClean="0"/>
              <a:t>Wnioskodawca łącznie z partnerem/partnerami (o ile dotyczy) </a:t>
            </a:r>
            <a:r>
              <a:rPr lang="pl-PL" sz="10400" dirty="0" smtClean="0"/>
              <a:t>dysponuje </a:t>
            </a:r>
            <a:r>
              <a:rPr lang="pl-PL" sz="10400" dirty="0"/>
              <a:t>zespołem osób</a:t>
            </a:r>
            <a:r>
              <a:rPr lang="pl-PL" sz="10400" dirty="0" smtClean="0"/>
              <a:t>, które </a:t>
            </a:r>
            <a:r>
              <a:rPr lang="pl-PL" sz="10400" dirty="0"/>
              <a:t>łącznie </a:t>
            </a:r>
            <a:r>
              <a:rPr lang="pl-PL" sz="10400" dirty="0" smtClean="0"/>
              <a:t>posiadają </a:t>
            </a:r>
            <a:r>
              <a:rPr lang="pl-PL" sz="10400" dirty="0"/>
              <a:t>wiedzę i doświadczenie niezbędne do realizacji projektu w zakresie:</a:t>
            </a:r>
          </a:p>
          <a:p>
            <a:pPr marL="514350" indent="-514350">
              <a:buAutoNum type="alphaLcParenR"/>
            </a:pPr>
            <a:r>
              <a:rPr lang="pl-PL" sz="10400" dirty="0"/>
              <a:t>realizacji szkoleń lub innych form doskonalących kompetencje minimum 50 nauczycieli </a:t>
            </a:r>
            <a:r>
              <a:rPr lang="pl-PL" sz="10400" b="1" dirty="0"/>
              <a:t>w zakresie nauczania/metodyki nauczania języka angielskiego</a:t>
            </a:r>
            <a:r>
              <a:rPr lang="pl-PL" sz="10400" dirty="0"/>
              <a:t> oraz </a:t>
            </a:r>
            <a:r>
              <a:rPr lang="pl-PL" sz="10400" b="1" dirty="0"/>
              <a:t>umiejętności efektywnego uczenia się uczniów</a:t>
            </a:r>
            <a:r>
              <a:rPr lang="pl-PL" sz="10400" dirty="0"/>
              <a:t> w okresie ostatnich 5 lat (...);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pl-PL" sz="10400" b="1" dirty="0"/>
              <a:t>wprowadzenia i/lub testowania w szkole lub placówce systemu oświaty minimum 2 nowych metod uczenia się/narzędzi edukacyjnych </a:t>
            </a:r>
            <a:r>
              <a:rPr lang="pl-PL" sz="10400" dirty="0"/>
              <a:t>w okresie ostatnich 3 lat (…);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pl-PL" sz="10400" dirty="0"/>
              <a:t>kierowania lub realizacji minimum 5 projektów (w tym współfinansowanych ze środków EFS) dotyczących doskonalenia kompetencji zawodowych nauczycieli lub kształtowania kompetencji uczniów w okresie ostatnich 5 lat (…).</a:t>
            </a:r>
          </a:p>
          <a:p>
            <a:pPr marL="0" indent="0">
              <a:buNone/>
            </a:pPr>
            <a:r>
              <a:rPr lang="pl-PL" sz="10400" dirty="0" smtClean="0"/>
              <a:t>przed </a:t>
            </a:r>
            <a:r>
              <a:rPr lang="pl-PL" sz="10400" dirty="0"/>
              <a:t>terminem złożenia wniosku o dofinansowanie </a:t>
            </a:r>
            <a:r>
              <a:rPr lang="pl-PL" sz="10400" dirty="0" smtClean="0"/>
              <a:t>projektu</a:t>
            </a:r>
            <a:r>
              <a:rPr lang="pl-PL" sz="9600" dirty="0" smtClean="0"/>
              <a:t>.</a:t>
            </a:r>
            <a:endParaRPr lang="pl-PL" sz="96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716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4"/>
          <p:cNvSpPr>
            <a:spLocks noGrp="1"/>
          </p:cNvSpPr>
          <p:nvPr>
            <p:ph idx="1"/>
          </p:nvPr>
        </p:nvSpPr>
        <p:spPr>
          <a:xfrm>
            <a:off x="716332" y="1692560"/>
            <a:ext cx="7886700" cy="24034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b="1" dirty="0">
                <a:solidFill>
                  <a:schemeClr val="tx1"/>
                </a:solidFill>
              </a:rPr>
              <a:t>Projekt jest skierowany do publicznych szkół podstawowych zlokalizowanych na terenie województwa warmińsko-mazurskiego i zatrudnionej w nich kadry.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131773" y="0"/>
            <a:ext cx="7012227" cy="1091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0" fontAlgn="base" hangingPunct="0">
              <a:spcAft>
                <a:spcPct val="0"/>
              </a:spcAft>
              <a:defRPr/>
            </a:pPr>
            <a:r>
              <a:rPr lang="pl-PL" sz="3600" b="1" dirty="0" smtClean="0">
                <a:solidFill>
                  <a:srgbClr val="00B0F0"/>
                </a:solidFill>
                <a:cs typeface="Arial" panose="020B0604020202020204" pitchFamily="34" charset="0"/>
              </a:rPr>
              <a:t>Kryterium specyficzne dostępu nr 5</a:t>
            </a:r>
            <a:endParaRPr lang="pl-PL" sz="3600" b="1" dirty="0">
              <a:solidFill>
                <a:srgbClr val="00B0F0"/>
              </a:solidFill>
              <a:cs typeface="Arial" panose="020B0604020202020204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5057775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7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4325</TotalTime>
  <Words>1346</Words>
  <Application>Microsoft Office PowerPoint</Application>
  <PresentationFormat>Pokaz na ekranie (4:3)</PresentationFormat>
  <Paragraphs>152</Paragraphs>
  <Slides>29</Slides>
  <Notes>26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Motyw pakietu Office</vt:lpstr>
      <vt:lpstr>  Priorytet FEWM.06 EDUKACJA I KOMPETENCJE EFS+  Działanie FEWM.06.01 Kompetencje dla regionu </vt:lpstr>
      <vt:lpstr>Prezentacja programu PowerPoint</vt:lpstr>
      <vt:lpstr>Kryterium specyficzne dostępu nr 1</vt:lpstr>
      <vt:lpstr>Kryterium specyficzne dostępu nr 2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Kryterium specyficzne dostępu nr 16.</vt:lpstr>
      <vt:lpstr>Kryterium specyficzne dostępu nr 17. </vt:lpstr>
      <vt:lpstr>Kryterium specyficzne dostępu nr 18 </vt:lpstr>
      <vt:lpstr>Kryterium specyficzne dostępu  nr 16, 17, 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Izabela Urbańska</cp:lastModifiedBy>
  <cp:revision>209</cp:revision>
  <cp:lastPrinted>2023-08-17T06:47:18Z</cp:lastPrinted>
  <dcterms:created xsi:type="dcterms:W3CDTF">2023-01-20T07:35:09Z</dcterms:created>
  <dcterms:modified xsi:type="dcterms:W3CDTF">2024-02-07T10:59:02Z</dcterms:modified>
</cp:coreProperties>
</file>